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85" r:id="rId4"/>
    <p:sldId id="286" r:id="rId5"/>
    <p:sldId id="261" r:id="rId6"/>
    <p:sldId id="293" r:id="rId7"/>
    <p:sldId id="287" r:id="rId8"/>
    <p:sldId id="291" r:id="rId9"/>
    <p:sldId id="288" r:id="rId10"/>
    <p:sldId id="280" r:id="rId11"/>
    <p:sldId id="284" r:id="rId12"/>
    <p:sldId id="274" r:id="rId13"/>
    <p:sldId id="282" r:id="rId14"/>
    <p:sldId id="294" r:id="rId15"/>
    <p:sldId id="265" r:id="rId16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>
          <p15:clr>
            <a:srgbClr val="A4A3A4"/>
          </p15:clr>
        </p15:guide>
        <p15:guide id="2" orient="horz" pos="1298">
          <p15:clr>
            <a:srgbClr val="A4A3A4"/>
          </p15:clr>
        </p15:guide>
        <p15:guide id="3" pos="7388">
          <p15:clr>
            <a:srgbClr val="A4A3A4"/>
          </p15:clr>
        </p15:guide>
        <p15:guide id="4" pos="288">
          <p15:clr>
            <a:srgbClr val="A4A3A4"/>
          </p15:clr>
        </p15:guide>
        <p15:guide id="5" pos="3780">
          <p15:clr>
            <a:srgbClr val="A4A3A4"/>
          </p15:clr>
        </p15:guide>
        <p15:guide id="6" pos="39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te, Johanna" initials="KJ" lastIdx="1" clrIdx="0">
    <p:extLst>
      <p:ext uri="{19B8F6BF-5375-455C-9EA6-DF929625EA0E}">
        <p15:presenceInfo xmlns:p15="http://schemas.microsoft.com/office/powerpoint/2012/main" userId="S-1-5-21-1697894619-4133479892-3829351374-122039" providerId="AD"/>
      </p:ext>
    </p:extLst>
  </p:cmAuthor>
  <p:cmAuthor id="2" name="Düchting, Eileen" initials="DE" lastIdx="3" clrIdx="1">
    <p:extLst>
      <p:ext uri="{19B8F6BF-5375-455C-9EA6-DF929625EA0E}">
        <p15:presenceInfo xmlns:p15="http://schemas.microsoft.com/office/powerpoint/2012/main" userId="Düchting, Eileen" providerId="None"/>
      </p:ext>
    </p:extLst>
  </p:cmAuthor>
  <p:cmAuthor id="3" name="Kares, Theresa" initials="KT" lastIdx="1" clrIdx="2">
    <p:extLst>
      <p:ext uri="{19B8F6BF-5375-455C-9EA6-DF929625EA0E}">
        <p15:presenceInfo xmlns:p15="http://schemas.microsoft.com/office/powerpoint/2012/main" userId="Kares, There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F"/>
    <a:srgbClr val="98BF0C"/>
    <a:srgbClr val="FFC000"/>
    <a:srgbClr val="7030A0"/>
    <a:srgbClr val="00579D"/>
    <a:srgbClr val="70303C"/>
    <a:srgbClr val="FFFF99"/>
    <a:srgbClr val="00FF99"/>
    <a:srgbClr val="00823B"/>
    <a:srgbClr val="071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94" autoAdjust="0"/>
  </p:normalViewPr>
  <p:slideViewPr>
    <p:cSldViewPr showGuides="1">
      <p:cViewPr varScale="1">
        <p:scale>
          <a:sx n="60" d="100"/>
          <a:sy n="60" d="100"/>
        </p:scale>
        <p:origin x="78" y="1494"/>
      </p:cViewPr>
      <p:guideLst>
        <p:guide orient="horz" pos="822"/>
        <p:guide orient="horz" pos="1298"/>
        <p:guide pos="7388"/>
        <p:guide pos="288"/>
        <p:guide pos="3780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488FDB9-17E7-F343-84C2-852349A186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8316975-8875-344A-8775-D61E170F6B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4DCA075-28DC-E64F-9327-CE77526E38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5BDB0B1-6938-7245-9C9B-CD311F26876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8F9F08C-C06C-1947-8B79-87BC0EAC11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9BB788F4-9A73-334B-8014-1BDBA385B3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D54A798-DF2E-6F48-800E-1C586ABCE44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934B4278-CACE-1F46-A6DB-19CE65803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D0CF3739-8BF5-9041-8CCE-1C3A93AC21E6}" type="slidenum">
              <a:rPr lang="de-DE" altLang="de-DE" sz="1200"/>
              <a:pPr/>
              <a:t>1</a:t>
            </a:fld>
            <a:endParaRPr lang="de-DE" altLang="de-DE" sz="1200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3275D20-1096-3142-A4A5-DAAF1AFF32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7CC36ED-A467-5B40-98E9-754B3EEF8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BO-Seminar: Auseinandersetzung</a:t>
            </a:r>
            <a:r>
              <a:rPr lang="de-DE" baseline="0" dirty="0" smtClean="0"/>
              <a:t> mit Wünschen und Potenzialen, Vorbereitung einer realistischen Berufswahlentscheidung</a:t>
            </a:r>
          </a:p>
          <a:p>
            <a:r>
              <a:rPr lang="de-DE" baseline="0" dirty="0" smtClean="0"/>
              <a:t>TASK: Vorbereitung auf verschiedene berufliche Situationen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4A798-DF2E-6F48-800E-1C586ABCE444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26703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13A37DE3-F656-1542-B45F-E9F3F3718F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094ED5A0-D08C-9440-A7E9-4E088FCAF67D}" type="slidenum">
              <a:rPr lang="de-DE" altLang="de-DE" sz="1200"/>
              <a:pPr/>
              <a:t>12</a:t>
            </a:fld>
            <a:endParaRPr lang="de-DE" altLang="de-DE" sz="1200" dirty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E597B9D-77F1-CF43-87E8-696E30EC5C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EF5F2FD-6E63-9949-B779-1356DEC7D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306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490E160E-A466-474E-918E-5298965B5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D2234548-BC77-8A46-8E6F-5C2AD1EDA2D2}" type="slidenum">
              <a:rPr lang="de-DE" altLang="de-DE" sz="1200"/>
              <a:pPr/>
              <a:t>2</a:t>
            </a:fld>
            <a:endParaRPr lang="de-DE" altLang="de-DE" sz="1200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B392F84-0602-AB40-B221-A235DCE23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2B7C905-5AA8-614E-A346-599B91A68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ED207C34-AA7D-3044-9311-AFDB76869D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F158BF8B-62A4-394B-9254-EB419F86C89D}" type="slidenum">
              <a:rPr lang="de-DE" altLang="de-DE" sz="1200"/>
              <a:pPr/>
              <a:t>3</a:t>
            </a:fld>
            <a:endParaRPr lang="de-DE" altLang="de-DE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CE2C980-A08C-6F48-BF7F-15EFDC0D69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C0D17E-55EC-BB4D-870D-998B33A77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16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937F291-7DA0-D840-B13D-FF81B98B45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598823FE-819A-A84E-B734-784F631A4632}" type="slidenum">
              <a:rPr lang="de-DE" altLang="de-DE" sz="1200"/>
              <a:pPr/>
              <a:t>4</a:t>
            </a:fld>
            <a:endParaRPr lang="de-DE" altLang="de-DE" sz="1200" dirty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64161AE-598F-C640-9274-84C3EDD959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2F58ABB-16AE-CE43-B707-1DE8824C7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98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57D6CCA0-BE11-6241-8FAB-BA1E7180D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139C7B79-A6FE-024B-AB9D-0A09D1B79AC8}" type="slidenum">
              <a:rPr lang="de-DE" altLang="de-DE" sz="1200"/>
              <a:pPr/>
              <a:t>5</a:t>
            </a:fld>
            <a:endParaRPr lang="de-DE" altLang="de-DE" sz="1200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5CC9186-D2D1-074C-A414-016FCBCDF2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1674588-4E27-ED4D-BCA6-D0E0D9A5D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048094FA-A68A-9943-8C71-CE562E8E3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7ECD268A-118B-EE4C-B1CE-9CD0B468D2F5}" type="slidenum">
              <a:rPr lang="de-DE" altLang="de-DE" sz="1200"/>
              <a:pPr/>
              <a:t>6</a:t>
            </a:fld>
            <a:endParaRPr lang="de-DE" altLang="de-DE" sz="1200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3C5BA2C-809E-5945-9412-A94DDD8902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69EEB15-5244-F348-B941-10C5C24BA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8165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048094FA-A68A-9943-8C71-CE562E8E3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7ECD268A-118B-EE4C-B1CE-9CD0B468D2F5}" type="slidenum">
              <a:rPr lang="de-DE" altLang="de-DE" sz="1200"/>
              <a:pPr/>
              <a:t>7</a:t>
            </a:fld>
            <a:endParaRPr lang="de-DE" altLang="de-DE" sz="1200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3C5BA2C-809E-5945-9412-A94DDD8902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69EEB15-5244-F348-B941-10C5C24BA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39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E2E6E76F-DA5E-4C41-9201-8192050682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85E23A6B-6C8A-3C44-B2C0-8D0D8EABBA6F}" type="slidenum">
              <a:rPr lang="de-DE" altLang="de-DE" sz="1200"/>
              <a:pPr/>
              <a:t>9</a:t>
            </a:fld>
            <a:endParaRPr lang="de-DE" altLang="de-DE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9A7AA8C-7335-0040-B9FA-5921FF76E9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16D9575-ED57-CE49-A72A-CAB45F303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altLang="de-DE" dirty="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t>Berufswegekonferenz: gemeinsamer Austausch –</a:t>
            </a:r>
            <a:r>
              <a:rPr lang="de-DE" altLang="de-DE" baseline="0" dirty="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t> Reflexion, Planung nächster Schritte und Klärung von Verantwortlichkeiten</a:t>
            </a:r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6278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4A798-DF2E-6F48-800E-1C586ABCE444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5714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>
            <a:extLst>
              <a:ext uri="{FF2B5EF4-FFF2-40B4-BE49-F238E27FC236}">
                <a16:creationId xmlns:a16="http://schemas.microsoft.com/office/drawing/2014/main" id="{3187AE46-60EF-9540-8414-EA502219D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67488"/>
            <a:ext cx="12193588" cy="0"/>
          </a:xfrm>
          <a:prstGeom prst="line">
            <a:avLst/>
          </a:prstGeom>
          <a:noFill/>
          <a:ln w="7239">
            <a:solidFill>
              <a:srgbClr val="005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018" y="1304929"/>
            <a:ext cx="10943167" cy="1482725"/>
          </a:xfrm>
        </p:spPr>
        <p:txBody>
          <a:bodyPr anchor="b"/>
          <a:lstStyle>
            <a:lvl1pPr>
              <a:lnSpc>
                <a:spcPts val="2800"/>
              </a:lnSpc>
              <a:defRPr sz="2000"/>
            </a:lvl1pPr>
          </a:lstStyle>
          <a:p>
            <a:pPr lvl="0"/>
            <a:r>
              <a:rPr lang="de-DE" altLang="de-DE" noProof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018" y="2878138"/>
            <a:ext cx="10943167" cy="3275012"/>
          </a:xfrm>
        </p:spPr>
        <p:txBody>
          <a:bodyPr/>
          <a:lstStyle>
            <a:lvl1pPr marL="0" indent="0">
              <a:defRPr sz="1400" b="0"/>
            </a:lvl1pPr>
            <a:lvl2pPr marL="0" indent="0">
              <a:buNone/>
              <a:defRPr/>
            </a:lvl2pPr>
          </a:lstStyle>
          <a:p>
            <a:pPr lvl="0"/>
            <a:r>
              <a:rPr lang="de-DE" altLang="de-DE" noProof="0" dirty="0"/>
              <a:t>Formatvorlage des Untertitelmasters durch Klicken bearbeiten</a:t>
            </a: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1FACA4E9-4B09-7F47-8C5D-7B26749E7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3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F4D313-E606-4947-A5EE-BF4CA8E1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2B0DBE-3CCA-0447-A659-7C75826F01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4FD8E5B0-7937-CC46-933A-EE6DBCA17DD4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8045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631770" y="1295400"/>
            <a:ext cx="2935817" cy="49831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4420" y="1295400"/>
            <a:ext cx="7804149" cy="498316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97A2D-3448-9646-9EA7-E3615B74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1FD89D-9B0E-C242-8799-BE5C192DF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C3D7E276-4C5E-E042-8C09-F7F6B9BC3866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1866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A81012-E764-C94E-8094-34BFD73A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8041A6-1B66-1141-80F7-37A1CBEF3A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3625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9" y="4406905"/>
            <a:ext cx="10943167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4419" y="2906713"/>
            <a:ext cx="1094316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DBEC9C-8DA8-F649-AB87-E0CBB94D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FFB474-60FF-B24F-8E7B-2A5968909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530B644F-F4E8-A048-B565-6C700C6B5ED8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721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4420" y="2060575"/>
            <a:ext cx="5376333" cy="421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1252" y="2060575"/>
            <a:ext cx="5376333" cy="421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7A770C-B0EA-3B44-B3C5-9EA4B2EC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7F1E02-F408-E344-B071-2AE7755503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5D9C4BC0-03FF-4A49-9434-0DC1AC30C58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5568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C128E7-F66B-3C4F-A5A3-C8F1E9BE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E291F40-B81F-CC45-AEDD-13D4D8C34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19F66A77-369C-2645-8EB2-601B308935A1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8730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0F66E9-0629-A24B-9043-8B107FD1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5E10D6-9F79-6044-B247-21453F444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75237679-9829-154E-9F5D-085525619B75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3205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8A0577D-0758-B941-A23A-5F9BB8EC1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56C1EC7-BA3D-0C40-A9B5-28DF1A33B8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B03B6E51-B46E-DE4A-B939-78FB8FAC9194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2296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1304924"/>
            <a:ext cx="4011084" cy="6119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1304925"/>
            <a:ext cx="6815667" cy="4821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2060575"/>
            <a:ext cx="4011084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0A0B73-6CB9-8A44-8D94-05B42338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4F4A94-EB13-3347-8985-5830D1496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8994818D-2ECB-204F-9F4A-7655EDDE5630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3350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594BEE-9694-4D49-B2CA-31D6620D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2D820A-4C3E-1B4B-9B6A-3CCB89E31C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AE562B44-C694-7644-865B-00F071362921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3515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398B9F-5F23-1B4E-BD26-58CF0DC44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1295400"/>
            <a:ext cx="112569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BDCB76-19D5-DC45-8235-3DF5E5342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2060575"/>
            <a:ext cx="11256962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Line 21">
            <a:extLst>
              <a:ext uri="{FF2B5EF4-FFF2-40B4-BE49-F238E27FC236}">
                <a16:creationId xmlns:a16="http://schemas.microsoft.com/office/drawing/2014/main" id="{5287E7F5-04BB-3949-8BDD-B309511BA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67488"/>
            <a:ext cx="12193588" cy="0"/>
          </a:xfrm>
          <a:prstGeom prst="line">
            <a:avLst/>
          </a:prstGeom>
          <a:noFill/>
          <a:ln w="7239">
            <a:solidFill>
              <a:srgbClr val="005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0" name="Rectangle 26">
            <a:extLst>
              <a:ext uri="{FF2B5EF4-FFF2-40B4-BE49-F238E27FC236}">
                <a16:creationId xmlns:a16="http://schemas.microsoft.com/office/drawing/2014/main" id="{E5DC0727-AC6C-FB43-90D5-2AFD0EFA59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1488" y="6567488"/>
            <a:ext cx="7435850" cy="2905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200"/>
              </a:lnSpc>
              <a:defRPr sz="800" dirty="0">
                <a:latin typeface="+mn-lt"/>
                <a:ea typeface="ヒラギノ角ゴ Pro W3" pitchFamily="84" charset="-128"/>
              </a:defRPr>
            </a:lvl1pPr>
          </a:lstStyle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1051" name="Rectangle 27">
            <a:extLst>
              <a:ext uri="{FF2B5EF4-FFF2-40B4-BE49-F238E27FC236}">
                <a16:creationId xmlns:a16="http://schemas.microsoft.com/office/drawing/2014/main" id="{5A3A5151-B07D-5944-8409-0DC300FE9C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4738" y="6567488"/>
            <a:ext cx="3033712" cy="2905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Segoe UI" panose="020B05020402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06D97D50-6F9E-7C49-AB72-8BE16F589336}" type="slidenum">
              <a:rPr lang="de-DE" altLang="de-DE" smtClean="0"/>
              <a:pPr>
                <a:defRPr/>
              </a:pPr>
              <a:t>‹Nr.›</a:t>
            </a:fld>
            <a:endParaRPr lang="de-DE" altLang="de-DE" dirty="0">
              <a:cs typeface="+mn-cs"/>
            </a:endParaRPr>
          </a:p>
        </p:txBody>
      </p:sp>
      <p:pic>
        <p:nvPicPr>
          <p:cNvPr id="1031" name="Grafik 1">
            <a:extLst>
              <a:ext uri="{FF2B5EF4-FFF2-40B4-BE49-F238E27FC236}">
                <a16:creationId xmlns:a16="http://schemas.microsoft.com/office/drawing/2014/main" id="{68CBF79F-A548-BE42-AF86-9F7540A8634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82" y="-27384"/>
            <a:ext cx="17287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rafik 2">
            <a:extLst>
              <a:ext uri="{FF2B5EF4-FFF2-40B4-BE49-F238E27FC236}">
                <a16:creationId xmlns:a16="http://schemas.microsoft.com/office/drawing/2014/main" id="{01D91308-A31D-6D4A-862D-07DA00482C1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0"/>
            <a:ext cx="1728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6" y="143668"/>
            <a:ext cx="2812715" cy="576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/>
  <p:txStyles>
    <p:titleStyle>
      <a:lvl1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Segoe UI" pitchFamily="34" charset="0"/>
          <a:ea typeface="ヒラギノ角ゴ Pro W3" pitchFamily="84" charset="-128"/>
        </a:defRPr>
      </a:lvl2pPr>
      <a:lvl3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Segoe UI" pitchFamily="34" charset="0"/>
          <a:ea typeface="ヒラギノ角ゴ Pro W3" pitchFamily="84" charset="-128"/>
        </a:defRPr>
      </a:lvl3pPr>
      <a:lvl4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Segoe UI" pitchFamily="34" charset="0"/>
          <a:ea typeface="ヒラギノ角ゴ Pro W3" pitchFamily="84" charset="-128"/>
        </a:defRPr>
      </a:lvl4pPr>
      <a:lvl5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Segoe UI" pitchFamily="34" charset="0"/>
          <a:ea typeface="ヒラギノ角ゴ Pro W3" pitchFamily="84" charset="-128"/>
        </a:defRPr>
      </a:lvl5pPr>
      <a:lvl6pPr marL="457200" algn="l" rtl="0" fontAlgn="base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6pPr>
      <a:lvl7pPr marL="914400" algn="l" rtl="0" fontAlgn="base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7pPr>
      <a:lvl8pPr marL="1371600" algn="l" rtl="0" fontAlgn="base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8pPr>
      <a:lvl9pPr marL="1828800" algn="l" rtl="0" fontAlgn="base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2pPr>
      <a:lvl3pPr marL="628650" indent="-2508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1006475" indent="-2286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4pPr>
      <a:lvl5pPr marL="1385888" indent="-2508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&gt;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&gt;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&gt;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&gt;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wl-inklusionsamt-arbeit.de/de/beratung/uebergang-schule-beruf-kaoa/" TargetMode="External"/><Relationship Id="rId2" Type="http://schemas.openxmlformats.org/officeDocument/2006/relationships/hyperlink" Target="https://www.lvr.de/de/nav_main/soziales_1/inklusionsamt/uebergang_schule_beruf_1/star/star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rufsorientierung-nrw.d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rufsorientierung-nrw.de/landesinitiative/standardelemente-in-der-sekundarstufe-i/kaoa-erklaerfilm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30D250C-9A5E-714D-B459-DA5424B193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5512" y="1136868"/>
            <a:ext cx="10944225" cy="12840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altLang="de-DE" sz="3200" dirty="0" smtClean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KAoA-STAR </a:t>
            </a:r>
            <a:r>
              <a:rPr lang="de-DE" altLang="de-DE" sz="3200" dirty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– </a:t>
            </a:r>
            <a:r>
              <a:rPr lang="de-DE" altLang="de-DE" sz="3200" dirty="0" smtClean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Förderschule </a:t>
            </a:r>
            <a:r>
              <a:rPr lang="de-DE" altLang="de-DE" sz="3200" dirty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trifft </a:t>
            </a:r>
            <a:r>
              <a:rPr lang="de-DE" altLang="de-DE" sz="3200" dirty="0" smtClean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Arbeitswelt</a:t>
            </a:r>
            <a:br>
              <a:rPr lang="de-DE" altLang="de-DE" sz="3200" dirty="0" smtClean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de-DE" altLang="de-DE" sz="3200" dirty="0" smtClean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Berufliche Orientierung</a:t>
            </a:r>
            <a:endParaRPr lang="de-DE" altLang="de-DE" sz="3200" dirty="0">
              <a:solidFill>
                <a:srgbClr val="00325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DFCD341A-7A0B-7E4E-8B15-68032D79DE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7368" y="2060848"/>
            <a:ext cx="10944225" cy="4104456"/>
          </a:xfrm>
        </p:spPr>
        <p:txBody>
          <a:bodyPr/>
          <a:lstStyle/>
          <a:p>
            <a:endParaRPr lang="de-DE" altLang="de-DE" b="1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sz="1600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DE" altLang="de-DE" sz="16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Name </a:t>
            </a:r>
            <a:r>
              <a:rPr lang="de-DE" alt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Schule</a:t>
            </a:r>
          </a:p>
          <a:p>
            <a:r>
              <a:rPr lang="de-DE" alt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Name Referentin/Referent</a:t>
            </a:r>
          </a:p>
          <a:p>
            <a:endParaRPr lang="de-DE" alt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de-DE" alt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Ort, Datum der Veranstaltung</a:t>
            </a: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4CB3D23E-241F-C240-BE20-F0F63826F78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1DBC9F-4D41-5C4F-8D85-9CB304F2E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1137289"/>
            <a:ext cx="2801650" cy="5028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997660"/>
            <a:ext cx="11256962" cy="4871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Berufsfelderkundung/Praktikum/Übergangsbegleitung </a:t>
            </a:r>
            <a:endParaRPr lang="de-DE" sz="24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471257" y="1872383"/>
            <a:ext cx="871139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ietet </a:t>
            </a: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Einblicke in berufliche Tätigkeiten und betriebliche Praxis in drei Berufsfeldern</a:t>
            </a: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endParaRPr lang="de-DE" sz="160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findet in Betrieben und/oder bei Bildungsträgern statt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Unterstützung durch den IFD in Zusammenarbeit mit der Schule</a:t>
            </a:r>
          </a:p>
        </p:txBody>
      </p:sp>
      <p:sp>
        <p:nvSpPr>
          <p:cNvPr id="8" name="Freihandform: Form 6">
            <a:extLst>
              <a:ext uri="{FF2B5EF4-FFF2-40B4-BE49-F238E27FC236}">
                <a16:creationId xmlns:a16="http://schemas.microsoft.com/office/drawing/2014/main" id="{BB258F39-1C9C-4AA9-8A9C-D488307789AF}"/>
              </a:ext>
            </a:extLst>
          </p:cNvPr>
          <p:cNvSpPr/>
          <p:nvPr/>
        </p:nvSpPr>
        <p:spPr bwMode="auto">
          <a:xfrm>
            <a:off x="617776" y="1628800"/>
            <a:ext cx="2592000" cy="1476000"/>
          </a:xfrm>
          <a:custGeom>
            <a:avLst/>
            <a:gdLst>
              <a:gd name="connsiteX0" fmla="*/ 0 w 1909809"/>
              <a:gd name="connsiteY0" fmla="*/ 260929 h 1565545"/>
              <a:gd name="connsiteX1" fmla="*/ 260929 w 1909809"/>
              <a:gd name="connsiteY1" fmla="*/ 0 h 1565545"/>
              <a:gd name="connsiteX2" fmla="*/ 1648880 w 1909809"/>
              <a:gd name="connsiteY2" fmla="*/ 0 h 1565545"/>
              <a:gd name="connsiteX3" fmla="*/ 1909809 w 1909809"/>
              <a:gd name="connsiteY3" fmla="*/ 260929 h 1565545"/>
              <a:gd name="connsiteX4" fmla="*/ 1909809 w 1909809"/>
              <a:gd name="connsiteY4" fmla="*/ 1304616 h 1565545"/>
              <a:gd name="connsiteX5" fmla="*/ 1648880 w 1909809"/>
              <a:gd name="connsiteY5" fmla="*/ 1565545 h 1565545"/>
              <a:gd name="connsiteX6" fmla="*/ 260929 w 1909809"/>
              <a:gd name="connsiteY6" fmla="*/ 1565545 h 1565545"/>
              <a:gd name="connsiteX7" fmla="*/ 0 w 1909809"/>
              <a:gd name="connsiteY7" fmla="*/ 1304616 h 1565545"/>
              <a:gd name="connsiteX8" fmla="*/ 0 w 1909809"/>
              <a:gd name="connsiteY8" fmla="*/ 260929 h 156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9809" h="1565545">
                <a:moveTo>
                  <a:pt x="0" y="260929"/>
                </a:moveTo>
                <a:cubicBezTo>
                  <a:pt x="0" y="116822"/>
                  <a:pt x="116822" y="0"/>
                  <a:pt x="260929" y="0"/>
                </a:cubicBezTo>
                <a:lnTo>
                  <a:pt x="1648880" y="0"/>
                </a:lnTo>
                <a:cubicBezTo>
                  <a:pt x="1792987" y="0"/>
                  <a:pt x="1909809" y="116822"/>
                  <a:pt x="1909809" y="260929"/>
                </a:cubicBezTo>
                <a:lnTo>
                  <a:pt x="1909809" y="1304616"/>
                </a:lnTo>
                <a:cubicBezTo>
                  <a:pt x="1909809" y="1448723"/>
                  <a:pt x="1792987" y="1565545"/>
                  <a:pt x="1648880" y="1565545"/>
                </a:cubicBezTo>
                <a:lnTo>
                  <a:pt x="260929" y="1565545"/>
                </a:lnTo>
                <a:cubicBezTo>
                  <a:pt x="116822" y="1565545"/>
                  <a:pt x="0" y="1448723"/>
                  <a:pt x="0" y="1304616"/>
                </a:cubicBezTo>
                <a:lnTo>
                  <a:pt x="0" y="260929"/>
                </a:lnTo>
                <a:close/>
              </a:path>
            </a:pathLst>
          </a:custGeom>
          <a:solidFill>
            <a:srgbClr val="98BF0C">
              <a:alpha val="84706"/>
            </a:srgbClr>
          </a:solidFill>
          <a:ln w="25400" cap="flat" cmpd="sng" algn="ctr">
            <a:solidFill>
              <a:srgbClr val="00579D"/>
            </a:solidFill>
            <a:prstDash val="solid"/>
          </a:ln>
          <a:effectLst/>
        </p:spPr>
        <p:txBody>
          <a:bodyPr lIns="167864" tIns="167864" rIns="167864" bIns="167864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Arial" pitchFamily="34" charset="0"/>
              </a:rPr>
              <a:t>Berufsfeld-erkundung</a:t>
            </a:r>
          </a:p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2000" kern="0" noProof="0" dirty="0" smtClean="0">
                <a:solidFill>
                  <a:srgbClr val="000000"/>
                </a:solidFill>
                <a:latin typeface="+mn-lt"/>
                <a:ea typeface="ヒラギノ角ゴ Pro W3"/>
                <a:cs typeface="Arial" pitchFamily="34" charset="0"/>
              </a:rPr>
              <a:t>(Betriebe oder Bildungsträger) 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+mn-lt"/>
              <a:ea typeface="ヒラギノ角ゴ Pro W3"/>
              <a:cs typeface="Arial" pitchFamily="34" charset="0"/>
            </a:endParaRPr>
          </a:p>
        </p:txBody>
      </p:sp>
      <p:sp>
        <p:nvSpPr>
          <p:cNvPr id="9" name="Freihandform: Form 7">
            <a:extLst>
              <a:ext uri="{FF2B5EF4-FFF2-40B4-BE49-F238E27FC236}">
                <a16:creationId xmlns:a16="http://schemas.microsoft.com/office/drawing/2014/main" id="{0704875C-3C7E-4F27-BD23-647DD011BCC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67802" y="3331366"/>
            <a:ext cx="2592000" cy="1476000"/>
          </a:xfrm>
          <a:custGeom>
            <a:avLst/>
            <a:gdLst>
              <a:gd name="connsiteX0" fmla="*/ 0 w 1996246"/>
              <a:gd name="connsiteY0" fmla="*/ 260929 h 1565545"/>
              <a:gd name="connsiteX1" fmla="*/ 260929 w 1996246"/>
              <a:gd name="connsiteY1" fmla="*/ 0 h 1565545"/>
              <a:gd name="connsiteX2" fmla="*/ 1735317 w 1996246"/>
              <a:gd name="connsiteY2" fmla="*/ 0 h 1565545"/>
              <a:gd name="connsiteX3" fmla="*/ 1996246 w 1996246"/>
              <a:gd name="connsiteY3" fmla="*/ 260929 h 1565545"/>
              <a:gd name="connsiteX4" fmla="*/ 1996246 w 1996246"/>
              <a:gd name="connsiteY4" fmla="*/ 1304616 h 1565545"/>
              <a:gd name="connsiteX5" fmla="*/ 1735317 w 1996246"/>
              <a:gd name="connsiteY5" fmla="*/ 1565545 h 1565545"/>
              <a:gd name="connsiteX6" fmla="*/ 260929 w 1996246"/>
              <a:gd name="connsiteY6" fmla="*/ 1565545 h 1565545"/>
              <a:gd name="connsiteX7" fmla="*/ 0 w 1996246"/>
              <a:gd name="connsiteY7" fmla="*/ 1304616 h 1565545"/>
              <a:gd name="connsiteX8" fmla="*/ 0 w 1996246"/>
              <a:gd name="connsiteY8" fmla="*/ 260929 h 156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6246" h="1565545">
                <a:moveTo>
                  <a:pt x="0" y="260929"/>
                </a:moveTo>
                <a:cubicBezTo>
                  <a:pt x="0" y="116822"/>
                  <a:pt x="116822" y="0"/>
                  <a:pt x="260929" y="0"/>
                </a:cubicBezTo>
                <a:lnTo>
                  <a:pt x="1735317" y="0"/>
                </a:lnTo>
                <a:cubicBezTo>
                  <a:pt x="1879424" y="0"/>
                  <a:pt x="1996246" y="116822"/>
                  <a:pt x="1996246" y="260929"/>
                </a:cubicBezTo>
                <a:lnTo>
                  <a:pt x="1996246" y="1304616"/>
                </a:lnTo>
                <a:cubicBezTo>
                  <a:pt x="1996246" y="1448723"/>
                  <a:pt x="1879424" y="1565545"/>
                  <a:pt x="1735317" y="1565545"/>
                </a:cubicBezTo>
                <a:lnTo>
                  <a:pt x="260929" y="1565545"/>
                </a:lnTo>
                <a:cubicBezTo>
                  <a:pt x="116822" y="1565545"/>
                  <a:pt x="0" y="1448723"/>
                  <a:pt x="0" y="1304616"/>
                </a:cubicBezTo>
                <a:lnTo>
                  <a:pt x="0" y="260929"/>
                </a:lnTo>
                <a:close/>
              </a:path>
            </a:pathLst>
          </a:custGeom>
          <a:solidFill>
            <a:srgbClr val="7030A0">
              <a:alpha val="84706"/>
            </a:srgbClr>
          </a:solidFill>
          <a:ln w="25400" cap="flat" cmpd="sng" algn="ctr">
            <a:solidFill>
              <a:srgbClr val="00579D"/>
            </a:solidFill>
            <a:prstDash val="solid"/>
          </a:ln>
          <a:effectLst/>
        </p:spPr>
        <p:txBody>
          <a:bodyPr lIns="167864" tIns="167864" rIns="167864" bIns="167864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ヒラギノ角ゴ Pro W3"/>
                <a:cs typeface="Arial" pitchFamily="34" charset="0"/>
              </a:rPr>
              <a:t>Praktikum</a:t>
            </a:r>
          </a:p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2000" b="0" dirty="0" smtClean="0">
                <a:solidFill>
                  <a:schemeClr val="bg1"/>
                </a:solidFill>
                <a:ea typeface="ヒラギノ角ゴ Pro W3"/>
                <a:cs typeface="Arial" pitchFamily="34" charset="0"/>
              </a:rPr>
              <a:t>(Block- oder Langzeitpraktikum)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ヒラギノ角ゴ Pro W3"/>
                <a:cs typeface="Arial" pitchFamily="34" charset="0"/>
              </a:rPr>
              <a:t> 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ヒラギノ角ゴ Pro W3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471258" y="3330038"/>
            <a:ext cx="8711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bietet die </a:t>
            </a: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Möglichkeit, die </a:t>
            </a: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Arbeitswelt </a:t>
            </a: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unmittelbar </a:t>
            </a: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kennenzulernen </a:t>
            </a: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 </a:t>
            </a: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 eigene </a:t>
            </a: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Eignung für bestimmte Tätigkeiten zutreffender einzuschätzen. </a:t>
            </a:r>
            <a:endParaRPr lang="de-DE" sz="1600" dirty="0" smtClean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Unterstützung </a:t>
            </a: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bei der Suche nach geeigneten Betrieben und </a:t>
            </a: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Praktikumsplätzen sowie</a:t>
            </a: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Begleitung während des Praktikums durch IFD und Schule</a:t>
            </a:r>
            <a:endParaRPr lang="de-DE" sz="160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Beratung der Betriebe zu Einsatzmöglichkeiten, Auswirkungen der </a:t>
            </a: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Behinderung</a:t>
            </a:r>
            <a:endParaRPr lang="de-DE" sz="160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1B832C7-F8F9-4B03-BF75-CA412037F48F}"/>
              </a:ext>
            </a:extLst>
          </p:cNvPr>
          <p:cNvSpPr/>
          <p:nvPr/>
        </p:nvSpPr>
        <p:spPr bwMode="auto">
          <a:xfrm>
            <a:off x="630270" y="5033932"/>
            <a:ext cx="2592000" cy="1476947"/>
          </a:xfrm>
          <a:custGeom>
            <a:avLst/>
            <a:gdLst>
              <a:gd name="connsiteX0" fmla="*/ 0 w 1971829"/>
              <a:gd name="connsiteY0" fmla="*/ 260929 h 1565545"/>
              <a:gd name="connsiteX1" fmla="*/ 260929 w 1971829"/>
              <a:gd name="connsiteY1" fmla="*/ 0 h 1565545"/>
              <a:gd name="connsiteX2" fmla="*/ 1710900 w 1971829"/>
              <a:gd name="connsiteY2" fmla="*/ 0 h 1565545"/>
              <a:gd name="connsiteX3" fmla="*/ 1971829 w 1971829"/>
              <a:gd name="connsiteY3" fmla="*/ 260929 h 1565545"/>
              <a:gd name="connsiteX4" fmla="*/ 1971829 w 1971829"/>
              <a:gd name="connsiteY4" fmla="*/ 1304616 h 1565545"/>
              <a:gd name="connsiteX5" fmla="*/ 1710900 w 1971829"/>
              <a:gd name="connsiteY5" fmla="*/ 1565545 h 1565545"/>
              <a:gd name="connsiteX6" fmla="*/ 260929 w 1971829"/>
              <a:gd name="connsiteY6" fmla="*/ 1565545 h 1565545"/>
              <a:gd name="connsiteX7" fmla="*/ 0 w 1971829"/>
              <a:gd name="connsiteY7" fmla="*/ 1304616 h 1565545"/>
              <a:gd name="connsiteX8" fmla="*/ 0 w 1971829"/>
              <a:gd name="connsiteY8" fmla="*/ 260929 h 156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829" h="1565545">
                <a:moveTo>
                  <a:pt x="0" y="260929"/>
                </a:moveTo>
                <a:cubicBezTo>
                  <a:pt x="0" y="116822"/>
                  <a:pt x="116822" y="0"/>
                  <a:pt x="260929" y="0"/>
                </a:cubicBezTo>
                <a:lnTo>
                  <a:pt x="1710900" y="0"/>
                </a:lnTo>
                <a:cubicBezTo>
                  <a:pt x="1855007" y="0"/>
                  <a:pt x="1971829" y="116822"/>
                  <a:pt x="1971829" y="260929"/>
                </a:cubicBezTo>
                <a:lnTo>
                  <a:pt x="1971829" y="1304616"/>
                </a:lnTo>
                <a:cubicBezTo>
                  <a:pt x="1971829" y="1448723"/>
                  <a:pt x="1855007" y="1565545"/>
                  <a:pt x="1710900" y="1565545"/>
                </a:cubicBezTo>
                <a:lnTo>
                  <a:pt x="260929" y="1565545"/>
                </a:lnTo>
                <a:cubicBezTo>
                  <a:pt x="116822" y="1565545"/>
                  <a:pt x="0" y="1448723"/>
                  <a:pt x="0" y="1304616"/>
                </a:cubicBezTo>
                <a:lnTo>
                  <a:pt x="0" y="260929"/>
                </a:lnTo>
                <a:close/>
              </a:path>
            </a:pathLst>
          </a:custGeom>
          <a:solidFill>
            <a:srgbClr val="FFC000">
              <a:alpha val="84706"/>
            </a:srgbClr>
          </a:solidFill>
          <a:ln w="25400" cap="flat" cmpd="sng" algn="ctr">
            <a:solidFill>
              <a:srgbClr val="00579D"/>
            </a:solidFill>
            <a:prstDash val="solid"/>
          </a:ln>
          <a:effectLst/>
        </p:spPr>
        <p:txBody>
          <a:bodyPr lIns="167864" tIns="167864" rIns="167864" bIns="167864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Arial" pitchFamily="34" charset="0"/>
              </a:rPr>
              <a:t>Übergangsbegleitung </a:t>
            </a:r>
          </a:p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Arial" pitchFamily="34" charset="0"/>
              </a:rPr>
              <a:t>(in den allgemeinen Arbeitsmarkt)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471257" y="5316967"/>
            <a:ext cx="831827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Beratung hinsichtlich möglicher Unterstützungsmöglichkeiten/Arbeitsplatzausstattung bei Übernahme in Ausbildung oder Arbeit (z.B. Hilfsmittel am Arbeitsplatz)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Beratung der Betriebe bei Übernahme in Arbeit oder Ausbildung zu </a:t>
            </a: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Förderungen</a:t>
            </a:r>
            <a:endParaRPr lang="de-DE" sz="160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329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471488" y="5409738"/>
            <a:ext cx="10869812" cy="9884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ヒラギノ角ゴ Pro W3" pitchFamily="84" charset="-128"/>
              </a:rPr>
              <a:t>Flankierende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ヒラギノ角ゴ Pro W3" pitchFamily="84" charset="-128"/>
              </a:rPr>
              <a:t> Hilfen wi</a:t>
            </a:r>
            <a:r>
              <a:rPr lang="de-DE" sz="1800" dirty="0" smtClean="0">
                <a:solidFill>
                  <a:schemeClr val="tx1"/>
                </a:solidFill>
                <a:ea typeface="ヒラギノ角ゴ Pro W3" pitchFamily="84" charset="-128"/>
              </a:rPr>
              <a:t>e: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ヒラギノ角ゴ Pro W3" pitchFamily="84" charset="-128"/>
              </a:rPr>
              <a:t> Mobilitätstraining, Jobcoaching am </a:t>
            </a:r>
            <a:r>
              <a:rPr lang="de-DE" sz="1800" dirty="0">
                <a:solidFill>
                  <a:schemeClr val="tx1"/>
                </a:solidFill>
                <a:ea typeface="ヒラギノ角ゴ Pro W3" pitchFamily="84" charset="-128"/>
              </a:rPr>
              <a:t>Arbeitsplatz, kommunikative Hilfen (z.B.  </a:t>
            </a:r>
            <a:r>
              <a:rPr lang="de-DE" sz="1800" dirty="0" smtClean="0">
                <a:solidFill>
                  <a:srgbClr val="00325F"/>
                </a:solidFill>
                <a:ea typeface="ヒラギノ角ゴ Pro W3" pitchFamily="84" charset="-128"/>
              </a:rPr>
              <a:t>Gebärdensprachdolmetschende) </a:t>
            </a:r>
            <a:r>
              <a:rPr lang="de-DE" sz="1800" dirty="0">
                <a:solidFill>
                  <a:srgbClr val="00325F"/>
                </a:solidFill>
                <a:ea typeface="ヒラギノ角ゴ Pro W3" pitchFamily="84" charset="-128"/>
              </a:rPr>
              <a:t>oder </a:t>
            </a:r>
            <a:r>
              <a:rPr lang="de-DE" sz="1800" dirty="0">
                <a:solidFill>
                  <a:schemeClr val="tx1"/>
                </a:solidFill>
                <a:ea typeface="ヒラギノ角ゴ Pro W3" pitchFamily="84" charset="-128"/>
              </a:rPr>
              <a:t>technische Arbeitshilfen wie eine Braille-Zeile</a:t>
            </a:r>
          </a:p>
        </p:txBody>
      </p:sp>
      <p:sp>
        <p:nvSpPr>
          <p:cNvPr id="9" name="Rechteck 8"/>
          <p:cNvSpPr/>
          <p:nvPr/>
        </p:nvSpPr>
        <p:spPr>
          <a:xfrm>
            <a:off x="551384" y="3212976"/>
            <a:ext cx="10225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4318274" y="1849581"/>
            <a:ext cx="3176240" cy="1433395"/>
          </a:xfrm>
          <a:prstGeom prst="roundRect">
            <a:avLst/>
          </a:prstGeom>
          <a:noFill/>
          <a:ln w="25400" cap="flat" cmpd="sng" algn="ctr">
            <a:solidFill>
              <a:srgbClr val="00325F"/>
            </a:solidFill>
            <a:prstDash val="solid"/>
          </a:ln>
          <a:effectLst/>
        </p:spPr>
        <p:txBody>
          <a:bodyPr lIns="38100" tIns="38100" rIns="38100" bIns="38100" spcCol="1270" anchor="ctr"/>
          <a:lstStyle>
            <a:lvl1pPr>
              <a:defRPr sz="1000">
                <a:solidFill>
                  <a:schemeClr val="tx1"/>
                </a:solidFill>
                <a:latin typeface="Segoe UI bold"/>
                <a:cs typeface="Arial" pitchFamily="34" charset="0"/>
              </a:defRPr>
            </a:lvl1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de-DE" sz="1600" dirty="0" smtClean="0">
                <a:solidFill>
                  <a:srgbClr val="000000"/>
                </a:solidFill>
                <a:latin typeface="+mn-lt"/>
              </a:rPr>
              <a:t>Training arbeitsrelevanter </a:t>
            </a:r>
            <a:r>
              <a:rPr lang="de-DE" sz="1600" dirty="0">
                <a:solidFill>
                  <a:srgbClr val="000000"/>
                </a:solidFill>
                <a:latin typeface="+mn-lt"/>
              </a:rPr>
              <a:t>sozialer K</a:t>
            </a:r>
            <a:r>
              <a:rPr lang="de-DE" sz="1600" dirty="0" smtClean="0">
                <a:solidFill>
                  <a:srgbClr val="000000"/>
                </a:solidFill>
                <a:latin typeface="+mn-lt"/>
              </a:rPr>
              <a:t>ompetenzen (TASK)</a:t>
            </a:r>
            <a:endParaRPr lang="de-DE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 bwMode="auto">
          <a:xfrm>
            <a:off x="471488" y="1852445"/>
            <a:ext cx="3248248" cy="1433082"/>
          </a:xfrm>
          <a:prstGeom prst="roundRect">
            <a:avLst/>
          </a:prstGeom>
          <a:noFill/>
          <a:ln w="25400" cap="flat" cmpd="sng" algn="ctr">
            <a:solidFill>
              <a:srgbClr val="00325F"/>
            </a:solidFill>
            <a:prstDash val="solid"/>
          </a:ln>
          <a:effectLst/>
        </p:spPr>
        <p:txBody>
          <a:bodyPr lIns="38100" tIns="38100" rIns="38100" bIns="38100" spcCol="1270" anchor="ctr"/>
          <a:lstStyle>
            <a:lvl1pPr>
              <a:defRPr sz="1000">
                <a:solidFill>
                  <a:schemeClr val="tx1"/>
                </a:solidFill>
                <a:latin typeface="Segoe UI bold"/>
                <a:cs typeface="Arial" pitchFamily="34" charset="0"/>
              </a:defRPr>
            </a:lvl1pPr>
          </a:lstStyle>
          <a:p>
            <a:pPr algn="ctr" eaLnBrk="1" hangingPunct="1">
              <a:defRPr/>
            </a:pPr>
            <a:r>
              <a:rPr lang="de-DE" sz="1600" dirty="0" smtClean="0">
                <a:solidFill>
                  <a:srgbClr val="000000"/>
                </a:solidFill>
                <a:latin typeface="+mn-lt"/>
              </a:rPr>
              <a:t>Berufsorientierungsseminar </a:t>
            </a:r>
            <a:endParaRPr lang="de-DE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 bwMode="auto">
          <a:xfrm>
            <a:off x="8035209" y="1844824"/>
            <a:ext cx="3451452" cy="1433082"/>
          </a:xfrm>
          <a:prstGeom prst="roundRect">
            <a:avLst/>
          </a:prstGeom>
          <a:noFill/>
          <a:ln w="25400" cap="flat" cmpd="sng" algn="ctr">
            <a:solidFill>
              <a:srgbClr val="00325F"/>
            </a:solidFill>
            <a:prstDash val="solid"/>
          </a:ln>
          <a:effectLst/>
        </p:spPr>
        <p:txBody>
          <a:bodyPr lIns="38100" tIns="38100" rIns="38100" bIns="38100" spcCol="1270" anchor="ctr"/>
          <a:lstStyle>
            <a:lvl1pPr>
              <a:defRPr sz="1000">
                <a:solidFill>
                  <a:schemeClr val="tx1"/>
                </a:solidFill>
                <a:latin typeface="Segoe UI bold"/>
                <a:cs typeface="Arial" pitchFamily="34" charset="0"/>
              </a:defRPr>
            </a:lvl1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de-DE" sz="1600" dirty="0" smtClean="0">
                <a:solidFill>
                  <a:srgbClr val="000000"/>
                </a:solidFill>
                <a:latin typeface="+mn-lt"/>
              </a:rPr>
              <a:t>Spezifische Angebote für Schülerinnen/Schüler mit dem Förderschwerpunkt</a:t>
            </a:r>
            <a:r>
              <a:rPr lang="de-DE" sz="1600" dirty="0">
                <a:solidFill>
                  <a:srgbClr val="000000"/>
                </a:solidFill>
                <a:latin typeface="+mn-lt"/>
              </a:rPr>
              <a:t> Hören und Kommunikation </a:t>
            </a:r>
            <a:r>
              <a:rPr lang="de-DE" sz="1600" dirty="0" smtClean="0">
                <a:solidFill>
                  <a:srgbClr val="000000"/>
                </a:solidFill>
                <a:latin typeface="+mn-lt"/>
              </a:rPr>
              <a:t>&amp; Sehen</a:t>
            </a:r>
            <a:endParaRPr lang="de-DE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17608" y="3482141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Zweitätiges Seminar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zum 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Einüben von arbeitsrelevanten sozialen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Kompetenzen</a:t>
            </a:r>
            <a:endParaRPr lang="de-DE" sz="1600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55252" y="3447224"/>
            <a:ext cx="3346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Seminar zur vertieften </a:t>
            </a:r>
            <a:r>
              <a:rPr lang="de-DE" sz="1600" dirty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Auseinandersetzung mit der individuellen Beruflichen Orientierung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029742" y="3447224"/>
            <a:ext cx="3462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Angebote wie Kommunikationstrainings oder Feststellung des Funktionalen Sehvermögens</a:t>
            </a:r>
            <a:endParaRPr lang="de-DE" sz="1600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71488" y="979814"/>
            <a:ext cx="11256962" cy="4253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Behinderungsspezifische Angebote und flankierende Hilfen</a:t>
            </a:r>
            <a:endParaRPr lang="de-DE" sz="24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umsplatzhalter 3">
            <a:extLst>
              <a:ext uri="{FF2B5EF4-FFF2-40B4-BE49-F238E27FC236}">
                <a16:creationId xmlns:a16="http://schemas.microsoft.com/office/drawing/2014/main" id="{0DD7AE20-459F-B145-8207-DD6AC47D41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0784" y="1654969"/>
            <a:ext cx="735490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Einwilligungserklärung</a:t>
            </a:r>
            <a:endParaRPr lang="de-DE" sz="16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20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ird von der 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Schule an die Eltern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ausgehändigt</a:t>
            </a:r>
          </a:p>
          <a:p>
            <a:pPr marL="742950" lvl="1" indent="-285750">
              <a:lnSpc>
                <a:spcPct val="20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Original 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der Einwilligungserklärung verbleibt in der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Schule</a:t>
            </a:r>
          </a:p>
          <a:p>
            <a:pPr marL="742950" lvl="1" indent="-285750">
              <a:lnSpc>
                <a:spcPct val="20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Eine Kopie erhält der IFD durch die Schule</a:t>
            </a:r>
          </a:p>
          <a:p>
            <a:pPr>
              <a:lnSpc>
                <a:spcPct val="200000"/>
              </a:lnSpc>
            </a:pPr>
            <a:endParaRPr lang="de-DE" sz="1600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Stammdatenblatt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und </a:t>
            </a:r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Merkblatt </a:t>
            </a:r>
            <a:r>
              <a:rPr lang="de-DE" sz="16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zum </a:t>
            </a:r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Sozialdatenschutz</a:t>
            </a:r>
            <a:endParaRPr lang="de-DE" sz="16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Wird vom IFD an die Eltern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ausgehändigt</a:t>
            </a:r>
            <a:endParaRPr 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Muss zur ersten Berufswegekonferenz vorliegen</a:t>
            </a:r>
          </a:p>
          <a:p>
            <a:pPr>
              <a:lnSpc>
                <a:spcPct val="150000"/>
              </a:lnSpc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0784" y="987511"/>
            <a:ext cx="11256962" cy="719138"/>
          </a:xfrm>
        </p:spPr>
        <p:txBody>
          <a:bodyPr/>
          <a:lstStyle/>
          <a:p>
            <a:pPr marL="342900" lvl="0" indent="-3429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4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Erforderliche Dokumente</a:t>
            </a:r>
            <a:endParaRPr lang="de-DE" sz="24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935831"/>
            <a:ext cx="4154791" cy="49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488" y="1916833"/>
            <a:ext cx="8936880" cy="4577755"/>
          </a:xfrm>
        </p:spPr>
        <p:txBody>
          <a:bodyPr/>
          <a:lstStyle/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Sie </a:t>
            </a: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unterschreiben die Einwilligungserklärung </a:t>
            </a: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 geben </a:t>
            </a: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diese der zuständigen Ansprechperson in der </a:t>
            </a: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Schule.</a:t>
            </a:r>
          </a:p>
          <a:p>
            <a:pPr lvl="3">
              <a:lnSpc>
                <a:spcPct val="150000"/>
              </a:lnSpc>
              <a:buClr>
                <a:srgbClr val="98BF0C"/>
              </a:buClr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Wenn Sie Fragen zur Einwilligungserklärung oder zu KAoA-STAR haben, nehmen Sie bitte Kontakt mit der Schule oder dem IFD auf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Nach der Potenzialanalyse findet die </a:t>
            </a: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erste </a:t>
            </a: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Berufswegekonferenz mit Beteiligung des IFD statt. </a:t>
            </a:r>
          </a:p>
          <a:p>
            <a:pPr lvl="3">
              <a:lnSpc>
                <a:spcPct val="150000"/>
              </a:lnSpc>
              <a:buClr>
                <a:srgbClr val="98BF0C"/>
              </a:buClr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Sie erhalten eine Einladung durch die Schule</a:t>
            </a:r>
          </a:p>
          <a:p>
            <a:pPr lvl="3">
              <a:lnSpc>
                <a:spcPct val="150000"/>
              </a:lnSpc>
              <a:buClr>
                <a:srgbClr val="98BF0C"/>
              </a:buClr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Nehmen Sie die Gelegenheit der Teilnahme war und unterstützen Ihr Kind bei der Planung der nächsten Schritte im Rahmen der Beruflichen Orientierung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 Berufsfelderkundungen werden geplant</a:t>
            </a: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 umgesetzt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13</a:t>
            </a:fld>
            <a:endParaRPr lang="de-DE" alt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780593"/>
            <a:ext cx="2783632" cy="212667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989144"/>
            <a:ext cx="11256962" cy="719138"/>
          </a:xfrm>
        </p:spPr>
        <p:txBody>
          <a:bodyPr/>
          <a:lstStyle/>
          <a:p>
            <a:pPr marL="342900" lvl="0" indent="-3429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4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… Wie </a:t>
            </a:r>
            <a:r>
              <a:rPr lang="de-DE" sz="2400" dirty="0" smtClean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geht es für Sie als Eltern weiter</a:t>
            </a:r>
            <a:r>
              <a:rPr lang="de-DE" sz="24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? </a:t>
            </a:r>
            <a:endParaRPr lang="de-DE" sz="24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1006708"/>
            <a:ext cx="11256962" cy="477416"/>
          </a:xfrm>
        </p:spPr>
        <p:txBody>
          <a:bodyPr/>
          <a:lstStyle/>
          <a:p>
            <a:pPr marL="342900" lvl="0" indent="-342900" defTabSz="457200">
              <a:lnSpc>
                <a:spcPct val="150000"/>
              </a:lnSpc>
              <a:defRPr/>
            </a:pPr>
            <a:r>
              <a:rPr lang="de-DE" sz="2400" kern="1200" dirty="0">
                <a:solidFill>
                  <a:schemeClr val="tx2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Kontaktdaten </a:t>
            </a:r>
            <a:r>
              <a: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 </a:t>
            </a:r>
            <a:r>
              <a:rPr lang="de-DE" sz="2400" kern="1200" dirty="0">
                <a:solidFill>
                  <a:schemeClr val="tx2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/>
            </a:r>
            <a:br>
              <a:rPr lang="de-DE" sz="2400" kern="1200" dirty="0">
                <a:solidFill>
                  <a:schemeClr val="tx2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</a:br>
            <a:endParaRPr lang="de-DE" sz="2400" kern="1200" dirty="0">
              <a:solidFill>
                <a:schemeClr val="tx2"/>
              </a:solidFill>
              <a:latin typeface="Segoe UI" panose="020B0502040204020203" pitchFamily="34" charset="0"/>
              <a:ea typeface="ヒラギノ角ゴ Pro W3" panose="020B03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12024" y="1972690"/>
            <a:ext cx="5120456" cy="2341347"/>
          </a:xfrm>
        </p:spPr>
        <p:txBody>
          <a:bodyPr/>
          <a:lstStyle/>
          <a:p>
            <a:pPr marL="0" lv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Ansprechperson Schule:</a:t>
            </a:r>
          </a:p>
          <a:p>
            <a:pPr marL="0" lvl="0" indent="0" defTabSz="457200" eaLnBrk="1" hangingPunct="1">
              <a:lnSpc>
                <a:spcPct val="150000"/>
              </a:lnSpc>
            </a:pP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Name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XXX</a:t>
            </a:r>
          </a:p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Mailadresse: xxx.xxx</a:t>
            </a:r>
          </a:p>
          <a:p>
            <a:pPr marL="0" lv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Telefon: xxx-xxx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39396" y="1662225"/>
            <a:ext cx="5264472" cy="24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825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628650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006475" indent="-2286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1385888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457200" eaLnBrk="1" hangingPunct="1">
              <a:lnSpc>
                <a:spcPct val="150000"/>
              </a:lnSpc>
            </a:pPr>
            <a:r>
              <a:rPr lang="de-DE" sz="11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ABSPRACHE MIT DEM IFD AUSFÜLLEN. HIER SOLL DIE IN DER KAoA-STAR FÖRDERSSCHULE AKTIVE IFD-KRAFT EINGETRAGEN WERDEN!</a:t>
            </a:r>
          </a:p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Ansprechperson IFD:</a:t>
            </a:r>
          </a:p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Name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XXX</a:t>
            </a:r>
          </a:p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Mailadresse: </a:t>
            </a:r>
            <a:r>
              <a:rPr lang="de-DE" sz="1600" b="0" dirty="0" err="1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xxx.xxx</a:t>
            </a: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Telefon: xxx-xxx</a:t>
            </a:r>
          </a:p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Sprechzeiten: </a:t>
            </a:r>
          </a:p>
          <a:p>
            <a:pPr marL="0" indent="0" defTabSz="457200" eaLnBrk="1" hangingPunct="1">
              <a:lnSpc>
                <a:spcPct val="150000"/>
              </a:lnSpc>
            </a:pPr>
            <a:endParaRPr lang="de-DE" sz="16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defTabSz="457200" eaLnBrk="1" hangingPunct="1">
              <a:lnSpc>
                <a:spcPct val="150000"/>
              </a:lnSpc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defTabSz="457200" eaLnBrk="1" hangingPunct="1">
              <a:lnSpc>
                <a:spcPct val="150000"/>
              </a:lnSpc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71488" y="4340939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Weiterführende Links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71488" y="4802604"/>
            <a:ext cx="10593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98BF0C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LVR KAoA-STAR - Schule trifft </a:t>
            </a:r>
            <a:r>
              <a:rPr lang="de-DE" sz="1400" dirty="0" smtClean="0">
                <a:solidFill>
                  <a:srgbClr val="98BF0C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Arbeitswelt</a:t>
            </a:r>
            <a:endParaRPr lang="de-DE" sz="1400" dirty="0" smtClean="0">
              <a:solidFill>
                <a:srgbClr val="98BF0C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LWL KAoA-STAR - Schule trifft </a:t>
            </a:r>
            <a:r>
              <a:rPr lang="de-DE" sz="1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Arbeitswelt</a:t>
            </a:r>
            <a:endParaRPr lang="de-DE" sz="1400" dirty="0" smtClean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MSB Berufsorientierung NRW</a:t>
            </a:r>
            <a:endParaRPr lang="de-DE" sz="1400" dirty="0" smtClean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de-DE" sz="1400" dirty="0" smtClean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5640" y="2963495"/>
            <a:ext cx="6408712" cy="338968"/>
          </a:xfrm>
        </p:spPr>
        <p:txBody>
          <a:bodyPr/>
          <a:lstStyle/>
          <a:p>
            <a:pPr algn="ctr"/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Berufliche Orientierung in NRW – Kooperationspartner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767408" y="1412776"/>
            <a:ext cx="10585176" cy="1152128"/>
          </a:xfrm>
        </p:spPr>
        <p:txBody>
          <a:bodyPr/>
          <a:lstStyle/>
          <a:p>
            <a:pPr marL="0" lvl="0" indent="0" algn="ctr" defTabSz="457200" eaLnBrk="1" hangingPunct="1">
              <a:lnSpc>
                <a:spcPct val="150000"/>
              </a:lnSpc>
            </a:pPr>
            <a:r>
              <a:rPr lang="de-DE" sz="4400" i="1" dirty="0" smtClean="0">
                <a:solidFill>
                  <a:srgbClr val="00579D"/>
                </a:solidFill>
                <a:cs typeface="+mj-cs"/>
              </a:rPr>
              <a:t> </a:t>
            </a:r>
            <a:r>
              <a:rPr lang="de-DE" sz="2400" kern="1200" dirty="0">
                <a:solidFill>
                  <a:schemeClr val="tx2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Vielen Dank für Ihre Aufmerksamkeit!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4248761"/>
            <a:ext cx="7507831" cy="19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580" y="1019555"/>
            <a:ext cx="11256962" cy="45488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KAoA-STAR - </a:t>
            </a:r>
            <a:r>
              <a:rPr lang="de-DE" sz="2400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Erklärfilm</a:t>
            </a:r>
            <a:endParaRPr lang="de-DE" sz="24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37DB4287-631E-DF4E-98EB-5415C890F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  <a:p>
            <a:pPr lvl="2"/>
            <a:endParaRPr lang="de-DE" altLang="de-DE" dirty="0"/>
          </a:p>
          <a:p>
            <a:pPr lvl="2"/>
            <a:endParaRPr lang="de-DE" alt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1DF87-D3F6-BB42-9536-BC977DF77C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7341" y="2204864"/>
            <a:ext cx="40957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430580" y="2324828"/>
            <a:ext cx="6096000" cy="3275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r>
              <a:rPr lang="de-DE" sz="1600" b="1" u="sng" dirty="0">
                <a:latin typeface="+mj-lt"/>
                <a:hlinkClick r:id="rId4"/>
              </a:rPr>
              <a:t>https://www.berufsorientierung-nrw.de/landesinitiative/standardelemente-in-der-sekundarstufe-i/kaoa-erklaerfilme/</a:t>
            </a:r>
            <a:r>
              <a:rPr lang="de-DE" sz="1600" b="1" dirty="0">
                <a:latin typeface="+mj-lt"/>
              </a:rPr>
              <a:t> </a:t>
            </a:r>
          </a:p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endParaRPr lang="de-DE" sz="1600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endParaRPr 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Der Link führt zum Erklärfilm KAoA-STAR </a:t>
            </a:r>
          </a:p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(mit Untertitel 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und/oder 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Avatar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marL="0" lvl="1" defTabSz="685800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defRPr/>
            </a:pPr>
            <a:endParaRPr lang="de-DE" sz="18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201B96C-6B78-8A49-9225-69C5F3C9C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762" y="988834"/>
            <a:ext cx="11256962" cy="7191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KAoA-STAR ist ein Teil von “KAoA – Kein Abschluss ohne Anschluss“</a:t>
            </a:r>
            <a:endParaRPr lang="de-DE" altLang="de-DE" sz="24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56D61D9-B851-A54C-9093-D911213C1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07968" y="4382790"/>
            <a:ext cx="5238004" cy="1303556"/>
          </a:xfrm>
        </p:spPr>
        <p:txBody>
          <a:bodyPr/>
          <a:lstStyle/>
          <a:p>
            <a:pPr marL="0" indent="0">
              <a:lnSpc>
                <a:spcPct val="150000"/>
              </a:lnSpc>
              <a:defRPr/>
            </a:pPr>
            <a:r>
              <a:rPr lang="de-DE" sz="1600" b="0" kern="1200" dirty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KAoA-STAR </a:t>
            </a:r>
            <a:r>
              <a:rPr lang="de-DE" sz="1600" b="0" kern="1200" dirty="0" smtClean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ermöglicht </a:t>
            </a:r>
            <a:r>
              <a:rPr lang="de-DE" sz="1600" b="0" kern="1200" dirty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in der Landesinitiative </a:t>
            </a:r>
            <a:r>
              <a:rPr lang="de-DE" sz="1600" b="0" kern="1200" dirty="0" smtClean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die </a:t>
            </a:r>
            <a:r>
              <a:rPr lang="de-DE" sz="1600" b="0" kern="1200" dirty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behinderungsspezifische Umsetzung der systematischen Beruflichen Orientierung</a:t>
            </a:r>
            <a:r>
              <a:rPr lang="de-DE" sz="1600" b="0" kern="1200" dirty="0" smtClean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.</a:t>
            </a:r>
            <a:endParaRPr lang="de-DE" altLang="de-DE" dirty="0">
              <a:solidFill>
                <a:srgbClr val="00325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12DACA-4F33-EC47-BE31-39398403972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045F3B-4002-C54A-B30A-E5F164F9CE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8" y="2014538"/>
            <a:ext cx="4237779" cy="18056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FE2145-5D70-6C45-80F2-5560C576E9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928" y="1047358"/>
            <a:ext cx="4585055" cy="320735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56D61D9-B851-A54C-9093-D911213C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4382790"/>
            <a:ext cx="4616400" cy="192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825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628650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006475" indent="-2286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1385888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Mit der Landesinitiative „Kein Abschluss ohne Anschluss“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ist an allen Schulformen die 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Berufliche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Orientierung für alle 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Schülerinnen und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Schüler in NRW 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ab der Jahrgangsstufe 8 als systematischer Gesamtprozess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umzusetzen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.</a:t>
            </a: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ea typeface="ヒラギノ角ゴ Pro W3" panose="020B0300000000000000" pitchFamily="34" charset="-128"/>
              <a:cs typeface="Segoe UI" panose="020B0502040204020203" pitchFamily="34" charset="0"/>
            </a:endParaRPr>
          </a:p>
          <a:p>
            <a:pPr>
              <a:defRPr/>
            </a:pPr>
            <a:endParaRPr lang="de-DE" altLang="de-DE" sz="1600" b="0" dirty="0" smtClean="0">
              <a:solidFill>
                <a:srgbClr val="00325F"/>
              </a:solidFill>
              <a:latin typeface="Segoe UI" panose="020B0502040204020203" pitchFamily="34" charset="0"/>
              <a:ea typeface="ヒラギノ角ゴ Pro W3" panose="020B0300000000000000" pitchFamily="34" charset="-128"/>
              <a:cs typeface="Segoe UI" panose="020B0502040204020203" pitchFamily="34" charset="0"/>
            </a:endParaRPr>
          </a:p>
          <a:p>
            <a:pPr>
              <a:defRPr/>
            </a:pPr>
            <a:endParaRPr lang="de-DE" altLang="de-DE" kern="0" dirty="0" smtClean="0">
              <a:solidFill>
                <a:srgbClr val="00325F"/>
              </a:solidFill>
            </a:endParaRPr>
          </a:p>
          <a:p>
            <a:pPr>
              <a:defRPr/>
            </a:pPr>
            <a:endParaRPr lang="de-DE" altLang="de-DE" kern="0" dirty="0" smtClean="0">
              <a:solidFill>
                <a:srgbClr val="00325F"/>
              </a:solidFill>
            </a:endParaRPr>
          </a:p>
          <a:p>
            <a:pPr>
              <a:defRPr/>
            </a:pPr>
            <a:endParaRPr lang="de-DE" altLang="de-DE" kern="0" dirty="0" smtClean="0">
              <a:solidFill>
                <a:srgbClr val="00325F"/>
              </a:solidFill>
            </a:endParaRPr>
          </a:p>
          <a:p>
            <a:pPr marL="0" indent="0"/>
            <a:r>
              <a:rPr lang="de-DE" sz="1400" b="0" kern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de-DE" sz="1400" kern="0" dirty="0" smtClean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086100" lvl="7" indent="0" algn="ctr">
              <a:buFontTx/>
              <a:buNone/>
            </a:pPr>
            <a:endParaRPr lang="de-DE" sz="1400" kern="0" dirty="0" smtClean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79400" lvl="3" indent="0">
              <a:buFont typeface="Arial" panose="020B0604020202020204" pitchFamily="34" charset="0"/>
              <a:buNone/>
              <a:defRPr/>
            </a:pPr>
            <a:r>
              <a:rPr lang="de-DE" altLang="de-DE" kern="0" dirty="0" smtClean="0">
                <a:solidFill>
                  <a:srgbClr val="00325F"/>
                </a:solidFill>
              </a:rPr>
              <a:t/>
            </a:r>
            <a:br>
              <a:rPr lang="de-DE" altLang="de-DE" kern="0" dirty="0" smtClean="0">
                <a:solidFill>
                  <a:srgbClr val="00325F"/>
                </a:solidFill>
              </a:rPr>
            </a:br>
            <a:endParaRPr lang="de-DE" altLang="de-DE" kern="0" dirty="0" smtClean="0">
              <a:solidFill>
                <a:srgbClr val="00325F"/>
              </a:solidFill>
            </a:endParaRPr>
          </a:p>
          <a:p>
            <a:pPr marL="630000" lvl="2" indent="-252000">
              <a:defRPr/>
            </a:pPr>
            <a:endParaRPr lang="de-DE" altLang="de-DE" kern="0" dirty="0">
              <a:solidFill>
                <a:srgbClr val="0032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376FE3F6-F911-3B42-A6E2-764540286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0568" y="1637720"/>
            <a:ext cx="11256962" cy="4752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Schülerinnen und Schüler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einer </a:t>
            </a: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Schwerbehinderung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nach § 2 Abs. 2 und 3 SGB IX 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und/oder </a:t>
            </a:r>
          </a:p>
          <a:p>
            <a:pPr marL="0" indent="0">
              <a:lnSpc>
                <a:spcPct val="150000"/>
              </a:lnSpc>
            </a:pPr>
            <a:endParaRPr lang="de-DE" sz="1600" b="0" dirty="0" smtClean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einem über ein AO-SF-Verfahren festgestellten 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Bedarf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sonderpädagogischer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Unterstützung </a:t>
            </a:r>
            <a:endParaRPr lang="de-DE" sz="1600" b="0" dirty="0" smtClean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in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</a:t>
            </a: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Förderschwerpunkten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Geistige Entwicklung, 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Körperliche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 motorische 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Entwicklung, </a:t>
            </a: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Hören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 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Kommunikation, </a:t>
            </a: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Sehen, </a:t>
            </a: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Sprache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und/oder mit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einer fachärztlichen Diagnose </a:t>
            </a:r>
            <a:endParaRPr lang="de-DE" sz="1600" b="0" dirty="0" smtClean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einer </a:t>
            </a:r>
            <a:r>
              <a:rPr lang="de-DE" sz="160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Autismus-Spektrum-Störung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86BE610-B07F-3643-9A51-51EFE1A8F3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3356992"/>
            <a:ext cx="5735803" cy="293114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400" y="980728"/>
            <a:ext cx="11256962" cy="47741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KAoA-STAR - Zielgruppe</a:t>
            </a:r>
          </a:p>
        </p:txBody>
      </p:sp>
    </p:spTree>
    <p:extLst>
      <p:ext uri="{BB962C8B-B14F-4D97-AF65-F5344CB8AC3E}">
        <p14:creationId xmlns:p14="http://schemas.microsoft.com/office/powerpoint/2010/main" val="12489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3A29F859-3562-DF4F-8119-6022CCABA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488" y="1556792"/>
            <a:ext cx="6128568" cy="460851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Systematische</a:t>
            </a:r>
            <a:r>
              <a:rPr lang="de-DE" alt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betriebsnahe und frühzeitige </a:t>
            </a:r>
            <a:r>
              <a:rPr lang="de-DE" alt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behinderungsspezifische </a:t>
            </a:r>
            <a:r>
              <a:rPr lang="de-DE" alt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Berufliche </a:t>
            </a:r>
            <a:r>
              <a:rPr lang="de-DE" alt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Orientierung unter  Hinzuziehung des Integrationsfachdienstes (IFD</a:t>
            </a:r>
            <a:r>
              <a:rPr lang="de-DE" alt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Entwicklung einer allgemeinen Berufswahlkompetenz mit dem Ziel am Ende der Schulzeit eine Berufswahlentscheidung zu treffen und zu realisieren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Entwicklung </a:t>
            </a:r>
            <a:r>
              <a:rPr lang="de-DE" alt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von Alternativen </a:t>
            </a:r>
            <a:r>
              <a:rPr lang="de-DE" alt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zur Werkstatt </a:t>
            </a:r>
            <a:r>
              <a:rPr lang="de-DE" alt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für Menschen mit Behinderung (</a:t>
            </a:r>
            <a:r>
              <a:rPr lang="de-DE" altLang="de-DE" sz="1600" b="0" dirty="0" err="1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WfbM</a:t>
            </a:r>
            <a:r>
              <a:rPr lang="de-DE" alt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Verbesserung der Chancen für eine Tätigkeit auf dem allgemeinen Arbeitsmarkt (Arbeit, </a:t>
            </a:r>
            <a:r>
              <a:rPr lang="de-DE" alt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Ausbildung oder andere arbeitsmarktnahe Maßnahmen) </a:t>
            </a:r>
          </a:p>
          <a:p>
            <a:pPr marL="285750" indent="-285750">
              <a:lnSpc>
                <a:spcPts val="23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de-DE" alt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</a:pPr>
            <a:endParaRPr lang="de-DE" altLang="de-DE" dirty="0"/>
          </a:p>
          <a:p>
            <a:pPr>
              <a:spcAft>
                <a:spcPts val="1200"/>
              </a:spcAft>
            </a:pPr>
            <a:endParaRPr lang="de-DE" alt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B080CFA-40AC-9144-8B7C-6545AE38FB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607594"/>
            <a:ext cx="5389089" cy="421860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7" y="984000"/>
            <a:ext cx="11256962" cy="719138"/>
          </a:xfrm>
        </p:spPr>
        <p:txBody>
          <a:bodyPr/>
          <a:lstStyle/>
          <a:p>
            <a:pPr marL="342900" lvl="0" indent="-3429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400" dirty="0" err="1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KAoA</a:t>
            </a:r>
            <a:r>
              <a:rPr lang="de-DE" sz="24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-STAR - Ziele</a:t>
            </a:r>
            <a:endParaRPr lang="de-DE" sz="24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FBAAAD0-2148-0842-B490-A2392EE0A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296" y="836712"/>
            <a:ext cx="3332177" cy="544510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4871078"/>
            <a:ext cx="3959352" cy="1486664"/>
          </a:xfrm>
          <a:prstGeom prst="rect">
            <a:avLst/>
          </a:prstGeom>
        </p:spPr>
      </p:pic>
      <p:sp>
        <p:nvSpPr>
          <p:cNvPr id="24578" name="Rectangle 4">
            <a:extLst>
              <a:ext uri="{FF2B5EF4-FFF2-40B4-BE49-F238E27FC236}">
                <a16:creationId xmlns:a16="http://schemas.microsoft.com/office/drawing/2014/main" id="{C064F112-8495-484F-B969-0A14929CB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852" y="1686908"/>
            <a:ext cx="6744276" cy="4217988"/>
          </a:xfrm>
        </p:spPr>
        <p:txBody>
          <a:bodyPr/>
          <a:lstStyle/>
          <a:p>
            <a:pPr marL="0" indent="0"/>
            <a:endParaRPr lang="de-DE" b="0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 Experte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für Menschen mit Behinderung im Arbeitsleben und behält 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gemeinsam mit der Schule den </a:t>
            </a:r>
            <a:r>
              <a:rPr lang="de-DE" sz="1600" b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„roten Faden“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der Hand, </a:t>
            </a:r>
            <a:endParaRPr lang="de-DE" sz="1600" b="0" dirty="0" smtClean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defRPr/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berät die Beteiligten und ist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kontinuierliche Ansprechperson für Fragen zur 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Beruflichen Orientierung,</a:t>
            </a:r>
          </a:p>
          <a:p>
            <a:pPr marL="0" indent="0">
              <a:lnSpc>
                <a:spcPct val="150000"/>
              </a:lnSpc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arbeitet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 mit </a:t>
            </a:r>
            <a:r>
              <a:rPr lang="de-DE" sz="1600" b="0" kern="1200" dirty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Lehrkräften und weiteren Fachkräften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von Schulen, </a:t>
            </a:r>
            <a:r>
              <a:rPr lang="de-DE" sz="1600" b="0" dirty="0" err="1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Arbeitgebenden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und </a:t>
            </a:r>
            <a:r>
              <a:rPr lang="de-DE" sz="1600" b="0" kern="1200" dirty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Beratungsfachkräften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der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Reha-Beratung der Agentur für Arbeit zusammen.</a:t>
            </a:r>
          </a:p>
          <a:p>
            <a:endParaRPr lang="de-DE" altLang="de-DE" dirty="0"/>
          </a:p>
          <a:p>
            <a:endParaRPr lang="de-DE" alt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C1B733B-6383-364C-A33D-BC5647794D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1004534"/>
            <a:ext cx="11256962" cy="719138"/>
          </a:xfrm>
        </p:spPr>
        <p:txBody>
          <a:bodyPr/>
          <a:lstStyle/>
          <a:p>
            <a:pPr marL="342900" lvl="0" indent="-3429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Der</a:t>
            </a:r>
            <a:r>
              <a:rPr lang="de-DE" sz="24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Integrationsfachdienst: </a:t>
            </a:r>
            <a:endParaRPr lang="de-DE" sz="2400" strike="sngStrike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C064F112-8495-484F-B969-0A14929CB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852" y="1686908"/>
            <a:ext cx="6744276" cy="4217988"/>
          </a:xfrm>
        </p:spPr>
        <p:txBody>
          <a:bodyPr/>
          <a:lstStyle/>
          <a:p>
            <a:pPr marL="0" indent="0"/>
            <a:endParaRPr lang="de-DE" b="0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sind Hauptansprechpersonen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für 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 individuelle Berufliche Orientierung Ihres Kindes und behalten gemeinsam mit dem Integrationsfachdienst den </a:t>
            </a:r>
            <a:r>
              <a:rPr lang="de-DE" sz="1600" b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„roten Faden“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der Hand, </a:t>
            </a:r>
            <a:endParaRPr lang="de-DE" sz="1600" b="0" dirty="0" smtClean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defRPr/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planen den schulischen Prozess der Beruflichen Orientierung und binden die Berufliche Orientierung in den Unterricht und die Förderplanung ein,</a:t>
            </a:r>
          </a:p>
          <a:p>
            <a:pPr marL="0" indent="0">
              <a:lnSpc>
                <a:spcPct val="150000"/>
              </a:lnSpc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arbeitet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 mit </a:t>
            </a:r>
            <a:r>
              <a:rPr lang="de-DE" sz="1600" b="0" kern="1200" dirty="0" smtClean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dem Integrationsfachdienst und allen Akteuren rund um die Berufliche Orientierung zusammen.</a:t>
            </a:r>
            <a:endParaRPr lang="de-DE" altLang="de-DE" dirty="0">
              <a:solidFill>
                <a:srgbClr val="00325F"/>
              </a:solidFill>
            </a:endParaRP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C1B733B-6383-364C-A33D-BC5647794D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1004534"/>
            <a:ext cx="11256962" cy="719138"/>
          </a:xfrm>
        </p:spPr>
        <p:txBody>
          <a:bodyPr/>
          <a:lstStyle/>
          <a:p>
            <a:pPr marL="342900" lvl="0" indent="-3429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400" dirty="0" smtClean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Die Lehrkräfte an der Schule Ihres Kindes: </a:t>
            </a:r>
            <a:endParaRPr lang="de-DE" sz="2400" strike="sngStrike" dirty="0">
              <a:solidFill>
                <a:srgbClr val="00325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97634" y="1429472"/>
            <a:ext cx="11976932" cy="5023864"/>
            <a:chOff x="-464444" y="1501480"/>
            <a:chExt cx="12518623" cy="5212330"/>
          </a:xfrm>
        </p:grpSpPr>
        <p:sp>
          <p:nvSpPr>
            <p:cNvPr id="7" name="Abgerundetes Rechteck 6"/>
            <p:cNvSpPr/>
            <p:nvPr/>
          </p:nvSpPr>
          <p:spPr bwMode="auto">
            <a:xfrm>
              <a:off x="1559496" y="6054960"/>
              <a:ext cx="10356242" cy="6588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ヒラギノ角ゴ Pro W3" pitchFamily="84" charset="-128"/>
                </a:rPr>
                <a:t>Flankierende</a:t>
              </a:r>
              <a:r>
                <a:rPr kumimoji="0" lang="de-DE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ヒラギノ角ゴ Pro W3" pitchFamily="84" charset="-128"/>
                </a:rPr>
                <a:t> Hilfen: Mobilitätstraining, </a:t>
              </a:r>
              <a:r>
                <a:rPr lang="de-DE" sz="1800" dirty="0">
                  <a:solidFill>
                    <a:schemeClr val="tx1"/>
                  </a:solidFill>
                  <a:ea typeface="ヒラギノ角ゴ Pro W3" pitchFamily="84" charset="-128"/>
                </a:rPr>
                <a:t>Jobcoaching am Arbeitsplatz</a:t>
              </a:r>
              <a:r>
                <a:rPr kumimoji="0" lang="de-DE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ヒラギノ角ゴ Pro W3" pitchFamily="84" charset="-128"/>
                </a:rPr>
                <a:t>, kommunikative Hilfen, technische Hilfen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ヒラギノ角ゴ Pro W3" pitchFamily="84" charset="-128"/>
              </a:endParaRP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-464444" y="1501480"/>
              <a:ext cx="12518623" cy="4882906"/>
              <a:chOff x="-464444" y="1501480"/>
              <a:chExt cx="12518623" cy="4882906"/>
            </a:xfrm>
          </p:grpSpPr>
          <p:grpSp>
            <p:nvGrpSpPr>
              <p:cNvPr id="9" name="Gruppieren 8"/>
              <p:cNvGrpSpPr>
                <a:grpSpLocks/>
              </p:cNvGrpSpPr>
              <p:nvPr/>
            </p:nvGrpSpPr>
            <p:grpSpPr bwMode="auto">
              <a:xfrm>
                <a:off x="398408" y="1501480"/>
                <a:ext cx="11159150" cy="4130083"/>
                <a:chOff x="-467340" y="1331608"/>
                <a:chExt cx="11663446" cy="4748269"/>
              </a:xfrm>
            </p:grpSpPr>
            <p:grpSp>
              <p:nvGrpSpPr>
                <p:cNvPr id="18" name="Gruppieren 2"/>
                <p:cNvGrpSpPr>
                  <a:grpSpLocks/>
                </p:cNvGrpSpPr>
                <p:nvPr/>
              </p:nvGrpSpPr>
              <p:grpSpPr bwMode="auto">
                <a:xfrm>
                  <a:off x="-467340" y="1612967"/>
                  <a:ext cx="11663446" cy="4466910"/>
                  <a:chOff x="-467340" y="1612967"/>
                  <a:chExt cx="11663446" cy="4466910"/>
                </a:xfrm>
              </p:grpSpPr>
              <p:sp>
                <p:nvSpPr>
                  <p:cNvPr id="20" name="Rechteck 3"/>
                  <p:cNvSpPr>
                    <a:spLocks noChangeArrowheads="1"/>
                  </p:cNvSpPr>
                  <p:nvPr/>
                </p:nvSpPr>
                <p:spPr bwMode="auto">
                  <a:xfrm>
                    <a:off x="177172" y="1612967"/>
                    <a:ext cx="9064625" cy="40473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lnSpc>
                        <a:spcPts val="3600"/>
                      </a:lnSpc>
                      <a:buChar char="•"/>
                      <a:defRPr sz="2400" b="1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1pPr>
                    <a:lvl2pPr marL="742950" indent="-285750">
                      <a:lnSpc>
                        <a:spcPts val="3200"/>
                      </a:lnSpc>
                      <a:buClr>
                        <a:srgbClr val="00579D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2pPr>
                    <a:lvl3pPr marL="1143000" indent="-228600">
                      <a:lnSpc>
                        <a:spcPts val="3200"/>
                      </a:lnSpc>
                      <a:buClr>
                        <a:srgbClr val="00579D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3pPr>
                    <a:lvl4pPr marL="1600200" indent="-228600">
                      <a:lnSpc>
                        <a:spcPts val="3200"/>
                      </a:lnSpc>
                      <a:buClr>
                        <a:srgbClr val="00579D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4pPr>
                    <a:lvl5pPr marL="2057400" indent="-228600">
                      <a:lnSpc>
                        <a:spcPts val="3200"/>
                      </a:lnSpc>
                      <a:buClr>
                        <a:srgbClr val="00579D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5pPr>
                    <a:lvl6pPr marL="2514600" indent="-228600" eaLnBrk="0" fontAlgn="base" hangingPunct="0">
                      <a:lnSpc>
                        <a:spcPts val="32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579D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6pPr>
                    <a:lvl7pPr marL="2971800" indent="-228600" eaLnBrk="0" fontAlgn="base" hangingPunct="0">
                      <a:lnSpc>
                        <a:spcPts val="32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579D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7pPr>
                    <a:lvl8pPr marL="3429000" indent="-228600" eaLnBrk="0" fontAlgn="base" hangingPunct="0">
                      <a:lnSpc>
                        <a:spcPts val="32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579D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8pPr>
                    <a:lvl9pPr marL="3886200" indent="-228600" eaLnBrk="0" fontAlgn="base" hangingPunct="0">
                      <a:lnSpc>
                        <a:spcPts val="32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579D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/>
                      <a:ea typeface="ヒラギノ角ゴ Pro W3" pitchFamily="20" charset="-128"/>
                    </a:endParaRPr>
                  </a:p>
                </p:txBody>
              </p:sp>
              <p:sp>
                <p:nvSpPr>
                  <p:cNvPr id="21" name="Pfeil: nach rechts 4">
                    <a:extLst>
                      <a:ext uri="{FF2B5EF4-FFF2-40B4-BE49-F238E27FC236}">
                        <a16:creationId xmlns:a16="http://schemas.microsoft.com/office/drawing/2014/main" id="{46B67847-E7E8-4A11-B9C8-F2DD100CCF68}"/>
                      </a:ext>
                    </a:extLst>
                  </p:cNvPr>
                  <p:cNvSpPr/>
                  <p:nvPr/>
                </p:nvSpPr>
                <p:spPr>
                  <a:xfrm>
                    <a:off x="-467340" y="1904001"/>
                    <a:ext cx="11663446" cy="4175876"/>
                  </a:xfrm>
                  <a:prstGeom prst="rightArrow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 w="38100">
                    <a:solidFill>
                      <a:schemeClr val="bg1"/>
                    </a:solidFill>
                  </a:ln>
                  <a:effectLst/>
                </p:spPr>
              </p:sp>
              <p:sp>
                <p:nvSpPr>
                  <p:cNvPr id="22" name="Freihandform: Form 6">
                    <a:extLst>
                      <a:ext uri="{FF2B5EF4-FFF2-40B4-BE49-F238E27FC236}">
                        <a16:creationId xmlns:a16="http://schemas.microsoft.com/office/drawing/2014/main" id="{BB258F39-1C9C-4AA9-8A9C-D488307789AF}"/>
                      </a:ext>
                    </a:extLst>
                  </p:cNvPr>
                  <p:cNvSpPr/>
                  <p:nvPr/>
                </p:nvSpPr>
                <p:spPr>
                  <a:xfrm>
                    <a:off x="2039058" y="2042569"/>
                    <a:ext cx="2123748" cy="1159409"/>
                  </a:xfrm>
                  <a:custGeom>
                    <a:avLst/>
                    <a:gdLst>
                      <a:gd name="connsiteX0" fmla="*/ 0 w 1909809"/>
                      <a:gd name="connsiteY0" fmla="*/ 260929 h 1565545"/>
                      <a:gd name="connsiteX1" fmla="*/ 260929 w 1909809"/>
                      <a:gd name="connsiteY1" fmla="*/ 0 h 1565545"/>
                      <a:gd name="connsiteX2" fmla="*/ 1648880 w 1909809"/>
                      <a:gd name="connsiteY2" fmla="*/ 0 h 1565545"/>
                      <a:gd name="connsiteX3" fmla="*/ 1909809 w 1909809"/>
                      <a:gd name="connsiteY3" fmla="*/ 260929 h 1565545"/>
                      <a:gd name="connsiteX4" fmla="*/ 1909809 w 1909809"/>
                      <a:gd name="connsiteY4" fmla="*/ 1304616 h 1565545"/>
                      <a:gd name="connsiteX5" fmla="*/ 1648880 w 1909809"/>
                      <a:gd name="connsiteY5" fmla="*/ 1565545 h 1565545"/>
                      <a:gd name="connsiteX6" fmla="*/ 260929 w 1909809"/>
                      <a:gd name="connsiteY6" fmla="*/ 1565545 h 1565545"/>
                      <a:gd name="connsiteX7" fmla="*/ 0 w 1909809"/>
                      <a:gd name="connsiteY7" fmla="*/ 1304616 h 1565545"/>
                      <a:gd name="connsiteX8" fmla="*/ 0 w 1909809"/>
                      <a:gd name="connsiteY8" fmla="*/ 260929 h 1565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9809" h="1565545">
                        <a:moveTo>
                          <a:pt x="0" y="260929"/>
                        </a:moveTo>
                        <a:cubicBezTo>
                          <a:pt x="0" y="116822"/>
                          <a:pt x="116822" y="0"/>
                          <a:pt x="260929" y="0"/>
                        </a:cubicBezTo>
                        <a:lnTo>
                          <a:pt x="1648880" y="0"/>
                        </a:lnTo>
                        <a:cubicBezTo>
                          <a:pt x="1792987" y="0"/>
                          <a:pt x="1909809" y="116822"/>
                          <a:pt x="1909809" y="260929"/>
                        </a:cubicBezTo>
                        <a:lnTo>
                          <a:pt x="1909809" y="1304616"/>
                        </a:lnTo>
                        <a:cubicBezTo>
                          <a:pt x="1909809" y="1448723"/>
                          <a:pt x="1792987" y="1565545"/>
                          <a:pt x="1648880" y="1565545"/>
                        </a:cubicBezTo>
                        <a:lnTo>
                          <a:pt x="260929" y="1565545"/>
                        </a:lnTo>
                        <a:cubicBezTo>
                          <a:pt x="116822" y="1565545"/>
                          <a:pt x="0" y="1448723"/>
                          <a:pt x="0" y="1304616"/>
                        </a:cubicBezTo>
                        <a:lnTo>
                          <a:pt x="0" y="260929"/>
                        </a:lnTo>
                        <a:close/>
                      </a:path>
                    </a:pathLst>
                  </a:custGeom>
                  <a:solidFill>
                    <a:srgbClr val="98BF0C">
                      <a:alpha val="80000"/>
                    </a:srgbClr>
                  </a:solidFill>
                  <a:ln w="25400" cap="flat" cmpd="sng" algn="ctr">
                    <a:solidFill>
                      <a:srgbClr val="336699"/>
                    </a:solidFill>
                    <a:prstDash val="solid"/>
                  </a:ln>
                  <a:effectLst/>
                </p:spPr>
                <p:txBody>
                  <a:bodyPr lIns="167864" tIns="167864" rIns="167864" bIns="167864" spcCol="1270" anchor="ctr"/>
                  <a:lstStyle/>
                  <a:p>
                    <a:pPr marL="0" marR="0" lvl="0" indent="0" algn="ctr" defTabSz="106680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ヒラギノ角ゴ Pro W3"/>
                        <a:cs typeface="Arial" pitchFamily="34" charset="0"/>
                      </a:rPr>
                      <a:t>Berufsfeld-erkundung</a:t>
                    </a:r>
                    <a:endParaRPr kumimoji="0" lang="de-DE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+mn-lt"/>
                      <a:ea typeface="ヒラギノ角ゴ Pro W3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Freihandform: Form 7">
                    <a:extLst>
                      <a:ext uri="{FF2B5EF4-FFF2-40B4-BE49-F238E27FC236}">
                        <a16:creationId xmlns:a16="http://schemas.microsoft.com/office/drawing/2014/main" id="{0704875C-3C7E-4F27-BD23-647DD011BCC7}"/>
                      </a:ext>
                    </a:extLst>
                  </p:cNvPr>
                  <p:cNvSpPr/>
                  <p:nvPr/>
                </p:nvSpPr>
                <p:spPr>
                  <a:xfrm>
                    <a:off x="5467604" y="2037190"/>
                    <a:ext cx="2123748" cy="1159409"/>
                  </a:xfrm>
                  <a:custGeom>
                    <a:avLst/>
                    <a:gdLst>
                      <a:gd name="connsiteX0" fmla="*/ 0 w 1996246"/>
                      <a:gd name="connsiteY0" fmla="*/ 260929 h 1565545"/>
                      <a:gd name="connsiteX1" fmla="*/ 260929 w 1996246"/>
                      <a:gd name="connsiteY1" fmla="*/ 0 h 1565545"/>
                      <a:gd name="connsiteX2" fmla="*/ 1735317 w 1996246"/>
                      <a:gd name="connsiteY2" fmla="*/ 0 h 1565545"/>
                      <a:gd name="connsiteX3" fmla="*/ 1996246 w 1996246"/>
                      <a:gd name="connsiteY3" fmla="*/ 260929 h 1565545"/>
                      <a:gd name="connsiteX4" fmla="*/ 1996246 w 1996246"/>
                      <a:gd name="connsiteY4" fmla="*/ 1304616 h 1565545"/>
                      <a:gd name="connsiteX5" fmla="*/ 1735317 w 1996246"/>
                      <a:gd name="connsiteY5" fmla="*/ 1565545 h 1565545"/>
                      <a:gd name="connsiteX6" fmla="*/ 260929 w 1996246"/>
                      <a:gd name="connsiteY6" fmla="*/ 1565545 h 1565545"/>
                      <a:gd name="connsiteX7" fmla="*/ 0 w 1996246"/>
                      <a:gd name="connsiteY7" fmla="*/ 1304616 h 1565545"/>
                      <a:gd name="connsiteX8" fmla="*/ 0 w 1996246"/>
                      <a:gd name="connsiteY8" fmla="*/ 260929 h 1565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96246" h="1565545">
                        <a:moveTo>
                          <a:pt x="0" y="260929"/>
                        </a:moveTo>
                        <a:cubicBezTo>
                          <a:pt x="0" y="116822"/>
                          <a:pt x="116822" y="0"/>
                          <a:pt x="260929" y="0"/>
                        </a:cubicBezTo>
                        <a:lnTo>
                          <a:pt x="1735317" y="0"/>
                        </a:lnTo>
                        <a:cubicBezTo>
                          <a:pt x="1879424" y="0"/>
                          <a:pt x="1996246" y="116822"/>
                          <a:pt x="1996246" y="260929"/>
                        </a:cubicBezTo>
                        <a:lnTo>
                          <a:pt x="1996246" y="1304616"/>
                        </a:lnTo>
                        <a:cubicBezTo>
                          <a:pt x="1996246" y="1448723"/>
                          <a:pt x="1879424" y="1565545"/>
                          <a:pt x="1735317" y="1565545"/>
                        </a:cubicBezTo>
                        <a:lnTo>
                          <a:pt x="260929" y="1565545"/>
                        </a:lnTo>
                        <a:cubicBezTo>
                          <a:pt x="116822" y="1565545"/>
                          <a:pt x="0" y="1448723"/>
                          <a:pt x="0" y="1304616"/>
                        </a:cubicBezTo>
                        <a:lnTo>
                          <a:pt x="0" y="260929"/>
                        </a:lnTo>
                        <a:close/>
                      </a:path>
                    </a:pathLst>
                  </a:custGeom>
                  <a:solidFill>
                    <a:srgbClr val="7030A0">
                      <a:alpha val="80000"/>
                    </a:srgbClr>
                  </a:solidFill>
                  <a:ln w="25400" cap="flat" cmpd="sng" algn="ctr">
                    <a:solidFill>
                      <a:srgbClr val="00579D"/>
                    </a:solidFill>
                    <a:prstDash val="solid"/>
                  </a:ln>
                  <a:effectLst/>
                </p:spPr>
                <p:txBody>
                  <a:bodyPr lIns="167864" tIns="167864" rIns="167864" bIns="167864" spcCol="1270" anchor="ctr"/>
                  <a:lstStyle/>
                  <a:p>
                    <a:pPr marL="0" marR="0" lvl="0" indent="0" algn="ctr" defTabSz="106680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ヒラギノ角ゴ Pro W3"/>
                        <a:cs typeface="Arial" pitchFamily="34" charset="0"/>
                      </a:rPr>
                      <a:t>Praktikum</a:t>
                    </a:r>
                    <a:r>
                      <a:rPr kumimoji="0" lang="de-DE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Verdana"/>
                        <a:ea typeface="ヒラギノ角ゴ Pro W3"/>
                        <a:cs typeface="Arial" pitchFamily="34" charset="0"/>
                      </a:rPr>
                      <a:t> </a:t>
                    </a:r>
                    <a:endParaRPr kumimoji="0" lang="de-DE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Verdana"/>
                      <a:ea typeface="ヒラギノ角ゴ Pro W3"/>
                      <a:cs typeface="Arial" pitchFamily="34" charset="0"/>
                    </a:endParaRPr>
                  </a:p>
                </p:txBody>
              </p:sp>
              <p:sp>
                <p:nvSpPr>
                  <p:cNvPr id="24" name="Freihandform: Form 10">
                    <a:extLst>
                      <a:ext uri="{FF2B5EF4-FFF2-40B4-BE49-F238E27FC236}">
                        <a16:creationId xmlns:a16="http://schemas.microsoft.com/office/drawing/2014/main" id="{B1B832C7-F8F9-4B03-BF75-CA412037F48F}"/>
                      </a:ext>
                    </a:extLst>
                  </p:cNvPr>
                  <p:cNvSpPr/>
                  <p:nvPr/>
                </p:nvSpPr>
                <p:spPr>
                  <a:xfrm>
                    <a:off x="7937120" y="2042568"/>
                    <a:ext cx="2123748" cy="1159409"/>
                  </a:xfrm>
                  <a:custGeom>
                    <a:avLst/>
                    <a:gdLst>
                      <a:gd name="connsiteX0" fmla="*/ 0 w 1971829"/>
                      <a:gd name="connsiteY0" fmla="*/ 260929 h 1565545"/>
                      <a:gd name="connsiteX1" fmla="*/ 260929 w 1971829"/>
                      <a:gd name="connsiteY1" fmla="*/ 0 h 1565545"/>
                      <a:gd name="connsiteX2" fmla="*/ 1710900 w 1971829"/>
                      <a:gd name="connsiteY2" fmla="*/ 0 h 1565545"/>
                      <a:gd name="connsiteX3" fmla="*/ 1971829 w 1971829"/>
                      <a:gd name="connsiteY3" fmla="*/ 260929 h 1565545"/>
                      <a:gd name="connsiteX4" fmla="*/ 1971829 w 1971829"/>
                      <a:gd name="connsiteY4" fmla="*/ 1304616 h 1565545"/>
                      <a:gd name="connsiteX5" fmla="*/ 1710900 w 1971829"/>
                      <a:gd name="connsiteY5" fmla="*/ 1565545 h 1565545"/>
                      <a:gd name="connsiteX6" fmla="*/ 260929 w 1971829"/>
                      <a:gd name="connsiteY6" fmla="*/ 1565545 h 1565545"/>
                      <a:gd name="connsiteX7" fmla="*/ 0 w 1971829"/>
                      <a:gd name="connsiteY7" fmla="*/ 1304616 h 1565545"/>
                      <a:gd name="connsiteX8" fmla="*/ 0 w 1971829"/>
                      <a:gd name="connsiteY8" fmla="*/ 260929 h 1565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1829" h="1565545">
                        <a:moveTo>
                          <a:pt x="0" y="260929"/>
                        </a:moveTo>
                        <a:cubicBezTo>
                          <a:pt x="0" y="116822"/>
                          <a:pt x="116822" y="0"/>
                          <a:pt x="260929" y="0"/>
                        </a:cubicBezTo>
                        <a:lnTo>
                          <a:pt x="1710900" y="0"/>
                        </a:lnTo>
                        <a:cubicBezTo>
                          <a:pt x="1855007" y="0"/>
                          <a:pt x="1971829" y="116822"/>
                          <a:pt x="1971829" y="260929"/>
                        </a:cubicBezTo>
                        <a:lnTo>
                          <a:pt x="1971829" y="1304616"/>
                        </a:lnTo>
                        <a:cubicBezTo>
                          <a:pt x="1971829" y="1448723"/>
                          <a:pt x="1855007" y="1565545"/>
                          <a:pt x="1710900" y="1565545"/>
                        </a:cubicBezTo>
                        <a:lnTo>
                          <a:pt x="260929" y="1565545"/>
                        </a:lnTo>
                        <a:cubicBezTo>
                          <a:pt x="116822" y="1565545"/>
                          <a:pt x="0" y="1448723"/>
                          <a:pt x="0" y="1304616"/>
                        </a:cubicBezTo>
                        <a:lnTo>
                          <a:pt x="0" y="260929"/>
                        </a:lnTo>
                        <a:close/>
                      </a:path>
                    </a:pathLst>
                  </a:custGeom>
                  <a:solidFill>
                    <a:srgbClr val="FFC000">
                      <a:alpha val="80000"/>
                    </a:srgbClr>
                  </a:solidFill>
                  <a:ln w="25400" cap="flat" cmpd="sng" algn="ctr">
                    <a:solidFill>
                      <a:srgbClr val="00579D"/>
                    </a:solidFill>
                    <a:prstDash val="solid"/>
                  </a:ln>
                  <a:effectLst/>
                </p:spPr>
                <p:txBody>
                  <a:bodyPr lIns="167864" tIns="167864" rIns="167864" bIns="167864" spcCol="1270" anchor="ctr"/>
                  <a:lstStyle/>
                  <a:p>
                    <a:pPr marL="0" marR="0" lvl="0" indent="0" algn="ctr" defTabSz="106680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ヒラギノ角ゴ Pro W3"/>
                        <a:cs typeface="Arial" pitchFamily="34" charset="0"/>
                      </a:rPr>
                      <a:t>Übergangs-begleitung</a:t>
                    </a:r>
                    <a:endParaRPr kumimoji="0" lang="de-D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ヒラギノ角ゴ Pro W3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9" name="Textfeld 18"/>
                <p:cNvSpPr txBox="1">
                  <a:spLocks noChangeArrowheads="1"/>
                </p:cNvSpPr>
                <p:nvPr/>
              </p:nvSpPr>
              <p:spPr bwMode="auto">
                <a:xfrm>
                  <a:off x="746219" y="1331608"/>
                  <a:ext cx="10449886" cy="508933"/>
                </a:xfrm>
                <a:prstGeom prst="roundRect">
                  <a:avLst/>
                </a:prstGeom>
                <a:solidFill>
                  <a:schemeClr val="bg1">
                    <a:lumMod val="85000"/>
                    <a:alpha val="69804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altLang="de-DE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n-lt"/>
                      <a:ea typeface="ヒラギノ角ゴ Pro W3" pitchFamily="58" charset="-128"/>
                    </a:rPr>
                    <a:t>Elternbeteiligung,</a:t>
                  </a:r>
                  <a:r>
                    <a:rPr kumimoji="0" lang="de-DE" altLang="de-DE" sz="20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n-lt"/>
                      <a:ea typeface="ヒラギノ角ゴ Pro W3" pitchFamily="58" charset="-128"/>
                    </a:rPr>
                    <a:t> Entwicklung nachschulischer Perspektiven</a:t>
                  </a:r>
                  <a:endParaRPr kumimoji="0" lang="de-DE" altLang="de-DE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ヒラギノ角ゴ Pro W3" pitchFamily="58" charset="-128"/>
                  </a:endParaRPr>
                </a:p>
              </p:txBody>
            </p:sp>
          </p:grpSp>
          <p:sp>
            <p:nvSpPr>
              <p:cNvPr id="10" name="Textfeld 9"/>
              <p:cNvSpPr txBox="1"/>
              <p:nvPr/>
            </p:nvSpPr>
            <p:spPr bwMode="auto">
              <a:xfrm>
                <a:off x="7679870" y="4639488"/>
                <a:ext cx="2069551" cy="1307268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325F"/>
                </a:solidFill>
                <a:prstDash val="solid"/>
              </a:ln>
              <a:effectLst/>
            </p:spPr>
            <p:txBody>
              <a:bodyPr lIns="38100" tIns="38100" rIns="38100" bIns="38100" spcCol="1270" anchor="ctr"/>
              <a:lstStyle>
                <a:lvl1pPr>
                  <a:defRPr sz="1000">
                    <a:solidFill>
                      <a:schemeClr val="tx1"/>
                    </a:solidFill>
                    <a:latin typeface="Segoe UI bold"/>
                    <a:cs typeface="Arial" pitchFamily="34" charset="0"/>
                  </a:defRPr>
                </a:lvl1pPr>
              </a:lstStyle>
              <a:p>
                <a:pPr algn="ctr" eaLnBrk="1" hangingPunct="1">
                  <a:defRPr/>
                </a:pPr>
                <a:r>
                  <a:rPr lang="de-DE" sz="1400" dirty="0" smtClean="0">
                    <a:solidFill>
                      <a:srgbClr val="000000"/>
                    </a:solidFill>
                    <a:latin typeface="+mn-lt"/>
                  </a:rPr>
                  <a:t>Training arbeitsrelevanter Kompetenzen (TASK)</a:t>
                </a:r>
                <a:endParaRPr lang="de-DE" sz="14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 bwMode="auto">
              <a:xfrm>
                <a:off x="4828359" y="4647218"/>
                <a:ext cx="2445833" cy="1307268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325F"/>
                </a:solidFill>
                <a:prstDash val="solid"/>
              </a:ln>
              <a:effectLst/>
            </p:spPr>
            <p:txBody>
              <a:bodyPr lIns="38100" tIns="38100" rIns="38100" bIns="38100" spcCol="1270" anchor="ctr"/>
              <a:lstStyle>
                <a:lvl1pPr>
                  <a:defRPr sz="1000">
                    <a:solidFill>
                      <a:schemeClr val="tx1"/>
                    </a:solidFill>
                    <a:latin typeface="Segoe UI bold"/>
                    <a:cs typeface="Arial" pitchFamily="34" charset="0"/>
                  </a:defRPr>
                </a:lvl1pPr>
              </a:lstStyle>
              <a:p>
                <a:pPr algn="ctr" eaLnBrk="1" hangingPunct="1">
                  <a:defRPr/>
                </a:pPr>
                <a:r>
                  <a:rPr lang="de-DE" sz="1400" dirty="0" smtClean="0">
                    <a:solidFill>
                      <a:srgbClr val="000000"/>
                    </a:solidFill>
                    <a:latin typeface="+mn-lt"/>
                  </a:rPr>
                  <a:t>Spezifische Angebote für Schülerinnen/Schüler mit dem Förderschwerpunkt Hören und Kommunikation &amp; Sehen</a:t>
                </a:r>
                <a:endParaRPr lang="de-DE" sz="14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2" name="Textfeld 11"/>
              <p:cNvSpPr txBox="1"/>
              <p:nvPr/>
            </p:nvSpPr>
            <p:spPr bwMode="auto">
              <a:xfrm>
                <a:off x="1885903" y="4639488"/>
                <a:ext cx="2445833" cy="1307268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325F"/>
                </a:solidFill>
                <a:prstDash val="solid"/>
              </a:ln>
              <a:effectLst/>
            </p:spPr>
            <p:txBody>
              <a:bodyPr lIns="38100" tIns="38100" rIns="38100" bIns="38100" spcCol="1270" anchor="ctr"/>
              <a:lstStyle>
                <a:lvl1pPr>
                  <a:defRPr sz="1000">
                    <a:solidFill>
                      <a:schemeClr val="tx1"/>
                    </a:solidFill>
                    <a:latin typeface="Segoe UI bold"/>
                    <a:cs typeface="Arial" pitchFamily="34" charset="0"/>
                  </a:defRPr>
                </a:lvl1pPr>
              </a:lstStyle>
              <a:p>
                <a:pPr algn="ctr" eaLnBrk="1" hangingPunct="1">
                  <a:defRPr/>
                </a:pPr>
                <a:r>
                  <a:rPr lang="de-DE" sz="1400" dirty="0" smtClean="0">
                    <a:solidFill>
                      <a:srgbClr val="000000"/>
                    </a:solidFill>
                    <a:latin typeface="+mn-lt"/>
                  </a:rPr>
                  <a:t>Berufsorientierungs-seminar </a:t>
                </a:r>
                <a:endParaRPr lang="de-DE" sz="14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3" name="Abgerundetes Rechteck 12"/>
              <p:cNvSpPr/>
              <p:nvPr/>
            </p:nvSpPr>
            <p:spPr bwMode="auto">
              <a:xfrm>
                <a:off x="1515358" y="3320805"/>
                <a:ext cx="2107179" cy="1045814"/>
              </a:xfrm>
              <a:prstGeom prst="roundRect">
                <a:avLst/>
              </a:prstGeom>
              <a:ln>
                <a:solidFill>
                  <a:srgbClr val="98BF0C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800" dirty="0" smtClean="0">
                    <a:ea typeface="ヒラギノ角ゴ Pro W3" pitchFamily="84" charset="-128"/>
                  </a:rPr>
                  <a:t>Berufswege-konferenz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800" dirty="0" smtClean="0">
                    <a:ea typeface="ヒラギノ角ゴ Pro W3" pitchFamily="84" charset="-128"/>
                  </a:rPr>
                  <a:t>(Einstieg des IFD)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ヒラギノ角ゴ Pro W3" pitchFamily="84" charset="-128"/>
                </a:endParaRPr>
              </a:p>
            </p:txBody>
          </p:sp>
          <p:sp>
            <p:nvSpPr>
              <p:cNvPr id="14" name="Freihandform: Form 5">
                <a:extLst>
                  <a:ext uri="{FF2B5EF4-FFF2-40B4-BE49-F238E27FC236}">
                    <a16:creationId xmlns:a16="http://schemas.microsoft.com/office/drawing/2014/main" id="{00BBDD80-6D76-4B0E-A506-34DE84BD6767}"/>
                  </a:ext>
                </a:extLst>
              </p:cNvPr>
              <p:cNvSpPr/>
              <p:nvPr/>
            </p:nvSpPr>
            <p:spPr bwMode="auto">
              <a:xfrm>
                <a:off x="-464444" y="1752616"/>
                <a:ext cx="1853725" cy="4631770"/>
              </a:xfrm>
              <a:custGeom>
                <a:avLst/>
                <a:gdLst>
                  <a:gd name="connsiteX0" fmla="*/ 0 w 1909809"/>
                  <a:gd name="connsiteY0" fmla="*/ 260929 h 1565545"/>
                  <a:gd name="connsiteX1" fmla="*/ 260929 w 1909809"/>
                  <a:gd name="connsiteY1" fmla="*/ 0 h 1565545"/>
                  <a:gd name="connsiteX2" fmla="*/ 1648880 w 1909809"/>
                  <a:gd name="connsiteY2" fmla="*/ 0 h 1565545"/>
                  <a:gd name="connsiteX3" fmla="*/ 1909809 w 1909809"/>
                  <a:gd name="connsiteY3" fmla="*/ 260929 h 1565545"/>
                  <a:gd name="connsiteX4" fmla="*/ 1909809 w 1909809"/>
                  <a:gd name="connsiteY4" fmla="*/ 1304616 h 1565545"/>
                  <a:gd name="connsiteX5" fmla="*/ 1648880 w 1909809"/>
                  <a:gd name="connsiteY5" fmla="*/ 1565545 h 1565545"/>
                  <a:gd name="connsiteX6" fmla="*/ 260929 w 1909809"/>
                  <a:gd name="connsiteY6" fmla="*/ 1565545 h 1565545"/>
                  <a:gd name="connsiteX7" fmla="*/ 0 w 1909809"/>
                  <a:gd name="connsiteY7" fmla="*/ 1304616 h 1565545"/>
                  <a:gd name="connsiteX8" fmla="*/ 0 w 1909809"/>
                  <a:gd name="connsiteY8" fmla="*/ 260929 h 156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9809" h="1565545">
                    <a:moveTo>
                      <a:pt x="0" y="260929"/>
                    </a:moveTo>
                    <a:cubicBezTo>
                      <a:pt x="0" y="116822"/>
                      <a:pt x="116822" y="0"/>
                      <a:pt x="260929" y="0"/>
                    </a:cubicBezTo>
                    <a:lnTo>
                      <a:pt x="1648880" y="0"/>
                    </a:lnTo>
                    <a:cubicBezTo>
                      <a:pt x="1792987" y="0"/>
                      <a:pt x="1909809" y="116822"/>
                      <a:pt x="1909809" y="260929"/>
                    </a:cubicBezTo>
                    <a:lnTo>
                      <a:pt x="1909809" y="1304616"/>
                    </a:lnTo>
                    <a:cubicBezTo>
                      <a:pt x="1909809" y="1448723"/>
                      <a:pt x="1792987" y="1565545"/>
                      <a:pt x="1648880" y="1565545"/>
                    </a:cubicBezTo>
                    <a:lnTo>
                      <a:pt x="260929" y="1565545"/>
                    </a:lnTo>
                    <a:cubicBezTo>
                      <a:pt x="116822" y="1565545"/>
                      <a:pt x="0" y="1448723"/>
                      <a:pt x="0" y="1304616"/>
                    </a:cubicBezTo>
                    <a:lnTo>
                      <a:pt x="0" y="260929"/>
                    </a:lnTo>
                    <a:close/>
                  </a:path>
                </a:pathLst>
              </a:custGeom>
              <a:noFill/>
              <a:ln w="34925" cap="flat" cmpd="sng" algn="ctr">
                <a:solidFill>
                  <a:srgbClr val="00579D"/>
                </a:solidFill>
                <a:prstDash val="sysDot"/>
              </a:ln>
              <a:effectLst/>
            </p:spPr>
            <p:txBody>
              <a:bodyPr lIns="167864" tIns="167864" rIns="167864" bIns="167864" spcCol="1270" anchor="ctr"/>
              <a:lstStyle/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2000" kern="0" dirty="0">
                    <a:solidFill>
                      <a:srgbClr val="00325F"/>
                    </a:solidFill>
                    <a:latin typeface="+mn-lt"/>
                    <a:ea typeface="ヒラギノ角ゴ Pro W3"/>
                    <a:cs typeface="Arial" pitchFamily="34" charset="0"/>
                  </a:rPr>
                  <a:t> </a:t>
                </a:r>
                <a:r>
                  <a:rPr lang="de-DE" sz="2000" b="1" kern="0" dirty="0" smtClean="0">
                    <a:solidFill>
                      <a:srgbClr val="00325F"/>
                    </a:solidFill>
                    <a:latin typeface="+mn-lt"/>
                    <a:ea typeface="ヒラギノ角ゴ Pro W3"/>
                    <a:cs typeface="Arial" pitchFamily="34" charset="0"/>
                  </a:rPr>
                  <a:t>Eltern-information </a:t>
                </a:r>
                <a:r>
                  <a:rPr lang="de-DE" sz="1600" kern="0" dirty="0">
                    <a:solidFill>
                      <a:srgbClr val="00325F"/>
                    </a:solidFill>
                    <a:latin typeface="+mn-lt"/>
                    <a:ea typeface="ヒラギノ角ゴ Pro W3"/>
                    <a:cs typeface="Arial" pitchFamily="34" charset="0"/>
                  </a:rPr>
                  <a:t>zu den Angeboten der Beruflichen </a:t>
                </a:r>
                <a:r>
                  <a:rPr lang="de-DE" sz="1600" kern="0" dirty="0" smtClean="0">
                    <a:solidFill>
                      <a:srgbClr val="00325F"/>
                    </a:solidFill>
                    <a:latin typeface="+mn-lt"/>
                    <a:ea typeface="ヒラギノ角ゴ Pro W3"/>
                    <a:cs typeface="Arial" pitchFamily="34" charset="0"/>
                  </a:rPr>
                  <a:t>Orientierung</a:t>
                </a:r>
              </a:p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kern="0" dirty="0" smtClean="0">
                    <a:solidFill>
                      <a:srgbClr val="00325F"/>
                    </a:solidFill>
                    <a:latin typeface="+mn-lt"/>
                    <a:ea typeface="ヒラギノ角ゴ Pro W3"/>
                    <a:cs typeface="Arial" pitchFamily="34" charset="0"/>
                  </a:rPr>
                  <a:t>und </a:t>
                </a:r>
                <a:endParaRPr lang="de-DE" sz="1600" kern="0" dirty="0">
                  <a:solidFill>
                    <a:srgbClr val="00325F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  <a:p>
                <a:pPr algn="ctr" defTabSz="10668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kumimoji="0" lang="de-DE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25F"/>
                    </a:solidFill>
                    <a:effectLst/>
                    <a:uLnTx/>
                    <a:uFillTx/>
                    <a:latin typeface="+mn-lt"/>
                    <a:ea typeface="ヒラギノ角ゴ Pro W3"/>
                    <a:cs typeface="Arial" pitchFamily="34" charset="0"/>
                  </a:rPr>
                  <a:t>Potenzial-analyse</a:t>
                </a:r>
                <a:r>
                  <a:rPr lang="de-DE" sz="2000" b="1" kern="0" dirty="0">
                    <a:solidFill>
                      <a:srgbClr val="00325F"/>
                    </a:solidFill>
                    <a:latin typeface="+mn-lt"/>
                    <a:ea typeface="ヒラギノ角ゴ Pro W3"/>
                    <a:cs typeface="Arial" pitchFamily="34" charset="0"/>
                  </a:rPr>
                  <a:t> </a:t>
                </a:r>
                <a:endParaRPr lang="de-DE" sz="2000" b="1" kern="0" dirty="0" smtClean="0">
                  <a:solidFill>
                    <a:srgbClr val="00325F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  <a:p>
                <a:pPr algn="ctr" defTabSz="10668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de-DE" sz="1600" kern="0" dirty="0" smtClean="0">
                    <a:solidFill>
                      <a:srgbClr val="00325F"/>
                    </a:solidFill>
                    <a:latin typeface="+mn-lt"/>
                    <a:ea typeface="ヒラギノ角ゴ Pro W3"/>
                    <a:cs typeface="Arial" pitchFamily="34" charset="0"/>
                  </a:rPr>
                  <a:t>für </a:t>
                </a:r>
                <a:r>
                  <a:rPr lang="de-DE" sz="1600" kern="0" dirty="0">
                    <a:solidFill>
                      <a:srgbClr val="00325F"/>
                    </a:solidFill>
                    <a:latin typeface="+mn-lt"/>
                    <a:ea typeface="ヒラギノ角ゴ Pro W3"/>
                    <a:cs typeface="Arial" pitchFamily="34" charset="0"/>
                  </a:rPr>
                  <a:t>alle </a:t>
                </a:r>
                <a:r>
                  <a:rPr lang="de-DE" sz="1600" kern="0" dirty="0" smtClean="0">
                    <a:solidFill>
                      <a:srgbClr val="00325F"/>
                    </a:solidFill>
                    <a:latin typeface="+mn-lt"/>
                    <a:ea typeface="ヒラギノ角ゴ Pro W3"/>
                    <a:cs typeface="Arial" pitchFamily="34" charset="0"/>
                  </a:rPr>
                  <a:t>Schüler*innen</a:t>
                </a:r>
                <a:endParaRPr kumimoji="0" lang="de-DE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325F"/>
                  </a:solidFill>
                  <a:effectLst/>
                  <a:uLnTx/>
                  <a:uFillTx/>
                  <a:latin typeface="+mn-lt"/>
                  <a:ea typeface="ヒラギノ角ゴ Pro W3"/>
                  <a:cs typeface="Arial" pitchFamily="34" charset="0"/>
                </a:endParaRPr>
              </a:p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325F"/>
                    </a:solidFill>
                    <a:effectLst/>
                    <a:uLnTx/>
                    <a:uFillTx/>
                    <a:latin typeface="+mn-lt"/>
                    <a:ea typeface="ヒラギノ角ゴ Pro W3"/>
                    <a:cs typeface="Arial" pitchFamily="34" charset="0"/>
                  </a:rPr>
                  <a:t>1-tägig oder 2-tägig</a:t>
                </a:r>
                <a:endPara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25F"/>
                  </a:solidFill>
                  <a:effectLst/>
                  <a:uLnTx/>
                  <a:uFillTx/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15" name="Abgerundetes Rechteck 14"/>
              <p:cNvSpPr/>
              <p:nvPr/>
            </p:nvSpPr>
            <p:spPr bwMode="auto">
              <a:xfrm>
                <a:off x="10080239" y="3127763"/>
                <a:ext cx="1973940" cy="1851803"/>
              </a:xfrm>
              <a:prstGeom prst="roundRect">
                <a:avLst/>
              </a:prstGeom>
              <a:solidFill>
                <a:srgbClr val="98BF0C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800" b="1" dirty="0" smtClean="0">
                    <a:ea typeface="ヒラギノ角ゴ Pro W3" pitchFamily="84" charset="-128"/>
                  </a:rPr>
                  <a:t>Ziel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800" dirty="0" smtClean="0">
                    <a:solidFill>
                      <a:schemeClr val="tx1"/>
                    </a:solidFill>
                    <a:ea typeface="ヒラギノ角ゴ Pro W3" pitchFamily="84" charset="-128"/>
                  </a:rPr>
                  <a:t>Arbeit</a:t>
                </a:r>
                <a:r>
                  <a:rPr lang="de-DE" sz="1800" dirty="0" smtClean="0">
                    <a:solidFill>
                      <a:schemeClr val="tx1"/>
                    </a:solidFill>
                    <a:ea typeface="ヒラギノ角ゴ Pro W3" pitchFamily="84" charset="-128"/>
                  </a:rPr>
                  <a:t>, </a:t>
                </a:r>
                <a:endParaRPr lang="de-DE" sz="1800" dirty="0" smtClean="0">
                  <a:solidFill>
                    <a:schemeClr val="tx1"/>
                  </a:solidFill>
                  <a:ea typeface="ヒラギノ角ゴ Pro W3" pitchFamily="84" charset="-128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800" dirty="0" smtClean="0">
                    <a:solidFill>
                      <a:schemeClr val="tx1"/>
                    </a:solidFill>
                    <a:ea typeface="ヒラギノ角ゴ Pro W3" pitchFamily="84" charset="-128"/>
                  </a:rPr>
                  <a:t>Ausbildung </a:t>
                </a:r>
                <a:r>
                  <a:rPr lang="de-DE" sz="1800" dirty="0" smtClean="0">
                    <a:solidFill>
                      <a:schemeClr val="tx1"/>
                    </a:solidFill>
                    <a:ea typeface="ヒラギノ角ゴ Pro W3" pitchFamily="84" charset="-128"/>
                  </a:rPr>
                  <a:t>auf dem allgemeinen Arbeitsmarkt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ヒラギノ角ゴ Pro W3" pitchFamily="84" charset="-128"/>
                </a:endParaRPr>
              </a:p>
            </p:txBody>
          </p:sp>
          <p:sp>
            <p:nvSpPr>
              <p:cNvPr id="16" name="Abgerundetes Rechteck 15"/>
              <p:cNvSpPr/>
              <p:nvPr/>
            </p:nvSpPr>
            <p:spPr bwMode="auto">
              <a:xfrm>
                <a:off x="7659321" y="3320805"/>
                <a:ext cx="2107179" cy="1045814"/>
              </a:xfrm>
              <a:prstGeom prst="roundRect">
                <a:avLst/>
              </a:prstGeom>
              <a:ln>
                <a:solidFill>
                  <a:srgbClr val="98BF0C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800" dirty="0" smtClean="0">
                    <a:ea typeface="ヒラギノ角ゴ Pro W3" pitchFamily="84" charset="-128"/>
                  </a:rPr>
                  <a:t>Berufswege-konferenz 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ヒラギノ角ゴ Pro W3" pitchFamily="84" charset="-128"/>
                </a:endParaRPr>
              </a:p>
            </p:txBody>
          </p:sp>
          <p:sp>
            <p:nvSpPr>
              <p:cNvPr id="17" name="Abgerundetes Rechteck 16"/>
              <p:cNvSpPr/>
              <p:nvPr/>
            </p:nvSpPr>
            <p:spPr bwMode="auto">
              <a:xfrm>
                <a:off x="4482947" y="3320805"/>
                <a:ext cx="2107179" cy="1045814"/>
              </a:xfrm>
              <a:prstGeom prst="roundRect">
                <a:avLst/>
              </a:prstGeom>
              <a:ln>
                <a:solidFill>
                  <a:srgbClr val="98BF0C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800" dirty="0" smtClean="0">
                    <a:ea typeface="ヒラギノ角ゴ Pro W3" pitchFamily="84" charset="-128"/>
                  </a:rPr>
                  <a:t>Berufswege-konferenz 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ヒラギノ角ゴ Pro W3" pitchFamily="84" charset="-128"/>
                </a:endParaRPr>
              </a:p>
            </p:txBody>
          </p:sp>
        </p:grpSp>
      </p:grpSp>
      <p:sp>
        <p:nvSpPr>
          <p:cNvPr id="25" name="Rechteck 24"/>
          <p:cNvSpPr/>
          <p:nvPr/>
        </p:nvSpPr>
        <p:spPr>
          <a:xfrm>
            <a:off x="2249336" y="917042"/>
            <a:ext cx="9091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de-DE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KAoA-STAR </a:t>
            </a:r>
            <a:r>
              <a:rPr lang="de-DE" altLang="de-DE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Standardelemente der Beruflichen Orientierung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202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204864"/>
            <a:ext cx="5472608" cy="4320480"/>
          </a:xfrm>
          <a:prstGeom prst="rect">
            <a:avLst/>
          </a:prstGeom>
        </p:spPr>
      </p:pic>
      <p:sp>
        <p:nvSpPr>
          <p:cNvPr id="28673" name="Rectangle 2">
            <a:extLst>
              <a:ext uri="{FF2B5EF4-FFF2-40B4-BE49-F238E27FC236}">
                <a16:creationId xmlns:a16="http://schemas.microsoft.com/office/drawing/2014/main" id="{E7F27BCC-D3E8-8344-B6A9-DD75B757B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1002940"/>
            <a:ext cx="11256962" cy="719138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de-DE" sz="2400" dirty="0" smtClean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Elternbeteiligung während des gesamten Prozesses</a:t>
            </a:r>
            <a:endParaRPr lang="de-DE" altLang="de-DE" sz="2400" dirty="0">
              <a:ea typeface="+mn-ea"/>
            </a:endParaRP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046A3BD1-29EE-D741-A3C6-69FB2AF5BF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488" y="1722078"/>
            <a:ext cx="11256962" cy="864369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ichtiger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Bestandteil einer gelingenden B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eruflichen Orientierung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Eltern werden über Inhalte der Beruflichen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Orientierung 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informiert, ber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ate</a:t>
            </a:r>
            <a:r>
              <a:rPr lang="de-DE" sz="1600" b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 sind eingebunden</a:t>
            </a: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altLang="de-DE" sz="2400" dirty="0">
              <a:solidFill>
                <a:srgbClr val="00579D"/>
              </a:solidFill>
              <a:latin typeface="+mj-lt"/>
              <a:cs typeface="+mj-cs"/>
            </a:endParaRPr>
          </a:p>
          <a:p>
            <a:pPr marL="0" indent="0">
              <a:lnSpc>
                <a:spcPts val="2300"/>
              </a:lnSpc>
              <a:buClr>
                <a:schemeClr val="tx2">
                  <a:lumMod val="75000"/>
                </a:schemeClr>
              </a:buClr>
              <a:defRPr/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ts val="2300"/>
              </a:lnSpc>
              <a:buClr>
                <a:schemeClr val="tx2">
                  <a:lumMod val="75000"/>
                </a:schemeClr>
              </a:buClr>
              <a:defRPr/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b="0" dirty="0" smtClean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b="0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indent="-171450">
              <a:lnSpc>
                <a:spcPct val="11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dirty="0" smtClean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de-DE" altLang="de-DE" b="0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C1B733B-6383-364C-A33D-BC564779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7" name="Titel 3"/>
          <p:cNvSpPr txBox="1">
            <a:spLocks/>
          </p:cNvSpPr>
          <p:nvPr/>
        </p:nvSpPr>
        <p:spPr bwMode="auto">
          <a:xfrm>
            <a:off x="471488" y="2441216"/>
            <a:ext cx="112569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Segoe UI" pitchFamily="34" charset="0"/>
                <a:ea typeface="ヒラギノ角ゴ Pro W3" pitchFamily="84" charset="-128"/>
              </a:defRPr>
            </a:lvl2pPr>
            <a:lvl3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Segoe UI" pitchFamily="34" charset="0"/>
                <a:ea typeface="ヒラギノ角ゴ Pro W3" pitchFamily="84" charset="-128"/>
              </a:defRPr>
            </a:lvl3pPr>
            <a:lvl4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Segoe UI" pitchFamily="34" charset="0"/>
                <a:ea typeface="ヒラギノ角ゴ Pro W3" pitchFamily="84" charset="-128"/>
              </a:defRPr>
            </a:lvl4pPr>
            <a:lvl5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Segoe UI" pitchFamily="34" charset="0"/>
                <a:ea typeface="ヒラギノ角ゴ Pro W3" pitchFamily="84" charset="-128"/>
              </a:defRPr>
            </a:lvl5pPr>
            <a:lvl6pPr marL="4572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6pPr>
            <a:lvl7pPr marL="9144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7pPr>
            <a:lvl8pPr marL="1371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8pPr>
            <a:lvl9pPr marL="18288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de-DE" altLang="de-DE" sz="2400" kern="0" dirty="0" smtClean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Berufswegekonferenzen </a:t>
            </a:r>
            <a:endParaRPr lang="de-DE" sz="1600" i="1" kern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46A3BD1-29EE-D741-A3C6-69FB2AF5B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3069233"/>
            <a:ext cx="1125696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825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628650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006475" indent="-2286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1385888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b="0" kern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 Mittelpunkt steht die einzelne Schülerin bzw. der einzelne Schüler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b="0" kern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Beteiligt sind: Schülerin bzw. Schüler, Eltern, der IFD, </a:t>
            </a:r>
            <a:endParaRPr lang="de-DE" sz="1600" b="0" kern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2" indent="0">
              <a:lnSpc>
                <a:spcPct val="150000"/>
              </a:lnSpc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de-DE" sz="1600" b="0" kern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 Reha-Beratung der Agentur für Arbeit, ggf. Betriebe u.a.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b="0" kern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Folgende Punkte werden beispielsweise besprochen:</a:t>
            </a:r>
          </a:p>
          <a:p>
            <a:pPr marL="720725" lvl="3" indent="-34290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  <a:defRPr/>
            </a:pPr>
            <a:r>
              <a:rPr lang="de-DE" sz="1600" kern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 steht die Schülerin bzw. der Schüler im Prozess der BO?</a:t>
            </a:r>
          </a:p>
          <a:p>
            <a:pPr marL="720725" lvl="3" indent="-34290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  <a:defRPr/>
            </a:pPr>
            <a:r>
              <a:rPr lang="de-DE" sz="1600" kern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Welche Berufswünsche hat die Schülerin bzw. der Schüler?</a:t>
            </a:r>
          </a:p>
          <a:p>
            <a:pPr marL="720725" lvl="3" indent="-34290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  <a:defRPr/>
            </a:pPr>
            <a:r>
              <a:rPr lang="de-DE" sz="1600" kern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Was sind die nächsten Schritte? </a:t>
            </a:r>
          </a:p>
          <a:p>
            <a:pPr marL="720725" lvl="3" indent="-34290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  <a:defRPr/>
            </a:pPr>
            <a:r>
              <a:rPr lang="de-DE" sz="1600" kern="0" dirty="0" smtClean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Welchen </a:t>
            </a:r>
            <a:r>
              <a:rPr lang="de-DE" sz="1600" kern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Unterstützungsbedarf gibt es? </a:t>
            </a:r>
          </a:p>
          <a:p>
            <a:pPr marL="720725" lvl="3" indent="-34290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  <a:defRPr/>
            </a:pPr>
            <a:endParaRPr lang="de-DE" b="0" kern="0" dirty="0" smtClean="0">
              <a:solidFill>
                <a:srgbClr val="00325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indent="-171450">
              <a:lnSpc>
                <a:spcPct val="11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de-DE" kern="0" dirty="0" smtClean="0">
              <a:solidFill>
                <a:srgbClr val="00325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kern="0" dirty="0" smtClean="0">
              <a:solidFill>
                <a:srgbClr val="00325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kern="0" dirty="0" smtClean="0">
              <a:solidFill>
                <a:srgbClr val="00325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de-DE" altLang="de-DE" b="0" kern="0" dirty="0">
              <a:solidFill>
                <a:srgbClr val="0032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WL Colors">
      <a:dk1>
        <a:srgbClr val="000000"/>
      </a:dk1>
      <a:lt1>
        <a:srgbClr val="FFFFFF"/>
      </a:lt1>
      <a:dk2>
        <a:srgbClr val="00325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WL Fonts">
      <a:majorFont>
        <a:latin typeface="Segoe UI"/>
        <a:ea typeface="ヒラギノ角ゴ Pro W3"/>
        <a:cs typeface=""/>
      </a:majorFont>
      <a:minorFont>
        <a:latin typeface="Segoe UI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989156FAB7904C8D5F4281BE861A4B" ma:contentTypeVersion="17" ma:contentTypeDescription="Ein neues Dokument erstellen." ma:contentTypeScope="" ma:versionID="efd635a41af1cc704596d4d52379fdab">
  <xsd:schema xmlns:xsd="http://www.w3.org/2001/XMLSchema" xmlns:xs="http://www.w3.org/2001/XMLSchema" xmlns:p="http://schemas.microsoft.com/office/2006/metadata/properties" xmlns:ns2="622349e5-e8d6-4c2b-9994-2cbbe46e60f4" xmlns:ns3="f207c648-54b4-4cde-8d6f-5b20acc905bc" targetNamespace="http://schemas.microsoft.com/office/2006/metadata/properties" ma:root="true" ma:fieldsID="e202e79dce8e7ea36ecfc5e21306832d" ns2:_="" ns3:_="">
    <xsd:import namespace="622349e5-e8d6-4c2b-9994-2cbbe46e60f4"/>
    <xsd:import namespace="f207c648-54b4-4cde-8d6f-5b20acc905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349e5-e8d6-4c2b-9994-2cbbe46e6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84efc9bf-49f7-4e02-90f0-149fbb6f9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c648-54b4-4cde-8d6f-5b20acc90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10e5d2-0a36-40d0-9839-1a6f648791ef}" ma:internalName="TaxCatchAll" ma:showField="CatchAllData" ma:web="f207c648-54b4-4cde-8d6f-5b20acc90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3E09A3-8C27-4139-83CD-5012C61D0C7D}"/>
</file>

<file path=customXml/itemProps2.xml><?xml version="1.0" encoding="utf-8"?>
<ds:datastoreItem xmlns:ds="http://schemas.openxmlformats.org/officeDocument/2006/customXml" ds:itemID="{26479364-3DB0-44EA-AC0F-95E525C3329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1038</Words>
  <Application>Microsoft Office PowerPoint</Application>
  <PresentationFormat>Breitbild</PresentationFormat>
  <Paragraphs>214</Paragraphs>
  <Slides>15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Courier New</vt:lpstr>
      <vt:lpstr>Segoe UI</vt:lpstr>
      <vt:lpstr>Verdana</vt:lpstr>
      <vt:lpstr>Wingdings</vt:lpstr>
      <vt:lpstr>ヒラギノ角ゴ Pro W3</vt:lpstr>
      <vt:lpstr>Leere Präsentation</vt:lpstr>
      <vt:lpstr>KAoA-STAR – Förderschule trifft Arbeitswelt Berufliche Orientierung</vt:lpstr>
      <vt:lpstr>KAoA-STAR - Erklärfilm</vt:lpstr>
      <vt:lpstr>KAoA-STAR ist ein Teil von “KAoA – Kein Abschluss ohne Anschluss“</vt:lpstr>
      <vt:lpstr>KAoA-STAR - Zielgruppe</vt:lpstr>
      <vt:lpstr>KAoA-STAR - Ziele</vt:lpstr>
      <vt:lpstr>Der Integrationsfachdienst: </vt:lpstr>
      <vt:lpstr>Die Lehrkräfte an der Schule Ihres Kindes: </vt:lpstr>
      <vt:lpstr>PowerPoint-Präsentation</vt:lpstr>
      <vt:lpstr>Elternbeteiligung während des gesamten Prozesses</vt:lpstr>
      <vt:lpstr>Berufsfelderkundung/Praktikum/Übergangsbegleitung </vt:lpstr>
      <vt:lpstr>Behinderungsspezifische Angebote und flankierende Hilfen</vt:lpstr>
      <vt:lpstr>Erforderliche Dokumente</vt:lpstr>
      <vt:lpstr>… Wie geht es für Sie als Eltern weiter? </vt:lpstr>
      <vt:lpstr>Kontaktdaten   </vt:lpstr>
      <vt:lpstr>Berufliche Orientierung in NRW – Kooperationspartner</vt:lpstr>
    </vt:vector>
  </TitlesOfParts>
  <Company>Peter Bosbach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Elterninformation KAoA-STAR</dc:title>
  <dc:creator>Koordinierungsstellen KAoA-STAR LVR/LWL</dc:creator>
  <cp:lastModifiedBy>Decka Referat 315</cp:lastModifiedBy>
  <cp:revision>208</cp:revision>
  <dcterms:created xsi:type="dcterms:W3CDTF">2009-03-30T07:20:36Z</dcterms:created>
  <dcterms:modified xsi:type="dcterms:W3CDTF">2023-09-14T01:01:07Z</dcterms:modified>
</cp:coreProperties>
</file>