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30"/>
  </p:notesMasterIdLst>
  <p:sldIdLst>
    <p:sldId id="375" r:id="rId9"/>
    <p:sldId id="538" r:id="rId10"/>
    <p:sldId id="274" r:id="rId11"/>
    <p:sldId id="364" r:id="rId12"/>
    <p:sldId id="275" r:id="rId13"/>
    <p:sldId id="365" r:id="rId14"/>
    <p:sldId id="376" r:id="rId15"/>
    <p:sldId id="377" r:id="rId16"/>
    <p:sldId id="378" r:id="rId17"/>
    <p:sldId id="379" r:id="rId18"/>
    <p:sldId id="380" r:id="rId19"/>
    <p:sldId id="539" r:id="rId20"/>
    <p:sldId id="390" r:id="rId21"/>
    <p:sldId id="299" r:id="rId22"/>
    <p:sldId id="384" r:id="rId23"/>
    <p:sldId id="301" r:id="rId24"/>
    <p:sldId id="302" r:id="rId25"/>
    <p:sldId id="303" r:id="rId26"/>
    <p:sldId id="386" r:id="rId27"/>
    <p:sldId id="536" r:id="rId28"/>
    <p:sldId id="388"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69AD4-2C5C-4C63-A140-8AC8338692C1}" v="5" dt="2023-07-11T06:36:08.6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94"/>
  </p:normalViewPr>
  <p:slideViewPr>
    <p:cSldViewPr snapToGrid="0" snapToObjects="1">
      <p:cViewPr varScale="1">
        <p:scale>
          <a:sx n="112" d="100"/>
          <a:sy n="112" d="100"/>
        </p:scale>
        <p:origin x="690" y="9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e Stedeler-Gabriel" userId="7eaa2b47-df4d-4d4d-8928-416a79515e5c" providerId="ADAL" clId="{69169AD4-2C5C-4C63-A140-8AC8338692C1}"/>
    <pc:docChg chg="custSel addSld delSld modSld modMainMaster">
      <pc:chgData name="Christiane Stedeler-Gabriel" userId="7eaa2b47-df4d-4d4d-8928-416a79515e5c" providerId="ADAL" clId="{69169AD4-2C5C-4C63-A140-8AC8338692C1}" dt="2023-07-11T06:36:15.653" v="97" actId="13926"/>
      <pc:docMkLst>
        <pc:docMk/>
      </pc:docMkLst>
      <pc:sldChg chg="addSp modSp mod">
        <pc:chgData name="Christiane Stedeler-Gabriel" userId="7eaa2b47-df4d-4d4d-8928-416a79515e5c" providerId="ADAL" clId="{69169AD4-2C5C-4C63-A140-8AC8338692C1}" dt="2023-07-11T06:36:15.653" v="97" actId="13926"/>
        <pc:sldMkLst>
          <pc:docMk/>
          <pc:sldMk cId="2767349445" sldId="301"/>
        </pc:sldMkLst>
        <pc:spChg chg="add mod">
          <ac:chgData name="Christiane Stedeler-Gabriel" userId="7eaa2b47-df4d-4d4d-8928-416a79515e5c" providerId="ADAL" clId="{69169AD4-2C5C-4C63-A140-8AC8338692C1}" dt="2023-07-11T06:36:15.653" v="97" actId="13926"/>
          <ac:spMkLst>
            <pc:docMk/>
            <pc:sldMk cId="2767349445" sldId="301"/>
            <ac:spMk id="2" creationId="{9EB5F0B0-9D4E-CAE0-B26F-F7FAB747D2A2}"/>
          </ac:spMkLst>
        </pc:spChg>
      </pc:sldChg>
      <pc:sldChg chg="del">
        <pc:chgData name="Christiane Stedeler-Gabriel" userId="7eaa2b47-df4d-4d4d-8928-416a79515e5c" providerId="ADAL" clId="{69169AD4-2C5C-4C63-A140-8AC8338692C1}" dt="2023-07-11T06:35:24.240" v="10" actId="47"/>
        <pc:sldMkLst>
          <pc:docMk/>
          <pc:sldMk cId="4031923801" sldId="382"/>
        </pc:sldMkLst>
      </pc:sldChg>
      <pc:sldChg chg="del">
        <pc:chgData name="Christiane Stedeler-Gabriel" userId="7eaa2b47-df4d-4d4d-8928-416a79515e5c" providerId="ADAL" clId="{69169AD4-2C5C-4C63-A140-8AC8338692C1}" dt="2023-07-11T06:35:03.472" v="8" actId="47"/>
        <pc:sldMkLst>
          <pc:docMk/>
          <pc:sldMk cId="2495083958" sldId="391"/>
        </pc:sldMkLst>
      </pc:sldChg>
      <pc:sldChg chg="add">
        <pc:chgData name="Christiane Stedeler-Gabriel" userId="7eaa2b47-df4d-4d4d-8928-416a79515e5c" providerId="ADAL" clId="{69169AD4-2C5C-4C63-A140-8AC8338692C1}" dt="2023-07-11T06:35:01.197" v="7"/>
        <pc:sldMkLst>
          <pc:docMk/>
          <pc:sldMk cId="650784167" sldId="536"/>
        </pc:sldMkLst>
      </pc:sldChg>
      <pc:sldChg chg="add">
        <pc:chgData name="Christiane Stedeler-Gabriel" userId="7eaa2b47-df4d-4d4d-8928-416a79515e5c" providerId="ADAL" clId="{69169AD4-2C5C-4C63-A140-8AC8338692C1}" dt="2023-07-11T06:35:22.604" v="9"/>
        <pc:sldMkLst>
          <pc:docMk/>
          <pc:sldMk cId="395401215" sldId="539"/>
        </pc:sldMkLst>
      </pc:sldChg>
      <pc:sldMasterChg chg="addSp delSp modSp mod">
        <pc:chgData name="Christiane Stedeler-Gabriel" userId="7eaa2b47-df4d-4d4d-8928-416a79515e5c" providerId="ADAL" clId="{69169AD4-2C5C-4C63-A140-8AC8338692C1}" dt="2023-07-10T18:25:02.942" v="6" actId="1076"/>
        <pc:sldMasterMkLst>
          <pc:docMk/>
          <pc:sldMasterMk cId="3808370331" sldId="2147483648"/>
        </pc:sldMasterMkLst>
        <pc:picChg chg="add mod">
          <ac:chgData name="Christiane Stedeler-Gabriel" userId="7eaa2b47-df4d-4d4d-8928-416a79515e5c" providerId="ADAL" clId="{69169AD4-2C5C-4C63-A140-8AC8338692C1}" dt="2023-07-10T18:25:02.942" v="6" actId="1076"/>
          <ac:picMkLst>
            <pc:docMk/>
            <pc:sldMasterMk cId="3808370331" sldId="2147483648"/>
            <ac:picMk id="5" creationId="{F5C2FD2D-F635-3760-75AB-ED54201AC9AE}"/>
          </ac:picMkLst>
        </pc:picChg>
        <pc:picChg chg="del">
          <ac:chgData name="Christiane Stedeler-Gabriel" userId="7eaa2b47-df4d-4d4d-8928-416a79515e5c" providerId="ADAL" clId="{69169AD4-2C5C-4C63-A140-8AC8338692C1}" dt="2023-07-10T18:24:38.905" v="0" actId="478"/>
          <ac:picMkLst>
            <pc:docMk/>
            <pc:sldMasterMk cId="3808370331" sldId="2147483648"/>
            <ac:picMk id="13" creationId="{64CE04E6-221B-A54A-A75B-2A61C227BADA}"/>
          </ac:picMkLst>
        </pc:picChg>
      </pc:sldMasterChg>
    </pc:docChg>
  </pc:docChgLst>
  <pc:docChgLst>
    <pc:chgData name="Ute Scheid" userId="e14644aa-4ff4-45be-be81-ba0656d30d79" providerId="ADAL" clId="{70B926C2-5856-4908-8623-B418CE8E872A}"/>
    <pc:docChg chg="modSld">
      <pc:chgData name="Ute Scheid" userId="e14644aa-4ff4-45be-be81-ba0656d30d79" providerId="ADAL" clId="{70B926C2-5856-4908-8623-B418CE8E872A}" dt="2022-08-09T13:35:47.083" v="80"/>
      <pc:docMkLst>
        <pc:docMk/>
      </pc:docMkLst>
      <pc:sldChg chg="modTransition">
        <pc:chgData name="Ute Scheid" userId="e14644aa-4ff4-45be-be81-ba0656d30d79" providerId="ADAL" clId="{70B926C2-5856-4908-8623-B418CE8E872A}" dt="2022-08-09T13:35:21.320" v="75"/>
        <pc:sldMkLst>
          <pc:docMk/>
          <pc:sldMk cId="3761374123" sldId="274"/>
        </pc:sldMkLst>
      </pc:sldChg>
      <pc:sldChg chg="modTransition">
        <pc:chgData name="Ute Scheid" userId="e14644aa-4ff4-45be-be81-ba0656d30d79" providerId="ADAL" clId="{70B926C2-5856-4908-8623-B418CE8E872A}" dt="2022-08-09T13:35:24.971" v="77"/>
        <pc:sldMkLst>
          <pc:docMk/>
          <pc:sldMk cId="4120513291" sldId="275"/>
        </pc:sldMkLst>
      </pc:sldChg>
      <pc:sldChg chg="modTransition modAnim">
        <pc:chgData name="Ute Scheid" userId="e14644aa-4ff4-45be-be81-ba0656d30d79" providerId="ADAL" clId="{70B926C2-5856-4908-8623-B418CE8E872A}" dt="2022-08-09T13:34:07.257" v="18"/>
        <pc:sldMkLst>
          <pc:docMk/>
          <pc:sldMk cId="3043587963" sldId="299"/>
        </pc:sldMkLst>
      </pc:sldChg>
      <pc:sldChg chg="modTransition">
        <pc:chgData name="Ute Scheid" userId="e14644aa-4ff4-45be-be81-ba0656d30d79" providerId="ADAL" clId="{70B926C2-5856-4908-8623-B418CE8E872A}" dt="2022-08-09T13:35:43.432" v="79"/>
        <pc:sldMkLst>
          <pc:docMk/>
          <pc:sldMk cId="2767349445" sldId="301"/>
        </pc:sldMkLst>
      </pc:sldChg>
      <pc:sldChg chg="modTransition modAnim">
        <pc:chgData name="Ute Scheid" userId="e14644aa-4ff4-45be-be81-ba0656d30d79" providerId="ADAL" clId="{70B926C2-5856-4908-8623-B418CE8E872A}" dt="2022-08-09T13:35:14.681" v="74"/>
        <pc:sldMkLst>
          <pc:docMk/>
          <pc:sldMk cId="1670638643" sldId="302"/>
        </pc:sldMkLst>
      </pc:sldChg>
      <pc:sldChg chg="modTransition">
        <pc:chgData name="Ute Scheid" userId="e14644aa-4ff4-45be-be81-ba0656d30d79" providerId="ADAL" clId="{70B926C2-5856-4908-8623-B418CE8E872A}" dt="2022-08-09T13:35:47.083" v="80"/>
        <pc:sldMkLst>
          <pc:docMk/>
          <pc:sldMk cId="3261585882" sldId="303"/>
        </pc:sldMkLst>
      </pc:sldChg>
      <pc:sldChg chg="modTransition">
        <pc:chgData name="Ute Scheid" userId="e14644aa-4ff4-45be-be81-ba0656d30d79" providerId="ADAL" clId="{70B926C2-5856-4908-8623-B418CE8E872A}" dt="2022-08-09T13:35:23.166" v="76"/>
        <pc:sldMkLst>
          <pc:docMk/>
          <pc:sldMk cId="1452790417" sldId="364"/>
        </pc:sldMkLst>
      </pc:sldChg>
      <pc:sldChg chg="modTransition">
        <pc:chgData name="Ute Scheid" userId="e14644aa-4ff4-45be-be81-ba0656d30d79" providerId="ADAL" clId="{70B926C2-5856-4908-8623-B418CE8E872A}" dt="2022-08-09T13:35:26.455" v="78"/>
        <pc:sldMkLst>
          <pc:docMk/>
          <pc:sldMk cId="2375182083" sldId="365"/>
        </pc:sldMkLst>
      </pc:sldChg>
      <pc:sldChg chg="modTransition">
        <pc:chgData name="Ute Scheid" userId="e14644aa-4ff4-45be-be81-ba0656d30d79" providerId="ADAL" clId="{70B926C2-5856-4908-8623-B418CE8E872A}" dt="2022-08-09T13:32:44.686" v="0"/>
        <pc:sldMkLst>
          <pc:docMk/>
          <pc:sldMk cId="4142451141" sldId="384"/>
        </pc:sldMkLst>
      </pc:sldChg>
    </pc:docChg>
  </pc:docChgLst>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11.07.2023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SBO</a:t>
            </a:r>
            <a:r>
              <a:rPr lang="de-DE" baseline="0" dirty="0"/>
              <a:t> setzen Akzente innerhalb der Phasen. </a:t>
            </a:r>
          </a:p>
          <a:p>
            <a:r>
              <a:rPr lang="de-DE" baseline="0" dirty="0"/>
              <a:t>Bestimmte SBO sind zielgruppenspezifisch (hier kursiv).</a:t>
            </a:r>
          </a:p>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3</a:t>
            </a:fld>
            <a:endParaRPr lang="de-DE"/>
          </a:p>
        </p:txBody>
      </p:sp>
    </p:spTree>
    <p:extLst>
      <p:ext uri="{BB962C8B-B14F-4D97-AF65-F5344CB8AC3E}">
        <p14:creationId xmlns:p14="http://schemas.microsoft.com/office/powerpoint/2010/main" val="398498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4</a:t>
            </a:fld>
            <a:endParaRPr lang="de-DE"/>
          </a:p>
        </p:txBody>
      </p:sp>
    </p:spTree>
    <p:extLst>
      <p:ext uri="{BB962C8B-B14F-4D97-AF65-F5344CB8AC3E}">
        <p14:creationId xmlns:p14="http://schemas.microsoft.com/office/powerpoint/2010/main" val="296550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5</a:t>
            </a:fld>
            <a:endParaRPr lang="de-DE"/>
          </a:p>
        </p:txBody>
      </p:sp>
    </p:spTree>
    <p:extLst>
      <p:ext uri="{BB962C8B-B14F-4D97-AF65-F5344CB8AC3E}">
        <p14:creationId xmlns:p14="http://schemas.microsoft.com/office/powerpoint/2010/main" val="348393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6</a:t>
            </a:fld>
            <a:endParaRPr lang="de-DE"/>
          </a:p>
        </p:txBody>
      </p:sp>
    </p:spTree>
    <p:extLst>
      <p:ext uri="{BB962C8B-B14F-4D97-AF65-F5344CB8AC3E}">
        <p14:creationId xmlns:p14="http://schemas.microsoft.com/office/powerpoint/2010/main" val="29790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Dient der Buchung von trägergestützten</a:t>
            </a:r>
            <a:r>
              <a:rPr lang="de-DE" baseline="0" dirty="0"/>
              <a:t> SBO (PA nur zahlenmäßig, BFE und PK namentlich.</a:t>
            </a:r>
          </a:p>
          <a:p>
            <a:r>
              <a:rPr lang="de-DE" baseline="0" dirty="0"/>
              <a:t>Daneben muss zum Schuljahresende im BAN-Portal ein Monitoring für die BO-Aktivitäten der Schule erfolgen. </a:t>
            </a:r>
            <a:endParaRPr lang="de-DE" dirty="0"/>
          </a:p>
          <a:p>
            <a:r>
              <a:rPr lang="de-DE" dirty="0" err="1"/>
              <a:t>KAoA</a:t>
            </a:r>
            <a:r>
              <a:rPr lang="de-DE" dirty="0"/>
              <a:t>-STAR</a:t>
            </a:r>
            <a:r>
              <a:rPr lang="de-DE" baseline="0" dirty="0"/>
              <a:t> Elemente werden nie über das BAN-Portal gebucht, sondern erfolgen immer in bilateraler Abspracht mit dem IFD.</a:t>
            </a:r>
          </a:p>
          <a:p>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14</a:t>
            </a:fld>
            <a:endParaRPr lang="de-DE"/>
          </a:p>
        </p:txBody>
      </p:sp>
    </p:spTree>
    <p:extLst>
      <p:ext uri="{BB962C8B-B14F-4D97-AF65-F5344CB8AC3E}">
        <p14:creationId xmlns:p14="http://schemas.microsoft.com/office/powerpoint/2010/main" val="167715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Angebot aller teilnehmenden Gebietskörperschaften ist abrufbar,</a:t>
            </a:r>
            <a:r>
              <a:rPr lang="de-DE" baseline="0" dirty="0"/>
              <a:t> auch können dort Anmeldungen über Schüler Online vorgenommen werden. </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16</a:t>
            </a:fld>
            <a:endParaRPr lang="de-DE"/>
          </a:p>
        </p:txBody>
      </p:sp>
    </p:spTree>
    <p:extLst>
      <p:ext uri="{BB962C8B-B14F-4D97-AF65-F5344CB8AC3E}">
        <p14:creationId xmlns:p14="http://schemas.microsoft.com/office/powerpoint/2010/main" val="405986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a:t>
            </a:r>
            <a:r>
              <a:rPr lang="de-DE" baseline="0" dirty="0"/>
              <a:t> können durch die schulischen Admins von Schüler-Online beliebig viele Zugänge für weitere Mitarbeitende der Schule eingerichtet werden.</a:t>
            </a:r>
            <a:endParaRPr lang="de-DE" dirty="0"/>
          </a:p>
          <a:p>
            <a:r>
              <a:rPr lang="de-DE" dirty="0"/>
              <a:t>Eine Buchung in Schüler Online entspricht</a:t>
            </a:r>
            <a:r>
              <a:rPr lang="de-DE" baseline="0" dirty="0"/>
              <a:t> noch nicht einer vollständigen Anmeldung, dazu müssen alle erforderlichen Unterlagen eingereicht werden und ggf. ein Gespräch am BK erfolgen (unterschiedliche je nach BK und Bildungsgang).</a:t>
            </a:r>
            <a:endParaRPr lang="de-DE" dirty="0"/>
          </a:p>
          <a:p>
            <a:r>
              <a:rPr lang="de-DE" dirty="0"/>
              <a:t>Neben der Nutzung</a:t>
            </a:r>
            <a:r>
              <a:rPr lang="de-DE" baseline="0" dirty="0"/>
              <a:t> des Tools ist ein stetiger Austausch mit JBA bzw. Team Reha erforderlich.</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18</a:t>
            </a:fld>
            <a:endParaRPr lang="de-DE"/>
          </a:p>
        </p:txBody>
      </p:sp>
    </p:spTree>
    <p:extLst>
      <p:ext uri="{BB962C8B-B14F-4D97-AF65-F5344CB8AC3E}">
        <p14:creationId xmlns:p14="http://schemas.microsoft.com/office/powerpoint/2010/main" val="246252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048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05B557-74DD-47C0-A823-FA69B57D0906}"/>
              </a:ext>
            </a:extLst>
          </p:cNvPr>
          <p:cNvSpPr txBox="1">
            <a:spLocks noGrp="1"/>
          </p:cNvSpPr>
          <p:nvPr>
            <p:ph type="dt" sz="half" idx="7"/>
          </p:nvPr>
        </p:nvSpPr>
        <p:spPr/>
        <p:txBody>
          <a:bodyPr/>
          <a:lstStyle>
            <a:lvl1pPr>
              <a:defRPr/>
            </a:lvl1pPr>
          </a:lstStyle>
          <a:p>
            <a:pPr lvl="0"/>
            <a:fld id="{26222403-BDDF-4F85-A889-FEFB70425BE9}" type="datetime1">
              <a:rPr lang="de-DE"/>
              <a:pPr lvl="0"/>
              <a:t>11.07.2023</a:t>
            </a:fld>
            <a:endParaRPr lang="de-DE"/>
          </a:p>
        </p:txBody>
      </p:sp>
      <p:sp>
        <p:nvSpPr>
          <p:cNvPr id="3" name="Fußzeilenplatzhalter 2">
            <a:extLst>
              <a:ext uri="{FF2B5EF4-FFF2-40B4-BE49-F238E27FC236}">
                <a16:creationId xmlns:a16="http://schemas.microsoft.com/office/drawing/2014/main" id="{CD9A1670-694A-41D6-AF2E-A68A9F198487}"/>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E5A07C2E-BEEF-4C1D-8316-5CD207C3D27A}"/>
              </a:ext>
            </a:extLst>
          </p:cNvPr>
          <p:cNvSpPr txBox="1">
            <a:spLocks noGrp="1"/>
          </p:cNvSpPr>
          <p:nvPr>
            <p:ph type="sldNum" sz="quarter" idx="8"/>
          </p:nvPr>
        </p:nvSpPr>
        <p:spPr/>
        <p:txBody>
          <a:bodyPr/>
          <a:lstStyle>
            <a:lvl1pPr>
              <a:defRPr/>
            </a:lvl1pPr>
          </a:lstStyle>
          <a:p>
            <a:pPr lvl="0"/>
            <a:fld id="{BCB39688-B2DD-4C25-9686-2C329E81AA1F}" type="slidenum">
              <a:t>‹Nr.›</a:t>
            </a:fld>
            <a:endParaRPr lang="de-DE"/>
          </a:p>
        </p:txBody>
      </p:sp>
    </p:spTree>
    <p:extLst>
      <p:ext uri="{BB962C8B-B14F-4D97-AF65-F5344CB8AC3E}">
        <p14:creationId xmlns:p14="http://schemas.microsoft.com/office/powerpoint/2010/main" val="330104828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3.png"/><Relationship Id="rId3" Type="http://schemas.openxmlformats.org/officeDocument/2006/relationships/slideLayout" Target="../slideLayouts/slideLayout24.xml"/><Relationship Id="rId21" Type="http://schemas.openxmlformats.org/officeDocument/2006/relationships/image" Target="../media/image1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4.jpe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3.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5.png"/><Relationship Id="rId3" Type="http://schemas.openxmlformats.org/officeDocument/2006/relationships/slideLayout" Target="../slideLayouts/slideLayout43.xml"/><Relationship Id="rId21" Type="http://schemas.openxmlformats.org/officeDocument/2006/relationships/image" Target="../media/image1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4.jpe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3.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2.jpe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image" Target="../media/image17.png"/><Relationship Id="rId3" Type="http://schemas.openxmlformats.org/officeDocument/2006/relationships/slideLayout" Target="../slideLayouts/slideLayout62.xml"/><Relationship Id="rId21" Type="http://schemas.openxmlformats.org/officeDocument/2006/relationships/image" Target="../media/image11.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image" Target="../media/image4.jpe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3.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2.jpe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image" Target="../media/image19.png"/><Relationship Id="rId3" Type="http://schemas.openxmlformats.org/officeDocument/2006/relationships/slideLayout" Target="../slideLayouts/slideLayout81.xml"/><Relationship Id="rId21" Type="http://schemas.openxmlformats.org/officeDocument/2006/relationships/image" Target="../media/image11.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image" Target="../media/image4.jpe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3.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image" Target="../media/image2.jpeg"/><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1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5" name="Grafik 4" descr="Ein Bild, das Text, Schrift, Grafiken, Screenshot enthält.&#10;&#10;Automatisch generierte Beschreibung">
            <a:extLst>
              <a:ext uri="{FF2B5EF4-FFF2-40B4-BE49-F238E27FC236}">
                <a16:creationId xmlns:a16="http://schemas.microsoft.com/office/drawing/2014/main" id="{F5C2FD2D-F635-3760-75AB-ED54201AC9AE}"/>
              </a:ext>
            </a:extLst>
          </p:cNvPr>
          <p:cNvPicPr>
            <a:picLocks noChangeAspect="1"/>
          </p:cNvPicPr>
          <p:nvPr userDrawn="1"/>
        </p:nvPicPr>
        <p:blipFill>
          <a:blip r:embed="rId28"/>
          <a:stretch>
            <a:fillRect/>
          </a:stretch>
        </p:blipFill>
        <p:spPr>
          <a:xfrm>
            <a:off x="5148000" y="6444000"/>
            <a:ext cx="1312889" cy="262800"/>
          </a:xfrm>
          <a:prstGeom prst="rect">
            <a:avLst/>
          </a:prstGeom>
        </p:spPr>
      </p:pic>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 id="2147483773" r:id="rId21"/>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9"/>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9"/>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9"/>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9"/>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chulmail.nrw.d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kommunale-koordinierung.com/schulen/angebote/arbeitskreis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koko-dus.de/"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anportal-kaoa.de/"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schulministerium.nrw.de/BiPo/EckO_Eingabe/online" TargetMode="External"/><Relationship Id="rId2" Type="http://schemas.openxmlformats.org/officeDocument/2006/relationships/hyperlink" Target="https://www.kommunale-koordinierung.com/standardelemente/anschlussvereinbaru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hueleranmeldung.de/ProdB/Startseiten/login.aspx"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www.schueleronline-dus.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v9bbZ6udd3A&amp;t=2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koko-dus.de/" TargetMode="Externa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bo-tool.de/"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schulministerium.nrw/schule-bildung/schulorganisation/berufliche-orientierung" TargetMode="External"/><Relationship Id="rId2" Type="http://schemas.openxmlformats.org/officeDocument/2006/relationships/hyperlink" Target="https://bass.schul-welt.de/pdf/11020.pdf" TargetMode="External"/><Relationship Id="rId1" Type="http://schemas.openxmlformats.org/officeDocument/2006/relationships/slideLayout" Target="../slideLayouts/slideLayout4.xml"/><Relationship Id="rId4" Type="http://schemas.openxmlformats.org/officeDocument/2006/relationships/hyperlink" Target="http://www.koko-dus.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roschuerenservice.mags.nrw/mags/shop/Kein_Abschluss_ohne_Anschluss" TargetMode="External"/><Relationship Id="rId2" Type="http://schemas.openxmlformats.org/officeDocument/2006/relationships/hyperlink" Target="https://a.storyblok.com/f/91125/x/177809cbbf/handbuch-kaoa-final-2020.pdf"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o-tool.d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3"/>
            <a:ext cx="10683240" cy="1070020"/>
          </a:xfrm>
        </p:spPr>
        <p:txBody>
          <a:bodyPr>
            <a:normAutofit/>
          </a:bodyPr>
          <a:lstStyle/>
          <a:p>
            <a:r>
              <a:rPr lang="de-DE" sz="2400" dirty="0"/>
              <a:t>Teil 6:</a:t>
            </a:r>
            <a:br>
              <a:rPr lang="de-DE" sz="2400" dirty="0"/>
            </a:br>
            <a:r>
              <a:rPr lang="de-DE" sz="2400" dirty="0"/>
              <a:t>Handwerkszeug für </a:t>
            </a:r>
            <a:r>
              <a:rPr lang="de-DE" sz="2400" dirty="0" err="1"/>
              <a:t>StuBos</a:t>
            </a:r>
            <a:endParaRPr lang="de-DE" sz="2400" dirty="0"/>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169159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half" idx="10"/>
          </p:nvPr>
        </p:nvSpPr>
        <p:spPr>
          <a:xfrm>
            <a:off x="489645" y="1239335"/>
            <a:ext cx="11179146" cy="5048254"/>
          </a:xfrm>
        </p:spPr>
        <p:txBody>
          <a:bodyPr>
            <a:noAutofit/>
          </a:bodyPr>
          <a:lstStyle/>
          <a:p>
            <a:pPr>
              <a:spcBef>
                <a:spcPts val="600"/>
              </a:spcBef>
            </a:pPr>
            <a:r>
              <a:rPr lang="de-DE" sz="1800" dirty="0">
                <a:solidFill>
                  <a:srgbClr val="27338B"/>
                </a:solidFill>
              </a:rPr>
              <a:t>Jede Schule verfügt über ein </a:t>
            </a:r>
            <a:r>
              <a:rPr lang="de-DE" sz="1800" dirty="0" err="1">
                <a:solidFill>
                  <a:srgbClr val="27338B"/>
                </a:solidFill>
              </a:rPr>
              <a:t>StuBo</a:t>
            </a:r>
            <a:r>
              <a:rPr lang="de-DE" sz="1800" dirty="0">
                <a:solidFill>
                  <a:srgbClr val="27338B"/>
                </a:solidFill>
              </a:rPr>
              <a:t>-Dienstpostfach mit der Mailadresse: schulnummer.stubo@schule.nrw.de (z.B. 123456.stubo@schule.nrw.de). </a:t>
            </a:r>
          </a:p>
          <a:p>
            <a:pPr>
              <a:spcBef>
                <a:spcPts val="600"/>
              </a:spcBef>
            </a:pPr>
            <a:r>
              <a:rPr lang="de-DE" sz="1800" dirty="0">
                <a:solidFill>
                  <a:srgbClr val="27338B"/>
                </a:solidFill>
              </a:rPr>
              <a:t> </a:t>
            </a:r>
          </a:p>
          <a:p>
            <a:pPr>
              <a:spcBef>
                <a:spcPts val="600"/>
              </a:spcBef>
            </a:pPr>
            <a:r>
              <a:rPr lang="de-DE" sz="1800" dirty="0">
                <a:solidFill>
                  <a:srgbClr val="27338B"/>
                </a:solidFill>
              </a:rPr>
              <a:t>Aufruf über </a:t>
            </a:r>
            <a:r>
              <a:rPr lang="de-DE" sz="1800" dirty="0">
                <a:solidFill>
                  <a:srgbClr val="27338B"/>
                </a:solidFill>
                <a:hlinkClick r:id="rId2"/>
              </a:rPr>
              <a:t>www.schulmail.nrw.de</a:t>
            </a:r>
            <a:r>
              <a:rPr lang="de-DE" sz="1800" dirty="0">
                <a:solidFill>
                  <a:srgbClr val="27338B"/>
                </a:solidFill>
              </a:rPr>
              <a:t>  </a:t>
            </a:r>
          </a:p>
          <a:p>
            <a:pPr>
              <a:spcBef>
                <a:spcPts val="600"/>
              </a:spcBef>
            </a:pPr>
            <a:r>
              <a:rPr lang="de-DE" sz="1800" dirty="0">
                <a:solidFill>
                  <a:srgbClr val="27338B"/>
                </a:solidFill>
              </a:rPr>
              <a:t>Benutzername lautet „</a:t>
            </a:r>
            <a:r>
              <a:rPr lang="de-DE" sz="1800" dirty="0" err="1">
                <a:solidFill>
                  <a:srgbClr val="27338B"/>
                </a:solidFill>
              </a:rPr>
              <a:t>schulnummer.stubo</a:t>
            </a:r>
            <a:r>
              <a:rPr lang="de-DE" sz="1800" dirty="0">
                <a:solidFill>
                  <a:srgbClr val="27338B"/>
                </a:solidFill>
              </a:rPr>
              <a:t>“. </a:t>
            </a:r>
          </a:p>
          <a:p>
            <a:pPr>
              <a:spcBef>
                <a:spcPts val="600"/>
              </a:spcBef>
            </a:pPr>
            <a:r>
              <a:rPr lang="de-DE" sz="1800" dirty="0">
                <a:solidFill>
                  <a:srgbClr val="27338B"/>
                </a:solidFill>
              </a:rPr>
              <a:t> </a:t>
            </a:r>
          </a:p>
          <a:p>
            <a:pPr>
              <a:spcBef>
                <a:spcPts val="600"/>
              </a:spcBef>
            </a:pPr>
            <a:r>
              <a:rPr lang="de-DE" sz="1800" dirty="0">
                <a:solidFill>
                  <a:srgbClr val="27338B"/>
                </a:solidFill>
              </a:rPr>
              <a:t>Das Schulministerium, die BR-Koordination für </a:t>
            </a:r>
            <a:r>
              <a:rPr lang="de-DE" sz="1800" dirty="0" err="1">
                <a:solidFill>
                  <a:srgbClr val="27338B"/>
                </a:solidFill>
              </a:rPr>
              <a:t>KAoA</a:t>
            </a:r>
            <a:r>
              <a:rPr lang="de-DE" sz="1800" dirty="0">
                <a:solidFill>
                  <a:srgbClr val="27338B"/>
                </a:solidFill>
              </a:rPr>
              <a:t> und das Kommunale </a:t>
            </a:r>
            <a:r>
              <a:rPr lang="de-DE" sz="1800" dirty="0" err="1">
                <a:solidFill>
                  <a:srgbClr val="27338B"/>
                </a:solidFill>
              </a:rPr>
              <a:t>KAoA</a:t>
            </a:r>
            <a:r>
              <a:rPr lang="de-DE" sz="1800" dirty="0">
                <a:solidFill>
                  <a:srgbClr val="27338B"/>
                </a:solidFill>
              </a:rPr>
              <a:t>-Team schicken gezielt Informationen an dieses Postfach, die nicht immer an weitere Adressaten geschickt werden.  </a:t>
            </a:r>
          </a:p>
          <a:p>
            <a:pPr>
              <a:spcBef>
                <a:spcPts val="600"/>
              </a:spcBef>
            </a:pPr>
            <a:r>
              <a:rPr lang="de-DE" sz="1800" dirty="0">
                <a:solidFill>
                  <a:srgbClr val="27338B"/>
                </a:solidFill>
              </a:rPr>
              <a:t> </a:t>
            </a:r>
          </a:p>
          <a:p>
            <a:pPr>
              <a:spcBef>
                <a:spcPts val="600"/>
              </a:spcBef>
            </a:pPr>
            <a:r>
              <a:rPr lang="de-DE" sz="1800" dirty="0">
                <a:solidFill>
                  <a:srgbClr val="27338B"/>
                </a:solidFill>
              </a:rPr>
              <a:t>Wenn das Passwort nicht mehr vorhanden ist, kann ein neues Passwort für schulnummer.stubo@schule.nrw.de ausschließlich beim Support unter 0211 - 94496440 telefonisch erfragt werden.</a:t>
            </a:r>
          </a:p>
          <a:p>
            <a:pPr>
              <a:spcBef>
                <a:spcPts val="600"/>
              </a:spcBef>
            </a:pPr>
            <a:r>
              <a:rPr lang="de-DE" sz="1800" dirty="0">
                <a:solidFill>
                  <a:srgbClr val="27338B"/>
                </a:solidFill>
              </a:rPr>
              <a:t> </a:t>
            </a:r>
          </a:p>
          <a:p>
            <a:pPr>
              <a:spcBef>
                <a:spcPts val="600"/>
              </a:spcBef>
            </a:pPr>
            <a:r>
              <a:rPr lang="de-DE" sz="1800" dirty="0">
                <a:solidFill>
                  <a:srgbClr val="27338B"/>
                </a:solidFill>
              </a:rPr>
              <a:t>Alle weiteren Erläuterungen zum Postfach – von den Themen Anmeldung bis Weiterleitung – sind der Bedienanleitung von IT-NRW für Schulmail-Postfächer zu entnehmen (kann auf Anfrage per Mail durch die Schulamtskoordination bereitgestellt werden).</a:t>
            </a:r>
            <a:endParaRPr lang="de-DE" sz="1800" dirty="0"/>
          </a:p>
        </p:txBody>
      </p:sp>
      <p:sp>
        <p:nvSpPr>
          <p:cNvPr id="5" name="Titel 4"/>
          <p:cNvSpPr>
            <a:spLocks noGrp="1"/>
          </p:cNvSpPr>
          <p:nvPr>
            <p:ph type="title"/>
          </p:nvPr>
        </p:nvSpPr>
        <p:spPr/>
        <p:txBody>
          <a:bodyPr>
            <a:normAutofit fontScale="90000"/>
          </a:bodyPr>
          <a:lstStyle/>
          <a:p>
            <a:r>
              <a:rPr lang="de-DE" dirty="0" err="1"/>
              <a:t>StuBo</a:t>
            </a:r>
            <a:r>
              <a:rPr lang="de-DE" dirty="0"/>
              <a:t>-Dienstpostfach</a:t>
            </a:r>
            <a:br>
              <a:rPr lang="de-DE" dirty="0"/>
            </a:br>
            <a:endParaRPr lang="de-DE" dirty="0"/>
          </a:p>
        </p:txBody>
      </p:sp>
    </p:spTree>
    <p:extLst>
      <p:ext uri="{BB962C8B-B14F-4D97-AF65-F5344CB8AC3E}">
        <p14:creationId xmlns:p14="http://schemas.microsoft.com/office/powerpoint/2010/main" val="233958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0"/>
          </p:nvPr>
        </p:nvSpPr>
        <p:spPr>
          <a:xfrm>
            <a:off x="489645" y="1678552"/>
            <a:ext cx="11179146" cy="3684588"/>
          </a:xfrm>
        </p:spPr>
        <p:txBody>
          <a:bodyPr/>
          <a:lstStyle/>
          <a:p>
            <a:r>
              <a:rPr lang="de-DE" sz="2000" dirty="0">
                <a:solidFill>
                  <a:srgbClr val="27338B"/>
                </a:solidFill>
              </a:rPr>
              <a:t>Der Austausch und die Vernetzung der Koordinatorinnen und Koordinatoren für Berufliche Orientierung (</a:t>
            </a:r>
            <a:r>
              <a:rPr lang="de-DE" sz="2000" dirty="0" err="1">
                <a:solidFill>
                  <a:srgbClr val="27338B"/>
                </a:solidFill>
              </a:rPr>
              <a:t>StuBos</a:t>
            </a:r>
            <a:r>
              <a:rPr lang="de-DE" sz="2000" dirty="0">
                <a:solidFill>
                  <a:srgbClr val="27338B"/>
                </a:solidFill>
              </a:rPr>
              <a:t>) finden in Düsseldorf schulformbezogen unter Beteiligung der Schulaufsicht und der Kommunalen Koordinierung statt. Die Arbeitskreise bieten eine gute Plattform zur Unterstützung für die wichtigen Aufgaben in der Schule. Sie dienen vorrangig der Weitergabe von Informationen (in beiden Richtungen!), dem Austausch mit regionalen Partnern, der Entwicklung von Unterrichtsmaterialien und der Qualitätssteigerung bei der Umsetzung von </a:t>
            </a:r>
            <a:r>
              <a:rPr lang="de-DE" sz="2000" dirty="0" err="1">
                <a:solidFill>
                  <a:srgbClr val="27338B"/>
                </a:solidFill>
              </a:rPr>
              <a:t>KAoA</a:t>
            </a:r>
            <a:r>
              <a:rPr lang="de-DE" sz="2000" dirty="0">
                <a:solidFill>
                  <a:srgbClr val="27338B"/>
                </a:solidFill>
              </a:rPr>
              <a:t> in den Schulen.</a:t>
            </a:r>
          </a:p>
          <a:p>
            <a:r>
              <a:rPr lang="de-DE" sz="2000" dirty="0">
                <a:solidFill>
                  <a:srgbClr val="27338B"/>
                </a:solidFill>
              </a:rPr>
              <a:t>Die Teilnahme ist ein vorrangiges Dienstgeschäft.</a:t>
            </a:r>
          </a:p>
          <a:p>
            <a:r>
              <a:rPr lang="de-DE" sz="2000" dirty="0">
                <a:solidFill>
                  <a:srgbClr val="27338B"/>
                </a:solidFill>
              </a:rPr>
              <a:t>Die Arbeitskreise tagen zwei-viermal jährlich. </a:t>
            </a:r>
          </a:p>
          <a:p>
            <a:r>
              <a:rPr lang="de-DE" sz="2000" dirty="0">
                <a:solidFill>
                  <a:srgbClr val="27338B"/>
                </a:solidFill>
              </a:rPr>
              <a:t>Nähere Informationen, auch zu den Kontaktdaten und Leitungen der Arbeitskreise: </a:t>
            </a:r>
            <a:r>
              <a:rPr lang="de-DE" sz="2000" dirty="0">
                <a:solidFill>
                  <a:srgbClr val="27338B"/>
                </a:solidFill>
                <a:hlinkClick r:id="rId2"/>
              </a:rPr>
              <a:t>https://www.kommunale-koordinierung.com/schulen/angebote/arbeitskreise/</a:t>
            </a:r>
            <a:r>
              <a:rPr lang="de-DE" sz="2000" dirty="0">
                <a:solidFill>
                  <a:srgbClr val="27338B"/>
                </a:solidFill>
              </a:rPr>
              <a:t> </a:t>
            </a:r>
          </a:p>
          <a:p>
            <a:endParaRPr lang="de-DE" dirty="0"/>
          </a:p>
        </p:txBody>
      </p:sp>
      <p:sp>
        <p:nvSpPr>
          <p:cNvPr id="4" name="Titel 3"/>
          <p:cNvSpPr>
            <a:spLocks noGrp="1"/>
          </p:cNvSpPr>
          <p:nvPr>
            <p:ph type="title"/>
          </p:nvPr>
        </p:nvSpPr>
        <p:spPr/>
        <p:txBody>
          <a:bodyPr/>
          <a:lstStyle/>
          <a:p>
            <a:r>
              <a:rPr lang="de-DE" dirty="0" err="1"/>
              <a:t>StuBo</a:t>
            </a:r>
            <a:r>
              <a:rPr lang="de-DE" dirty="0"/>
              <a:t>-Arbeitskreise</a:t>
            </a:r>
          </a:p>
        </p:txBody>
      </p:sp>
    </p:spTree>
    <p:extLst>
      <p:ext uri="{BB962C8B-B14F-4D97-AF65-F5344CB8AC3E}">
        <p14:creationId xmlns:p14="http://schemas.microsoft.com/office/powerpoint/2010/main" val="253689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pic>
        <p:nvPicPr>
          <p:cNvPr id="3" name="Grafik 2" descr="Ein Bild, das Muster, Grafiken, Pixel, Design enthält.&#10;&#10;Automatisch generierte Beschreibung">
            <a:extLst>
              <a:ext uri="{FF2B5EF4-FFF2-40B4-BE49-F238E27FC236}">
                <a16:creationId xmlns:a16="http://schemas.microsoft.com/office/drawing/2014/main" id="{6F247F32-ACCB-2B2D-CCE4-A395E5C08C6B}"/>
              </a:ext>
            </a:extLst>
          </p:cNvPr>
          <p:cNvPicPr>
            <a:picLocks noChangeAspect="1"/>
          </p:cNvPicPr>
          <p:nvPr/>
        </p:nvPicPr>
        <p:blipFill>
          <a:blip r:embed="rId4"/>
          <a:stretch>
            <a:fillRect/>
          </a:stretch>
        </p:blipFill>
        <p:spPr>
          <a:xfrm>
            <a:off x="4134517" y="1410832"/>
            <a:ext cx="1710405" cy="1710405"/>
          </a:xfrm>
          <a:prstGeom prst="rect">
            <a:avLst/>
          </a:prstGeom>
        </p:spPr>
      </p:pic>
    </p:spTree>
    <p:extLst>
      <p:ext uri="{BB962C8B-B14F-4D97-AF65-F5344CB8AC3E}">
        <p14:creationId xmlns:p14="http://schemas.microsoft.com/office/powerpoint/2010/main" val="39540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4">
            <a:extLst>
              <a:ext uri="{FF2B5EF4-FFF2-40B4-BE49-F238E27FC236}">
                <a16:creationId xmlns:a16="http://schemas.microsoft.com/office/drawing/2014/main" id="{25D2FBD8-3B11-A5F6-616D-7CCD385C084F}"/>
              </a:ext>
            </a:extLst>
          </p:cNvPr>
          <p:cNvGraphicFramePr>
            <a:graphicFrameLocks noGrp="1"/>
          </p:cNvGraphicFramePr>
          <p:nvPr>
            <p:ph sz="half" idx="10"/>
            <p:extLst>
              <p:ext uri="{D42A27DB-BD31-4B8C-83A1-F6EECF244321}">
                <p14:modId xmlns:p14="http://schemas.microsoft.com/office/powerpoint/2010/main" val="1262545404"/>
              </p:ext>
            </p:extLst>
          </p:nvPr>
        </p:nvGraphicFramePr>
        <p:xfrm>
          <a:off x="357122" y="1102048"/>
          <a:ext cx="11179173" cy="5034280"/>
        </p:xfrm>
        <a:graphic>
          <a:graphicData uri="http://schemas.openxmlformats.org/drawingml/2006/table">
            <a:tbl>
              <a:tblPr firstRow="1" bandRow="1">
                <a:tableStyleId>{5C22544A-7EE6-4342-B048-85BDC9FD1C3A}</a:tableStyleId>
              </a:tblPr>
              <a:tblGrid>
                <a:gridCol w="3216502">
                  <a:extLst>
                    <a:ext uri="{9D8B030D-6E8A-4147-A177-3AD203B41FA5}">
                      <a16:colId xmlns:a16="http://schemas.microsoft.com/office/drawing/2014/main" val="2633374192"/>
                    </a:ext>
                  </a:extLst>
                </a:gridCol>
                <a:gridCol w="4086809">
                  <a:extLst>
                    <a:ext uri="{9D8B030D-6E8A-4147-A177-3AD203B41FA5}">
                      <a16:colId xmlns:a16="http://schemas.microsoft.com/office/drawing/2014/main" val="90725968"/>
                    </a:ext>
                  </a:extLst>
                </a:gridCol>
                <a:gridCol w="3875862">
                  <a:extLst>
                    <a:ext uri="{9D8B030D-6E8A-4147-A177-3AD203B41FA5}">
                      <a16:colId xmlns:a16="http://schemas.microsoft.com/office/drawing/2014/main" val="554327587"/>
                    </a:ext>
                  </a:extLst>
                </a:gridCol>
              </a:tblGrid>
              <a:tr h="370840">
                <a:tc>
                  <a:txBody>
                    <a:bodyPr/>
                    <a:lstStyle/>
                    <a:p>
                      <a:r>
                        <a:rPr lang="de-DE" dirty="0">
                          <a:latin typeface="Arial" panose="020B0604020202020204" pitchFamily="34" charset="0"/>
                          <a:cs typeface="Arial" panose="020B0604020202020204" pitchFamily="34" charset="0"/>
                        </a:rPr>
                        <a:t>Portal</a:t>
                      </a:r>
                    </a:p>
                  </a:txBody>
                  <a:tcPr/>
                </a:tc>
                <a:tc>
                  <a:txBody>
                    <a:bodyPr/>
                    <a:lstStyle/>
                    <a:p>
                      <a:r>
                        <a:rPr lang="de-DE" dirty="0">
                          <a:latin typeface="Arial" panose="020B0604020202020204" pitchFamily="34" charset="0"/>
                          <a:cs typeface="Arial" panose="020B0604020202020204" pitchFamily="34" charset="0"/>
                        </a:rPr>
                        <a:t>Zweck</a:t>
                      </a:r>
                    </a:p>
                  </a:txBody>
                  <a:tcPr/>
                </a:tc>
                <a:tc>
                  <a:txBody>
                    <a:bodyPr/>
                    <a:lstStyle/>
                    <a:p>
                      <a:r>
                        <a:rPr lang="de-DE" dirty="0">
                          <a:latin typeface="Arial" panose="020B0604020202020204" pitchFamily="34" charset="0"/>
                          <a:cs typeface="Arial" panose="020B0604020202020204" pitchFamily="34" charset="0"/>
                        </a:rPr>
                        <a:t>Aufgabe für Schule</a:t>
                      </a:r>
                    </a:p>
                  </a:txBody>
                  <a:tcPr/>
                </a:tc>
                <a:extLst>
                  <a:ext uri="{0D108BD9-81ED-4DB2-BD59-A6C34878D82A}">
                    <a16:rowId xmlns:a16="http://schemas.microsoft.com/office/drawing/2014/main" val="1729584211"/>
                  </a:ext>
                </a:extLst>
              </a:tr>
              <a:tr h="370840">
                <a:tc>
                  <a:txBody>
                    <a:bodyPr/>
                    <a:lstStyle/>
                    <a:p>
                      <a:r>
                        <a:rPr lang="de-DE" dirty="0">
                          <a:latin typeface="Arial" panose="020B0604020202020204" pitchFamily="34" charset="0"/>
                          <a:cs typeface="Arial" panose="020B0604020202020204" pitchFamily="34" charset="0"/>
                        </a:rPr>
                        <a:t>BAN-Portal</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Belegungs-, Abrechnungs- und Nachweisportal </a:t>
                      </a:r>
                      <a:r>
                        <a:rPr lang="de-DE" dirty="0" err="1">
                          <a:latin typeface="Arial" panose="020B0604020202020204" pitchFamily="34" charset="0"/>
                          <a:cs typeface="Arial" panose="020B0604020202020204" pitchFamily="34" charset="0"/>
                        </a:rPr>
                        <a:t>KAoA</a:t>
                      </a:r>
                      <a:endParaRPr lang="de-DE"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Verwaltung von trägergestützten Standardelementen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Monitoring zu allen Standardelementen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Evaluation</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Bedarfserhebungen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Anmeldungen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Monitoring</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Evaluationsbögen </a:t>
                      </a:r>
                    </a:p>
                  </a:txBody>
                  <a:tcPr/>
                </a:tc>
                <a:extLst>
                  <a:ext uri="{0D108BD9-81ED-4DB2-BD59-A6C34878D82A}">
                    <a16:rowId xmlns:a16="http://schemas.microsoft.com/office/drawing/2014/main" val="113971616"/>
                  </a:ext>
                </a:extLst>
              </a:tr>
              <a:tr h="370840">
                <a:tc>
                  <a:txBody>
                    <a:bodyPr/>
                    <a:lstStyle/>
                    <a:p>
                      <a:r>
                        <a:rPr lang="de-DE" dirty="0" err="1">
                          <a:latin typeface="Arial" panose="020B0604020202020204" pitchFamily="34" charset="0"/>
                          <a:cs typeface="Arial" panose="020B0604020202020204" pitchFamily="34" charset="0"/>
                        </a:rPr>
                        <a:t>EckO</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Eckdaten-Onlineerfassung</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Sammlung der Daten aus den Anschlussvereinbarungen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Anonymisierte Daten dienen der optimierten Planung der Anschlussangebote für die </a:t>
                      </a:r>
                      <a:r>
                        <a:rPr lang="de-DE" dirty="0" err="1">
                          <a:latin typeface="Arial" panose="020B0604020202020204" pitchFamily="34" charset="0"/>
                          <a:cs typeface="Arial" panose="020B0604020202020204" pitchFamily="34" charset="0"/>
                        </a:rPr>
                        <a:t>SuS</a:t>
                      </a:r>
                      <a:endParaRPr lang="de-DE"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Vorbereitung zur Eingabe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Eingabe erfolgt von den </a:t>
                      </a:r>
                      <a:r>
                        <a:rPr lang="de-DE" dirty="0" err="1">
                          <a:latin typeface="Arial" panose="020B0604020202020204" pitchFamily="34" charset="0"/>
                          <a:cs typeface="Arial" panose="020B0604020202020204" pitchFamily="34" charset="0"/>
                        </a:rPr>
                        <a:t>SuS</a:t>
                      </a:r>
                      <a:r>
                        <a:rPr lang="de-DE" dirty="0">
                          <a:latin typeface="Arial" panose="020B0604020202020204" pitchFamily="34" charset="0"/>
                          <a:cs typeface="Arial" panose="020B0604020202020204" pitchFamily="34" charset="0"/>
                        </a:rPr>
                        <a:t> selbstständig (ggf. ist Unterstützung erforderlich)</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In Jg. 9 und Q1</a:t>
                      </a:r>
                    </a:p>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348643"/>
                  </a:ext>
                </a:extLst>
              </a:tr>
              <a:tr h="370840">
                <a:tc>
                  <a:txBody>
                    <a:bodyPr/>
                    <a:lstStyle/>
                    <a:p>
                      <a:r>
                        <a:rPr lang="de-DE" dirty="0">
                          <a:latin typeface="Arial" panose="020B0604020202020204" pitchFamily="34" charset="0"/>
                          <a:cs typeface="Arial" panose="020B0604020202020204" pitchFamily="34" charset="0"/>
                        </a:rPr>
                        <a:t>Schüler online</a:t>
                      </a:r>
                    </a:p>
                    <a:p>
                      <a:r>
                        <a:rPr lang="de-DE" dirty="0">
                          <a:latin typeface="Arial" panose="020B0604020202020204" pitchFamily="34" charset="0"/>
                          <a:cs typeface="Arial" panose="020B0604020202020204" pitchFamily="34" charset="0"/>
                        </a:rPr>
                        <a:t>Online-Bewerbungsportal für die Bildungsangebote im Anschluss nach der Sek I</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Einheitliches Bewerbungsverfahren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Transparenz bei Aufnahmen / Absagen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Planungsgrundlage für Schulen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Überwachung der Schulpflicht</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Abgebende Schulen: Import der Schülerdaten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Aufnehmende Schule: Einstellen der Bildungsangebote, Statusanzeige der Aufnahme</a:t>
                      </a:r>
                    </a:p>
                  </a:txBody>
                  <a:tcPr/>
                </a:tc>
                <a:extLst>
                  <a:ext uri="{0D108BD9-81ED-4DB2-BD59-A6C34878D82A}">
                    <a16:rowId xmlns:a16="http://schemas.microsoft.com/office/drawing/2014/main" val="1237687498"/>
                  </a:ext>
                </a:extLst>
              </a:tr>
            </a:tbl>
          </a:graphicData>
        </a:graphic>
      </p:graphicFrame>
      <p:sp>
        <p:nvSpPr>
          <p:cNvPr id="5" name="Titel 4">
            <a:extLst>
              <a:ext uri="{FF2B5EF4-FFF2-40B4-BE49-F238E27FC236}">
                <a16:creationId xmlns:a16="http://schemas.microsoft.com/office/drawing/2014/main" id="{4FFF982F-04AD-CC1D-D0FE-987CAF89AF79}"/>
              </a:ext>
            </a:extLst>
          </p:cNvPr>
          <p:cNvSpPr>
            <a:spLocks noGrp="1"/>
          </p:cNvSpPr>
          <p:nvPr>
            <p:ph type="title"/>
          </p:nvPr>
        </p:nvSpPr>
        <p:spPr/>
        <p:txBody>
          <a:bodyPr/>
          <a:lstStyle/>
          <a:p>
            <a:r>
              <a:rPr lang="de-DE" dirty="0"/>
              <a:t>Portale im Internet</a:t>
            </a:r>
          </a:p>
        </p:txBody>
      </p:sp>
    </p:spTree>
    <p:extLst>
      <p:ext uri="{BB962C8B-B14F-4D97-AF65-F5344CB8AC3E}">
        <p14:creationId xmlns:p14="http://schemas.microsoft.com/office/powerpoint/2010/main" val="234199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67408" y="1043444"/>
            <a:ext cx="2968890" cy="369332"/>
          </a:xfrm>
          <a:prstGeom prst="rect">
            <a:avLst/>
          </a:prstGeom>
        </p:spPr>
        <p:txBody>
          <a:bodyPr wrap="none">
            <a:spAutoFit/>
          </a:bodyPr>
          <a:lstStyle/>
          <a:p>
            <a:r>
              <a:rPr lang="de-DE" dirty="0">
                <a:hlinkClick r:id="rId3"/>
              </a:rPr>
              <a:t>https://banportal-kaoa.de/</a:t>
            </a:r>
            <a:r>
              <a:rPr lang="de-DE" dirty="0"/>
              <a:t> </a:t>
            </a:r>
          </a:p>
        </p:txBody>
      </p:sp>
      <p:sp>
        <p:nvSpPr>
          <p:cNvPr id="3" name="Titel 1"/>
          <p:cNvSpPr>
            <a:spLocks noGrp="1"/>
          </p:cNvSpPr>
          <p:nvPr/>
        </p:nvSpPr>
        <p:spPr>
          <a:xfrm>
            <a:off x="857006" y="332656"/>
            <a:ext cx="10135537" cy="512805"/>
          </a:xfrm>
          <a:prstGeom prst="rect">
            <a:avLst/>
          </a:prstGeom>
        </p:spPr>
        <p:txBody>
          <a:bodyPr lIns="0" tIns="0" rIns="0" bIns="0" anchor="ctr">
            <a:noAutofit/>
          </a:bodyPr>
          <a:lstStyle/>
          <a:p>
            <a:r>
              <a:rPr lang="de-DE" altLang="de-DE" sz="2400" b="1" dirty="0">
                <a:solidFill>
                  <a:srgbClr val="27338B"/>
                </a:solidFill>
                <a:latin typeface="Arial" panose="020B0604020202020204" pitchFamily="34" charset="0"/>
                <a:ea typeface="Tahoma" panose="020B0604030504040204" pitchFamily="34" charset="0"/>
                <a:cs typeface="Arial" panose="020B0604020202020204" pitchFamily="34" charset="0"/>
              </a:rPr>
              <a:t>BAN-Portal (Belegungs-, Abrechnungs- und Nachweisportal)</a:t>
            </a:r>
          </a:p>
        </p:txBody>
      </p:sp>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416" y="1700808"/>
            <a:ext cx="9000000" cy="4098743"/>
          </a:xfrm>
          <a:prstGeom prst="rect">
            <a:avLst/>
          </a:prstGeom>
        </p:spPr>
      </p:pic>
      <p:sp>
        <p:nvSpPr>
          <p:cNvPr id="6" name="Ellipse 5"/>
          <p:cNvSpPr/>
          <p:nvPr/>
        </p:nvSpPr>
        <p:spPr>
          <a:xfrm>
            <a:off x="8760296" y="170080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424" y="1484784"/>
            <a:ext cx="9000000" cy="4840381"/>
          </a:xfrm>
          <a:prstGeom prst="rect">
            <a:avLst/>
          </a:prstGeom>
        </p:spPr>
      </p:pic>
      <p:pic>
        <p:nvPicPr>
          <p:cNvPr id="8" name="Grafi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424" y="1484784"/>
            <a:ext cx="9000000" cy="4878354"/>
          </a:xfrm>
          <a:prstGeom prst="rect">
            <a:avLst/>
          </a:prstGeom>
        </p:spPr>
      </p:pic>
      <p:sp>
        <p:nvSpPr>
          <p:cNvPr id="9" name="Rechteck 8"/>
          <p:cNvSpPr/>
          <p:nvPr/>
        </p:nvSpPr>
        <p:spPr>
          <a:xfrm>
            <a:off x="9984432" y="1484784"/>
            <a:ext cx="1912255"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Das Portal wird </a:t>
            </a:r>
          </a:p>
          <a:p>
            <a:r>
              <a:rPr lang="de-DE" dirty="0">
                <a:solidFill>
                  <a:srgbClr val="27338B"/>
                </a:solidFill>
                <a:latin typeface="Arial" panose="020B0604020202020204" pitchFamily="34" charset="0"/>
                <a:cs typeface="Arial" panose="020B0604020202020204" pitchFamily="34" charset="0"/>
              </a:rPr>
              <a:t>z.B. benötigt für:</a:t>
            </a:r>
          </a:p>
        </p:txBody>
      </p:sp>
      <p:sp>
        <p:nvSpPr>
          <p:cNvPr id="10" name="Rechteck 9"/>
          <p:cNvSpPr/>
          <p:nvPr/>
        </p:nvSpPr>
        <p:spPr>
          <a:xfrm>
            <a:off x="9984432" y="2924944"/>
            <a:ext cx="2052806"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Download der TN-</a:t>
            </a:r>
          </a:p>
          <a:p>
            <a:r>
              <a:rPr lang="de-DE" dirty="0">
                <a:solidFill>
                  <a:srgbClr val="27338B"/>
                </a:solidFill>
                <a:latin typeface="Arial" panose="020B0604020202020204" pitchFamily="34" charset="0"/>
                <a:cs typeface="Arial" panose="020B0604020202020204" pitchFamily="34" charset="0"/>
              </a:rPr>
              <a:t>Listen für die PA</a:t>
            </a:r>
          </a:p>
        </p:txBody>
      </p:sp>
      <p:sp>
        <p:nvSpPr>
          <p:cNvPr id="11" name="Rechteck 10"/>
          <p:cNvSpPr/>
          <p:nvPr/>
        </p:nvSpPr>
        <p:spPr>
          <a:xfrm>
            <a:off x="9984432" y="2204864"/>
            <a:ext cx="2262158"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Meldung der </a:t>
            </a:r>
          </a:p>
          <a:p>
            <a:r>
              <a:rPr lang="de-DE" dirty="0">
                <a:solidFill>
                  <a:srgbClr val="27338B"/>
                </a:solidFill>
                <a:latin typeface="Arial" panose="020B0604020202020204" pitchFamily="34" charset="0"/>
                <a:cs typeface="Arial" panose="020B0604020202020204" pitchFamily="34" charset="0"/>
              </a:rPr>
              <a:t>schulischen Bedarfe</a:t>
            </a:r>
          </a:p>
        </p:txBody>
      </p:sp>
      <p:sp>
        <p:nvSpPr>
          <p:cNvPr id="12" name="Rechteck 11"/>
          <p:cNvSpPr/>
          <p:nvPr/>
        </p:nvSpPr>
        <p:spPr>
          <a:xfrm>
            <a:off x="9984432" y="3645024"/>
            <a:ext cx="2236574"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Buchung träger-</a:t>
            </a:r>
          </a:p>
          <a:p>
            <a:r>
              <a:rPr lang="de-DE" dirty="0">
                <a:solidFill>
                  <a:srgbClr val="27338B"/>
                </a:solidFill>
                <a:latin typeface="Arial" panose="020B0604020202020204" pitchFamily="34" charset="0"/>
                <a:cs typeface="Arial" panose="020B0604020202020204" pitchFamily="34" charset="0"/>
              </a:rPr>
              <a:t>gestützter Angebote</a:t>
            </a:r>
          </a:p>
        </p:txBody>
      </p:sp>
      <p:sp>
        <p:nvSpPr>
          <p:cNvPr id="13" name="Rechteck 12"/>
          <p:cNvSpPr/>
          <p:nvPr/>
        </p:nvSpPr>
        <p:spPr>
          <a:xfrm>
            <a:off x="10005556" y="5157192"/>
            <a:ext cx="1903085"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Monitoring am</a:t>
            </a:r>
          </a:p>
          <a:p>
            <a:r>
              <a:rPr lang="de-DE" dirty="0">
                <a:solidFill>
                  <a:srgbClr val="27338B"/>
                </a:solidFill>
                <a:latin typeface="Arial" panose="020B0604020202020204" pitchFamily="34" charset="0"/>
                <a:cs typeface="Arial" panose="020B0604020202020204" pitchFamily="34" charset="0"/>
              </a:rPr>
              <a:t>Schuljahresende</a:t>
            </a:r>
          </a:p>
        </p:txBody>
      </p:sp>
      <p:sp>
        <p:nvSpPr>
          <p:cNvPr id="14" name="Rechteck 13"/>
          <p:cNvSpPr/>
          <p:nvPr/>
        </p:nvSpPr>
        <p:spPr>
          <a:xfrm>
            <a:off x="9984432" y="4438853"/>
            <a:ext cx="1749197" cy="646331"/>
          </a:xfrm>
          <a:prstGeom prst="rect">
            <a:avLst/>
          </a:prstGeom>
        </p:spPr>
        <p:txBody>
          <a:bodyPr wrap="none">
            <a:spAutoFit/>
          </a:bodyPr>
          <a:lstStyle/>
          <a:p>
            <a:r>
              <a:rPr lang="de-DE" dirty="0">
                <a:solidFill>
                  <a:srgbClr val="27338B"/>
                </a:solidFill>
                <a:latin typeface="Arial" panose="020B0604020202020204" pitchFamily="34" charset="0"/>
                <a:cs typeface="Arial" panose="020B0604020202020204" pitchFamily="34" charset="0"/>
              </a:rPr>
              <a:t>Nachhalten der</a:t>
            </a:r>
          </a:p>
          <a:p>
            <a:r>
              <a:rPr lang="de-DE" dirty="0">
                <a:solidFill>
                  <a:srgbClr val="27338B"/>
                </a:solidFill>
                <a:latin typeface="Arial" panose="020B0604020202020204" pitchFamily="34" charset="0"/>
                <a:cs typeface="Arial" panose="020B0604020202020204" pitchFamily="34" charset="0"/>
              </a:rPr>
              <a:t>Anwesenheit</a:t>
            </a:r>
          </a:p>
        </p:txBody>
      </p:sp>
      <p:sp>
        <p:nvSpPr>
          <p:cNvPr id="16" name="Ellipse 15"/>
          <p:cNvSpPr/>
          <p:nvPr/>
        </p:nvSpPr>
        <p:spPr>
          <a:xfrm>
            <a:off x="839416" y="3501008"/>
            <a:ext cx="108012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983432" y="4293096"/>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2279576" y="4365104"/>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839416" y="2420888"/>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358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95400" y="404664"/>
            <a:ext cx="8736687" cy="553998"/>
          </a:xfrm>
          <a:prstGeom prst="rect">
            <a:avLst/>
          </a:prstGeom>
        </p:spPr>
        <p:txBody>
          <a:bodyPr wrap="none">
            <a:spAutoFit/>
          </a:bodyPr>
          <a:lstStyle/>
          <a:p>
            <a:pPr>
              <a:spcAft>
                <a:spcPts val="0"/>
              </a:spcAft>
            </a:pPr>
            <a:r>
              <a:rPr lang="de-DE" sz="3000" b="1" dirty="0">
                <a:solidFill>
                  <a:srgbClr val="27338B"/>
                </a:solidFill>
                <a:latin typeface="Arial" panose="020B0604020202020204" pitchFamily="34" charset="0"/>
                <a:ea typeface="Calibri" panose="020F0502020204030204" pitchFamily="34" charset="0"/>
                <a:cs typeface="Arial" panose="020B0604020202020204" pitchFamily="34" charset="0"/>
              </a:rPr>
              <a:t>Eckdaten-Onlineerfassung (</a:t>
            </a:r>
            <a:r>
              <a:rPr lang="de-DE" sz="3000" b="1" dirty="0" err="1">
                <a:solidFill>
                  <a:srgbClr val="27338B"/>
                </a:solidFill>
                <a:latin typeface="Arial" panose="020B0604020202020204" pitchFamily="34" charset="0"/>
                <a:ea typeface="Calibri" panose="020F0502020204030204" pitchFamily="34" charset="0"/>
                <a:cs typeface="Arial" panose="020B0604020202020204" pitchFamily="34" charset="0"/>
              </a:rPr>
              <a:t>EckO</a:t>
            </a:r>
            <a:r>
              <a:rPr lang="de-DE" sz="3000" b="1" dirty="0">
                <a:solidFill>
                  <a:srgbClr val="27338B"/>
                </a:solidFill>
                <a:latin typeface="Arial" panose="020B0604020202020204" pitchFamily="34" charset="0"/>
                <a:ea typeface="Calibri" panose="020F0502020204030204" pitchFamily="34" charset="0"/>
                <a:cs typeface="Arial" panose="020B0604020202020204" pitchFamily="34" charset="0"/>
              </a:rPr>
              <a:t>) Sek I / Sek II</a:t>
            </a:r>
            <a:endParaRPr lang="de-DE" sz="3000" dirty="0">
              <a:solidFill>
                <a:srgbClr val="27338B"/>
              </a:solidFill>
              <a:latin typeface="Arial" panose="020B0604020202020204" pitchFamily="34" charset="0"/>
              <a:ea typeface="Calibri" panose="020F0502020204030204" pitchFamily="34" charset="0"/>
              <a:cs typeface="Arial" panose="020B0604020202020204" pitchFamily="34" charset="0"/>
            </a:endParaRPr>
          </a:p>
        </p:txBody>
      </p:sp>
      <p:sp>
        <p:nvSpPr>
          <p:cNvPr id="6" name="Rechteck 5"/>
          <p:cNvSpPr/>
          <p:nvPr/>
        </p:nvSpPr>
        <p:spPr>
          <a:xfrm>
            <a:off x="8330860" y="1124744"/>
            <a:ext cx="3384376"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6"/>
          <p:cNvSpPr>
            <a:spLocks noGrp="1"/>
          </p:cNvSpPr>
          <p:nvPr>
            <p:ph sz="half" idx="10"/>
          </p:nvPr>
        </p:nvSpPr>
        <p:spPr/>
        <p:txBody>
          <a:bodyPr/>
          <a:lstStyle/>
          <a:p>
            <a:r>
              <a:rPr lang="de-DE" dirty="0">
                <a:solidFill>
                  <a:srgbClr val="27338B"/>
                </a:solidFill>
              </a:rPr>
              <a:t>Die Eckdaten-Onlineerfassung zur Anschlussvereinbarung (</a:t>
            </a:r>
            <a:r>
              <a:rPr lang="de-DE" dirty="0" err="1">
                <a:solidFill>
                  <a:srgbClr val="27338B"/>
                </a:solidFill>
              </a:rPr>
              <a:t>EckO</a:t>
            </a:r>
            <a:r>
              <a:rPr lang="de-DE" dirty="0">
                <a:solidFill>
                  <a:srgbClr val="27338B"/>
                </a:solidFill>
              </a:rPr>
              <a:t>) dient der Erhebung der geplanten Schritte der Schüler*innen auf dem Weg zu ihrem Berufsziel. Die von den Schüler*innen eingegebenen Daten werden anonymisiert erfasst und als Planungs- und Steuerinstrument der Angebotsstruktur im Übergangssystem den regionalen Akteuren kumuliert zur Verfügung gestellt.</a:t>
            </a:r>
          </a:p>
          <a:p>
            <a:r>
              <a:rPr lang="de-DE" dirty="0">
                <a:solidFill>
                  <a:srgbClr val="27338B"/>
                </a:solidFill>
              </a:rPr>
              <a:t>Ab dem Schuljahr 2018/19 nehmen die Jugendlichen, begleitend durch die Lehrkräfte, verpflichtend an einer anonymen Online-Erfassung zu den Eckdaten der Anschlussvereinbarung (</a:t>
            </a:r>
            <a:r>
              <a:rPr lang="de-DE" dirty="0" err="1">
                <a:solidFill>
                  <a:srgbClr val="27338B"/>
                </a:solidFill>
              </a:rPr>
              <a:t>EckO</a:t>
            </a:r>
            <a:r>
              <a:rPr lang="de-DE" dirty="0">
                <a:solidFill>
                  <a:srgbClr val="27338B"/>
                </a:solidFill>
              </a:rPr>
              <a:t>) in der Schule teil.</a:t>
            </a:r>
          </a:p>
          <a:p>
            <a:r>
              <a:rPr lang="de-DE" dirty="0">
                <a:solidFill>
                  <a:srgbClr val="27338B"/>
                </a:solidFill>
              </a:rPr>
              <a:t>An den Gymnasien füllen zwar alle Schüler*innen in der 9.2 eine Anschlussvereinbarung aus, aber an </a:t>
            </a:r>
            <a:r>
              <a:rPr lang="de-DE" dirty="0" err="1">
                <a:solidFill>
                  <a:srgbClr val="27338B"/>
                </a:solidFill>
              </a:rPr>
              <a:t>EckO</a:t>
            </a:r>
            <a:r>
              <a:rPr lang="de-DE" dirty="0">
                <a:solidFill>
                  <a:srgbClr val="27338B"/>
                </a:solidFill>
              </a:rPr>
              <a:t> müssen nur diejenigen Schülerinnen und Schüler teilnehmen, die das Gymnasium vor der Oberstufe verlassen werden. In der Sekundarstufe II wird </a:t>
            </a:r>
            <a:r>
              <a:rPr lang="de-DE" dirty="0" err="1">
                <a:solidFill>
                  <a:srgbClr val="27338B"/>
                </a:solidFill>
              </a:rPr>
              <a:t>EckO</a:t>
            </a:r>
            <a:r>
              <a:rPr lang="de-DE" dirty="0">
                <a:solidFill>
                  <a:srgbClr val="27338B"/>
                </a:solidFill>
              </a:rPr>
              <a:t> von allen Schüler*innen ausgefüllt. </a:t>
            </a:r>
          </a:p>
          <a:p>
            <a:r>
              <a:rPr lang="de-DE" dirty="0">
                <a:solidFill>
                  <a:srgbClr val="27338B"/>
                </a:solidFill>
              </a:rPr>
              <a:t>Nähere Informationen, Schüler- und Elternbriefe, erläuternde Hinweise zur Anschlussvereinbarung und </a:t>
            </a:r>
            <a:r>
              <a:rPr lang="de-DE" dirty="0" err="1">
                <a:solidFill>
                  <a:srgbClr val="27338B"/>
                </a:solidFill>
              </a:rPr>
              <a:t>EckO</a:t>
            </a:r>
            <a:r>
              <a:rPr lang="de-DE" dirty="0">
                <a:solidFill>
                  <a:srgbClr val="27338B"/>
                </a:solidFill>
              </a:rPr>
              <a:t>: </a:t>
            </a:r>
            <a:r>
              <a:rPr lang="de-DE" dirty="0">
                <a:solidFill>
                  <a:srgbClr val="27338B"/>
                </a:solidFill>
                <a:hlinkClick r:id="rId2"/>
              </a:rPr>
              <a:t>https://www.kommunale-koordinierung.com/standardelemente/anschlussvereinbarung/</a:t>
            </a:r>
            <a:endParaRPr lang="de-DE" dirty="0">
              <a:solidFill>
                <a:srgbClr val="27338B"/>
              </a:solidFill>
            </a:endParaRPr>
          </a:p>
          <a:p>
            <a:r>
              <a:rPr lang="de-DE" dirty="0">
                <a:solidFill>
                  <a:srgbClr val="27338B"/>
                </a:solidFill>
              </a:rPr>
              <a:t>Eingabemaske: </a:t>
            </a:r>
            <a:r>
              <a:rPr lang="de-DE" dirty="0">
                <a:solidFill>
                  <a:srgbClr val="27338B"/>
                </a:solidFill>
                <a:hlinkClick r:id="rId3"/>
              </a:rPr>
              <a:t>https://www.schulministerium.nrw.de/BiPo/EckO_Eingabe/online</a:t>
            </a:r>
            <a:r>
              <a:rPr lang="de-DE" dirty="0">
                <a:solidFill>
                  <a:srgbClr val="27338B"/>
                </a:solidFill>
              </a:rPr>
              <a:t> </a:t>
            </a:r>
          </a:p>
        </p:txBody>
      </p:sp>
    </p:spTree>
    <p:extLst>
      <p:ext uri="{BB962C8B-B14F-4D97-AF65-F5344CB8AC3E}">
        <p14:creationId xmlns:p14="http://schemas.microsoft.com/office/powerpoint/2010/main" val="414245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spect="1" noChangeArrowheads="1"/>
          </p:cNvSpPr>
          <p:nvPr/>
        </p:nvSpPr>
        <p:spPr>
          <a:xfrm>
            <a:off x="395536" y="1230306"/>
            <a:ext cx="10225136" cy="89284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a:solidFill>
                  <a:srgbClr val="27338B"/>
                </a:solidFill>
                <a:latin typeface="Arial" panose="020B0604020202020204" pitchFamily="34" charset="0"/>
                <a:cs typeface="Arial" panose="020B0604020202020204" pitchFamily="34" charset="0"/>
              </a:rPr>
              <a:t>Schüler Online wird in Düsseldorf zum Schuljahr 2022-23 verpflichtend im Übergang Sek I – Sek II eingesetzt und dient der Anschlusssicherung.</a:t>
            </a:r>
          </a:p>
          <a:p>
            <a:pPr algn="l"/>
            <a:r>
              <a:rPr lang="de-DE" sz="2000" dirty="0">
                <a:solidFill>
                  <a:srgbClr val="27338B"/>
                </a:solidFill>
                <a:latin typeface="Arial" panose="020B0604020202020204" pitchFamily="34" charset="0"/>
                <a:cs typeface="Arial" panose="020B0604020202020204" pitchFamily="34" charset="0"/>
              </a:rPr>
              <a:t>Achtung: Eine Anmeldung umfasst mehr als nur den „Klick“ im System Schüler-Online!</a:t>
            </a:r>
          </a:p>
        </p:txBody>
      </p:sp>
      <p:sp>
        <p:nvSpPr>
          <p:cNvPr id="4" name="Textfeld 3"/>
          <p:cNvSpPr txBox="1"/>
          <p:nvPr/>
        </p:nvSpPr>
        <p:spPr>
          <a:xfrm>
            <a:off x="395536" y="375047"/>
            <a:ext cx="9460016" cy="553998"/>
          </a:xfrm>
          <a:prstGeom prst="rect">
            <a:avLst/>
          </a:prstGeom>
          <a:noFill/>
        </p:spPr>
        <p:txBody>
          <a:bodyPr wrap="square" rtlCol="0">
            <a:spAutoFit/>
          </a:bodyPr>
          <a:lstStyle/>
          <a:p>
            <a:r>
              <a:rPr lang="de-DE" sz="3000" b="1" kern="0" cap="all" dirty="0">
                <a:solidFill>
                  <a:srgbClr val="27338B"/>
                </a:solidFill>
                <a:latin typeface="Arial" panose="020B0604020202020204" pitchFamily="34" charset="0"/>
                <a:ea typeface="Tahoma" panose="020B0604030504040204" pitchFamily="34" charset="0"/>
                <a:cs typeface="Arial" panose="020B0604020202020204" pitchFamily="34" charset="0"/>
              </a:rPr>
              <a:t>Schüler Online</a:t>
            </a:r>
          </a:p>
        </p:txBody>
      </p:sp>
      <p:sp>
        <p:nvSpPr>
          <p:cNvPr id="8" name="Rectangle 3"/>
          <p:cNvSpPr txBox="1">
            <a:spLocks noChangeAspect="1" noChangeArrowheads="1"/>
          </p:cNvSpPr>
          <p:nvPr/>
        </p:nvSpPr>
        <p:spPr>
          <a:xfrm>
            <a:off x="395537" y="2439100"/>
            <a:ext cx="11326200" cy="3862596"/>
          </a:xfrm>
          <a:prstGeom prst="rect">
            <a:avLst/>
          </a:prstGeom>
          <a:noFill/>
        </p:spPr>
        <p:txBody>
          <a:bodyPr wrap="square" rtlCol="0">
            <a:spAutoFit/>
          </a:bodyPr>
          <a:lstStyle>
            <a:defPPr>
              <a:defRPr lang="de-DE"/>
            </a:defPPr>
            <a:lvl1pPr marL="285750" indent="-285750">
              <a:spcAft>
                <a:spcPts val="600"/>
              </a:spcAft>
              <a:buFont typeface="Arial" panose="020B0604020202020204" pitchFamily="34" charset="0"/>
              <a:buChar char="•"/>
              <a:defRPr sz="2000">
                <a:ea typeface="Tahoma" panose="020B0604030504040204" pitchFamily="34" charset="0"/>
                <a:cs typeface="Tahoma" panose="020B0604030504040204" pitchFamily="34" charset="0"/>
              </a:defRPr>
            </a:lvl1pPr>
            <a:lvl2pPr marL="822183" lvl="1" indent="-285750">
              <a:spcAft>
                <a:spcPts val="600"/>
              </a:spcAft>
              <a:buFont typeface="Courier New" panose="02070309020205020404" pitchFamily="49" charset="0"/>
              <a:buChar char="o"/>
              <a:defRPr sz="2000">
                <a:ea typeface="Tahoma" panose="020B0604030504040204" pitchFamily="34" charset="0"/>
                <a:cs typeface="Tahoma" panose="020B0604030504040204" pitchFamily="34" charset="0"/>
              </a:defRPr>
            </a:lvl2pPr>
          </a:lstStyle>
          <a:p>
            <a:pPr marL="0" indent="0">
              <a:spcAft>
                <a:spcPts val="1800"/>
              </a:spcAft>
              <a:buNone/>
            </a:pPr>
            <a:r>
              <a:rPr lang="de-DE" u="sng" dirty="0">
                <a:solidFill>
                  <a:srgbClr val="27338B"/>
                </a:solidFill>
                <a:latin typeface="Arial" panose="020B0604020202020204" pitchFamily="34" charset="0"/>
                <a:cs typeface="Arial" panose="020B0604020202020204" pitchFamily="34" charset="0"/>
              </a:rPr>
              <a:t>Funktionsumfang:</a:t>
            </a:r>
          </a:p>
          <a:p>
            <a:pPr marL="457200" indent="-457200">
              <a:spcAft>
                <a:spcPts val="1800"/>
              </a:spcAft>
              <a:buFont typeface="+mj-lt"/>
              <a:buAutoNum type="arabicPeriod"/>
            </a:pPr>
            <a:r>
              <a:rPr lang="de-DE" dirty="0">
                <a:solidFill>
                  <a:srgbClr val="27338B"/>
                </a:solidFill>
                <a:latin typeface="Arial" panose="020B0604020202020204" pitchFamily="34" charset="0"/>
                <a:cs typeface="Arial" panose="020B0604020202020204" pitchFamily="34" charset="0"/>
              </a:rPr>
              <a:t>Information über das Bildungsangebot in der Region</a:t>
            </a:r>
          </a:p>
          <a:p>
            <a:pPr marL="457200" indent="-457200">
              <a:buFont typeface="+mj-lt"/>
              <a:buAutoNum type="arabicPeriod"/>
            </a:pPr>
            <a:r>
              <a:rPr lang="de-DE" dirty="0">
                <a:solidFill>
                  <a:srgbClr val="27338B"/>
                </a:solidFill>
                <a:latin typeface="Arial" panose="020B0604020202020204" pitchFamily="34" charset="0"/>
                <a:cs typeface="Arial" panose="020B0604020202020204" pitchFamily="34" charset="0"/>
              </a:rPr>
              <a:t>Buchung von Übergängen aus der Sekundarstufe I und II in</a:t>
            </a:r>
          </a:p>
          <a:p>
            <a:pPr marL="571500"/>
            <a:r>
              <a:rPr lang="de-DE" dirty="0">
                <a:solidFill>
                  <a:srgbClr val="27338B"/>
                </a:solidFill>
                <a:latin typeface="Arial" panose="020B0604020202020204" pitchFamily="34" charset="0"/>
                <a:cs typeface="Arial" panose="020B0604020202020204" pitchFamily="34" charset="0"/>
              </a:rPr>
              <a:t>Berufskollegs (Teil- und Vollzeitbildungsgänge)</a:t>
            </a:r>
          </a:p>
          <a:p>
            <a:pPr marL="571500"/>
            <a:r>
              <a:rPr lang="de-DE" dirty="0">
                <a:solidFill>
                  <a:srgbClr val="27338B"/>
                </a:solidFill>
                <a:latin typeface="Arial" panose="020B0604020202020204" pitchFamily="34" charset="0"/>
                <a:cs typeface="Arial" panose="020B0604020202020204" pitchFamily="34" charset="0"/>
              </a:rPr>
              <a:t>Berufsschulen (am Berufskolleg im Rahmen einer Dualen Ausbildung)</a:t>
            </a:r>
          </a:p>
          <a:p>
            <a:pPr marL="571500"/>
            <a:r>
              <a:rPr lang="de-DE" dirty="0">
                <a:solidFill>
                  <a:srgbClr val="27338B"/>
                </a:solidFill>
                <a:latin typeface="Arial" panose="020B0604020202020204" pitchFamily="34" charset="0"/>
                <a:cs typeface="Arial" panose="020B0604020202020204" pitchFamily="34" charset="0"/>
              </a:rPr>
              <a:t>Gymnasiale Oberstufe (an Gymnasien, Gesamtschulen und Berufskollegs)</a:t>
            </a:r>
          </a:p>
          <a:p>
            <a:pPr marL="457200" indent="-457200">
              <a:spcBef>
                <a:spcPts val="1800"/>
              </a:spcBef>
              <a:buFont typeface="+mj-lt"/>
              <a:buAutoNum type="arabicPeriod" startAt="3"/>
            </a:pPr>
            <a:r>
              <a:rPr lang="de-DE" dirty="0">
                <a:solidFill>
                  <a:srgbClr val="27338B"/>
                </a:solidFill>
                <a:latin typeface="Arial" panose="020B0604020202020204" pitchFamily="34" charset="0"/>
                <a:cs typeface="Arial" panose="020B0604020202020204" pitchFamily="34" charset="0"/>
              </a:rPr>
              <a:t>Unterstützung bei der Überwachung der Schulpflicht im Übergang in die Sekundarstufe II</a:t>
            </a:r>
          </a:p>
          <a:p>
            <a:pPr marL="0" indent="0">
              <a:spcBef>
                <a:spcPts val="1800"/>
              </a:spcBef>
              <a:buNone/>
            </a:pPr>
            <a:r>
              <a:rPr lang="de-DE" dirty="0">
                <a:solidFill>
                  <a:srgbClr val="27338B"/>
                </a:solidFill>
                <a:latin typeface="Arial" panose="020B0604020202020204" pitchFamily="34" charset="0"/>
                <a:cs typeface="Arial" panose="020B0604020202020204" pitchFamily="34" charset="0"/>
                <a:hlinkClick r:id="rId3"/>
              </a:rPr>
              <a:t>https://www.schueleranmeldung.de/ProdB/Startseiten/login.aspx</a:t>
            </a:r>
            <a:r>
              <a:rPr lang="de-DE" dirty="0">
                <a:solidFill>
                  <a:srgbClr val="27338B"/>
                </a:solidFill>
                <a:latin typeface="Arial" panose="020B0604020202020204" pitchFamily="34" charset="0"/>
                <a:cs typeface="Arial" panose="020B0604020202020204" pitchFamily="34" charset="0"/>
              </a:rPr>
              <a:t> </a:t>
            </a:r>
          </a:p>
        </p:txBody>
      </p:sp>
      <p:sp>
        <p:nvSpPr>
          <p:cNvPr id="2" name="Textfeld 1">
            <a:extLst>
              <a:ext uri="{FF2B5EF4-FFF2-40B4-BE49-F238E27FC236}">
                <a16:creationId xmlns:a16="http://schemas.microsoft.com/office/drawing/2014/main" id="{9EB5F0B0-9D4E-CAE0-B26F-F7FAB747D2A2}"/>
              </a:ext>
            </a:extLst>
          </p:cNvPr>
          <p:cNvSpPr txBox="1"/>
          <p:nvPr/>
        </p:nvSpPr>
        <p:spPr>
          <a:xfrm>
            <a:off x="7930497" y="2563738"/>
            <a:ext cx="2794475" cy="923330"/>
          </a:xfrm>
          <a:prstGeom prst="rect">
            <a:avLst/>
          </a:prstGeom>
          <a:noFill/>
        </p:spPr>
        <p:txBody>
          <a:bodyPr wrap="square" rtlCol="0">
            <a:spAutoFit/>
          </a:bodyPr>
          <a:lstStyle/>
          <a:p>
            <a:r>
              <a:rPr lang="de-DE" dirty="0">
                <a:solidFill>
                  <a:srgbClr val="FF0000"/>
                </a:solidFill>
                <a:highlight>
                  <a:srgbClr val="FFFF00"/>
                </a:highlight>
              </a:rPr>
              <a:t>Ute – evtl. noch </a:t>
            </a:r>
            <a:r>
              <a:rPr lang="de-DE" dirty="0">
                <a:solidFill>
                  <a:srgbClr val="FF0000"/>
                </a:solidFill>
                <a:highlight>
                  <a:srgbClr val="FFFF00"/>
                </a:highlight>
                <a:hlinkClick r:id="rId4">
                  <a:extLst>
                    <a:ext uri="{A12FA001-AC4F-418D-AE19-62706E023703}">
                      <ahyp:hlinkClr xmlns:ahyp="http://schemas.microsoft.com/office/drawing/2018/hyperlinkcolor" val="tx"/>
                    </a:ext>
                  </a:extLst>
                </a:hlinkClick>
              </a:rPr>
              <a:t>www.schueleronline-dus.de</a:t>
            </a:r>
            <a:r>
              <a:rPr lang="de-DE" dirty="0">
                <a:solidFill>
                  <a:srgbClr val="FF0000"/>
                </a:solidFill>
                <a:highlight>
                  <a:srgbClr val="FFFF00"/>
                </a:highlight>
              </a:rPr>
              <a:t> irgendwo einbauen?</a:t>
            </a:r>
          </a:p>
        </p:txBody>
      </p:sp>
    </p:spTree>
    <p:extLst>
      <p:ext uri="{BB962C8B-B14F-4D97-AF65-F5344CB8AC3E}">
        <p14:creationId xmlns:p14="http://schemas.microsoft.com/office/powerpoint/2010/main" val="27673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spect="1" noChangeArrowheads="1"/>
          </p:cNvSpPr>
          <p:nvPr/>
        </p:nvSpPr>
        <p:spPr>
          <a:xfrm>
            <a:off x="2783632" y="332656"/>
            <a:ext cx="6347048" cy="5328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b="1" dirty="0">
                <a:solidFill>
                  <a:srgbClr val="27338B"/>
                </a:solidFill>
                <a:latin typeface="Arial" panose="020B0604020202020204" pitchFamily="34" charset="0"/>
                <a:cs typeface="Arial" panose="020B0604020202020204" pitchFamily="34" charset="0"/>
              </a:rPr>
              <a:t>Funktionsumfang </a:t>
            </a:r>
            <a:r>
              <a:rPr lang="de-DE" sz="3000" b="1" dirty="0" err="1">
                <a:solidFill>
                  <a:srgbClr val="27338B"/>
                </a:solidFill>
                <a:latin typeface="Arial" panose="020B0604020202020204" pitchFamily="34" charset="0"/>
                <a:cs typeface="Arial" panose="020B0604020202020204" pitchFamily="34" charset="0"/>
              </a:rPr>
              <a:t>schüler</a:t>
            </a:r>
            <a:r>
              <a:rPr lang="de-DE" sz="3000" b="1" dirty="0">
                <a:solidFill>
                  <a:srgbClr val="27338B"/>
                </a:solidFill>
                <a:latin typeface="Arial" panose="020B0604020202020204" pitchFamily="34" charset="0"/>
                <a:cs typeface="Arial" panose="020B0604020202020204" pitchFamily="34" charset="0"/>
              </a:rPr>
              <a:t> online</a:t>
            </a:r>
          </a:p>
        </p:txBody>
      </p:sp>
      <p:sp>
        <p:nvSpPr>
          <p:cNvPr id="3" name="Rectangle 3"/>
          <p:cNvSpPr txBox="1">
            <a:spLocks noChangeAspect="1" noChangeArrowheads="1"/>
          </p:cNvSpPr>
          <p:nvPr/>
        </p:nvSpPr>
        <p:spPr>
          <a:xfrm>
            <a:off x="1343472" y="1340768"/>
            <a:ext cx="8924371" cy="45694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p:txBody>
      </p:sp>
      <p:grpSp>
        <p:nvGrpSpPr>
          <p:cNvPr id="4" name="Gruppieren 3"/>
          <p:cNvGrpSpPr/>
          <p:nvPr/>
        </p:nvGrpSpPr>
        <p:grpSpPr>
          <a:xfrm>
            <a:off x="8157924" y="4938198"/>
            <a:ext cx="2109919" cy="972000"/>
            <a:chOff x="6919883" y="4722174"/>
            <a:chExt cx="2109919" cy="972000"/>
          </a:xfrm>
        </p:grpSpPr>
        <p:sp>
          <p:nvSpPr>
            <p:cNvPr id="5" name="Rechteck 4"/>
            <p:cNvSpPr/>
            <p:nvPr/>
          </p:nvSpPr>
          <p:spPr>
            <a:xfrm rot="16200000">
              <a:off x="7423883" y="4218174"/>
              <a:ext cx="972000" cy="1980000"/>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r>
                <a:rPr lang="de-DE" b="1" u="none" dirty="0">
                  <a:solidFill>
                    <a:srgbClr val="000066"/>
                  </a:solidFill>
                  <a:latin typeface="Calibri" panose="020F0502020204030204" pitchFamily="34" charset="0"/>
                  <a:cs typeface="Calibri" panose="020F0502020204030204" pitchFamily="34" charset="0"/>
                </a:rPr>
                <a:t>Aufnehmende Schule</a:t>
              </a:r>
            </a:p>
          </p:txBody>
        </p:sp>
        <p:pic>
          <p:nvPicPr>
            <p:cNvPr id="6" name="Grafik 5" descr="MC900432657.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309802" y="4902173"/>
              <a:ext cx="720000" cy="720000"/>
            </a:xfrm>
            <a:prstGeom prst="rect">
              <a:avLst/>
            </a:prstGeom>
          </p:spPr>
        </p:pic>
      </p:grpSp>
      <p:grpSp>
        <p:nvGrpSpPr>
          <p:cNvPr id="7" name="Gruppieren 6"/>
          <p:cNvGrpSpPr/>
          <p:nvPr/>
        </p:nvGrpSpPr>
        <p:grpSpPr>
          <a:xfrm>
            <a:off x="8158212" y="1354872"/>
            <a:ext cx="1979712" cy="972000"/>
            <a:chOff x="6920171" y="1138848"/>
            <a:chExt cx="1979712" cy="972000"/>
          </a:xfrm>
        </p:grpSpPr>
        <p:sp>
          <p:nvSpPr>
            <p:cNvPr id="8" name="Rechteck 7"/>
            <p:cNvSpPr/>
            <p:nvPr/>
          </p:nvSpPr>
          <p:spPr>
            <a:xfrm rot="16200000">
              <a:off x="7424027" y="634992"/>
              <a:ext cx="972000" cy="1979712"/>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r>
                <a:rPr lang="de-DE" b="1" u="none" dirty="0">
                  <a:solidFill>
                    <a:srgbClr val="000066"/>
                  </a:solidFill>
                  <a:latin typeface="Calibri" panose="020F0502020204030204" pitchFamily="34" charset="0"/>
                  <a:cs typeface="Calibri" panose="020F0502020204030204" pitchFamily="34" charset="0"/>
                </a:rPr>
                <a:t>Ausbildungs-</a:t>
              </a:r>
            </a:p>
            <a:p>
              <a:r>
                <a:rPr lang="de-DE" b="1" u="none" dirty="0">
                  <a:solidFill>
                    <a:srgbClr val="000066"/>
                  </a:solidFill>
                  <a:latin typeface="Calibri" panose="020F0502020204030204" pitchFamily="34" charset="0"/>
                  <a:cs typeface="Calibri" panose="020F0502020204030204" pitchFamily="34" charset="0"/>
                </a:rPr>
                <a:t>betrieb</a:t>
              </a:r>
            </a:p>
          </p:txBody>
        </p:sp>
        <p:pic>
          <p:nvPicPr>
            <p:cNvPr id="9" name="Grafik 8" descr="MC900432625.PNG"/>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179882" y="1301631"/>
              <a:ext cx="720000" cy="720000"/>
            </a:xfrm>
            <a:prstGeom prst="rect">
              <a:avLst/>
            </a:prstGeom>
          </p:spPr>
        </p:pic>
      </p:grpSp>
      <p:grpSp>
        <p:nvGrpSpPr>
          <p:cNvPr id="10" name="Gruppieren 9"/>
          <p:cNvGrpSpPr/>
          <p:nvPr/>
        </p:nvGrpSpPr>
        <p:grpSpPr>
          <a:xfrm>
            <a:off x="2316793" y="4938197"/>
            <a:ext cx="1693048" cy="972000"/>
            <a:chOff x="1078752" y="4722173"/>
            <a:chExt cx="1693048" cy="972000"/>
          </a:xfrm>
        </p:grpSpPr>
        <p:sp>
          <p:nvSpPr>
            <p:cNvPr id="11" name="Rechteck 10"/>
            <p:cNvSpPr/>
            <p:nvPr/>
          </p:nvSpPr>
          <p:spPr>
            <a:xfrm rot="16200000">
              <a:off x="1457708" y="4380081"/>
              <a:ext cx="972000" cy="1656184"/>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pPr algn="r"/>
              <a:r>
                <a:rPr lang="de-DE" b="1" u="none" dirty="0">
                  <a:solidFill>
                    <a:srgbClr val="000066"/>
                  </a:solidFill>
                  <a:latin typeface="Calibri" panose="020F0502020204030204" pitchFamily="34" charset="0"/>
                  <a:cs typeface="Calibri" panose="020F0502020204030204" pitchFamily="34" charset="0"/>
                </a:rPr>
                <a:t>Schüler/</a:t>
              </a:r>
            </a:p>
            <a:p>
              <a:pPr algn="r"/>
              <a:r>
                <a:rPr lang="de-DE" b="1" dirty="0">
                  <a:solidFill>
                    <a:srgbClr val="000066"/>
                  </a:solidFill>
                  <a:latin typeface="Calibri" panose="020F0502020204030204" pitchFamily="34" charset="0"/>
                  <a:cs typeface="Calibri" panose="020F0502020204030204" pitchFamily="34" charset="0"/>
                </a:rPr>
                <a:t>Schülerin</a:t>
              </a:r>
              <a:endParaRPr lang="de-DE" b="1" u="none" dirty="0">
                <a:solidFill>
                  <a:srgbClr val="000066"/>
                </a:solidFill>
                <a:latin typeface="Calibri" panose="020F0502020204030204" pitchFamily="34" charset="0"/>
                <a:cs typeface="Calibri" panose="020F0502020204030204" pitchFamily="34" charset="0"/>
              </a:endParaRPr>
            </a:p>
          </p:txBody>
        </p:sp>
        <p:pic>
          <p:nvPicPr>
            <p:cNvPr id="12" name="Grafik 11" descr="MC900432610.PNG"/>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78752" y="4861737"/>
              <a:ext cx="720000" cy="720000"/>
            </a:xfrm>
            <a:prstGeom prst="rect">
              <a:avLst/>
            </a:prstGeom>
          </p:spPr>
        </p:pic>
      </p:grpSp>
      <p:grpSp>
        <p:nvGrpSpPr>
          <p:cNvPr id="13" name="Gruppieren 12"/>
          <p:cNvGrpSpPr/>
          <p:nvPr/>
        </p:nvGrpSpPr>
        <p:grpSpPr>
          <a:xfrm>
            <a:off x="2304844" y="1355655"/>
            <a:ext cx="1704997" cy="972000"/>
            <a:chOff x="1066803" y="1139631"/>
            <a:chExt cx="1704997" cy="972000"/>
          </a:xfrm>
        </p:grpSpPr>
        <p:sp>
          <p:nvSpPr>
            <p:cNvPr id="14" name="Rechteck 13"/>
            <p:cNvSpPr/>
            <p:nvPr/>
          </p:nvSpPr>
          <p:spPr>
            <a:xfrm rot="16200000">
              <a:off x="1457708" y="797539"/>
              <a:ext cx="972000" cy="1656184"/>
            </a:xfrm>
            <a:prstGeom prst="rect">
              <a:avLst/>
            </a:prstGeom>
            <a:solidFill>
              <a:schemeClr val="accent6">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vert="vert" lIns="0" tIns="72000" rIns="0" bIns="72000" rtlCol="0" anchor="ctr"/>
            <a:lstStyle/>
            <a:p>
              <a:pPr algn="r"/>
              <a:r>
                <a:rPr lang="de-DE" b="1" u="none" dirty="0">
                  <a:solidFill>
                    <a:srgbClr val="000066"/>
                  </a:solidFill>
                  <a:latin typeface="Calibri" panose="020F0502020204030204" pitchFamily="34" charset="0"/>
                  <a:cs typeface="Calibri" panose="020F0502020204030204" pitchFamily="34" charset="0"/>
                </a:rPr>
                <a:t>Abgebende Schule</a:t>
              </a:r>
            </a:p>
          </p:txBody>
        </p:sp>
        <p:pic>
          <p:nvPicPr>
            <p:cNvPr id="15" name="Grafik 14" descr="MC900432657.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66803" y="1301631"/>
              <a:ext cx="720000" cy="720000"/>
            </a:xfrm>
            <a:prstGeom prst="rect">
              <a:avLst/>
            </a:prstGeom>
          </p:spPr>
        </p:pic>
      </p:grpSp>
      <p:sp>
        <p:nvSpPr>
          <p:cNvPr id="16" name="Rechteckige Legende 15"/>
          <p:cNvSpPr/>
          <p:nvPr/>
        </p:nvSpPr>
        <p:spPr>
          <a:xfrm>
            <a:off x="2353656" y="4206021"/>
            <a:ext cx="1656185" cy="552175"/>
          </a:xfrm>
          <a:prstGeom prst="wedgeRectCallout">
            <a:avLst>
              <a:gd name="adj1" fmla="val 61381"/>
              <a:gd name="adj2" fmla="val -1492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Anmeldung</a:t>
            </a:r>
          </a:p>
        </p:txBody>
      </p:sp>
      <p:sp>
        <p:nvSpPr>
          <p:cNvPr id="17" name="Rechteckige Legende 16"/>
          <p:cNvSpPr/>
          <p:nvPr/>
        </p:nvSpPr>
        <p:spPr>
          <a:xfrm>
            <a:off x="2353656" y="2574015"/>
            <a:ext cx="1656185" cy="1492442"/>
          </a:xfrm>
          <a:prstGeom prst="wedgeRectCallout">
            <a:avLst>
              <a:gd name="adj1" fmla="val 57724"/>
              <a:gd name="adj2" fmla="val -2700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Schülerdaten</a:t>
            </a:r>
          </a:p>
          <a:p>
            <a:pPr algn="ctr"/>
            <a:r>
              <a:rPr lang="de-DE" dirty="0">
                <a:solidFill>
                  <a:schemeClr val="bg1"/>
                </a:solidFill>
                <a:latin typeface="Calibri" panose="020F0502020204030204" pitchFamily="34" charset="0"/>
                <a:cs typeface="Calibri" panose="020F0502020204030204" pitchFamily="34" charset="0"/>
              </a:rPr>
              <a:t>(aus SchILD oder anderem Schulverwalt-ungsprogramm</a:t>
            </a:r>
            <a:endParaRPr lang="de-DE" u="none" dirty="0">
              <a:solidFill>
                <a:schemeClr val="bg1"/>
              </a:solidFill>
              <a:latin typeface="Calibri" panose="020F0502020204030204" pitchFamily="34" charset="0"/>
              <a:cs typeface="Calibri" panose="020F0502020204030204" pitchFamily="34" charset="0"/>
            </a:endParaRPr>
          </a:p>
        </p:txBody>
      </p:sp>
      <p:sp>
        <p:nvSpPr>
          <p:cNvPr id="18" name="Rechteckige Legende 17"/>
          <p:cNvSpPr/>
          <p:nvPr/>
        </p:nvSpPr>
        <p:spPr>
          <a:xfrm>
            <a:off x="6206265" y="4938197"/>
            <a:ext cx="1620000" cy="972000"/>
          </a:xfrm>
          <a:prstGeom prst="wedgeRectCallout">
            <a:avLst>
              <a:gd name="adj1" fmla="val 13997"/>
              <a:gd name="adj2" fmla="val -88592"/>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Anmeldung +</a:t>
            </a:r>
          </a:p>
          <a:p>
            <a:pPr algn="ctr"/>
            <a:r>
              <a:rPr lang="de-DE" u="none" dirty="0">
                <a:solidFill>
                  <a:schemeClr val="bg1"/>
                </a:solidFill>
                <a:latin typeface="Calibri" panose="020F0502020204030204" pitchFamily="34" charset="0"/>
                <a:cs typeface="Calibri" panose="020F0502020204030204" pitchFamily="34" charset="0"/>
              </a:rPr>
              <a:t>Schülerdaten</a:t>
            </a:r>
          </a:p>
        </p:txBody>
      </p:sp>
      <p:sp>
        <p:nvSpPr>
          <p:cNvPr id="19" name="Rechteckige Legende 18"/>
          <p:cNvSpPr/>
          <p:nvPr/>
        </p:nvSpPr>
        <p:spPr>
          <a:xfrm>
            <a:off x="8157923" y="4206022"/>
            <a:ext cx="1980001" cy="552175"/>
          </a:xfrm>
          <a:prstGeom prst="wedgeRectCallout">
            <a:avLst>
              <a:gd name="adj1" fmla="val -54407"/>
              <a:gd name="adj2" fmla="val -5120"/>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Bildungsgänge als Angebot</a:t>
            </a:r>
          </a:p>
        </p:txBody>
      </p:sp>
      <p:sp>
        <p:nvSpPr>
          <p:cNvPr id="20" name="Rechteckige Legende 19"/>
          <p:cNvSpPr/>
          <p:nvPr/>
        </p:nvSpPr>
        <p:spPr>
          <a:xfrm>
            <a:off x="8158213" y="2574015"/>
            <a:ext cx="1979712" cy="540060"/>
          </a:xfrm>
          <a:prstGeom prst="wedgeRectCallout">
            <a:avLst>
              <a:gd name="adj1" fmla="val -63429"/>
              <a:gd name="adj2" fmla="val 17076"/>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sp>
        <p:nvSpPr>
          <p:cNvPr id="21" name="Rechteckige Legende 20"/>
          <p:cNvSpPr/>
          <p:nvPr/>
        </p:nvSpPr>
        <p:spPr>
          <a:xfrm>
            <a:off x="6206265" y="1355655"/>
            <a:ext cx="1620000" cy="972000"/>
          </a:xfrm>
          <a:prstGeom prst="wedgeRectCallout">
            <a:avLst>
              <a:gd name="adj1" fmla="val 32671"/>
              <a:gd name="adj2" fmla="val 60003"/>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Anzeige des Ausbildungs-verhältnisses</a:t>
            </a:r>
          </a:p>
        </p:txBody>
      </p:sp>
      <p:sp>
        <p:nvSpPr>
          <p:cNvPr id="22" name="Rechteckige Legende 21"/>
          <p:cNvSpPr/>
          <p:nvPr/>
        </p:nvSpPr>
        <p:spPr>
          <a:xfrm>
            <a:off x="4355196" y="4938197"/>
            <a:ext cx="1620000" cy="972002"/>
          </a:xfrm>
          <a:prstGeom prst="wedgeRectCallout">
            <a:avLst>
              <a:gd name="adj1" fmla="val -17082"/>
              <a:gd name="adj2" fmla="val -73634"/>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sp>
        <p:nvSpPr>
          <p:cNvPr id="23" name="Rechteckige Legende 22"/>
          <p:cNvSpPr/>
          <p:nvPr/>
        </p:nvSpPr>
        <p:spPr>
          <a:xfrm>
            <a:off x="4355194" y="1355655"/>
            <a:ext cx="1620000" cy="972000"/>
          </a:xfrm>
          <a:prstGeom prst="wedgeRectCallout">
            <a:avLst>
              <a:gd name="adj1" fmla="val -18222"/>
              <a:gd name="adj2" fmla="val 73091"/>
            </a:avLst>
          </a:prstGeom>
          <a:solidFill>
            <a:srgbClr val="FF993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Daten zur Schulpflicht in der Sek. II</a:t>
            </a:r>
          </a:p>
        </p:txBody>
      </p:sp>
      <p:sp>
        <p:nvSpPr>
          <p:cNvPr id="24" name="Rechteckige Legende 23"/>
          <p:cNvSpPr/>
          <p:nvPr/>
        </p:nvSpPr>
        <p:spPr>
          <a:xfrm>
            <a:off x="8157923" y="3510567"/>
            <a:ext cx="1980000" cy="478785"/>
          </a:xfrm>
          <a:prstGeom prst="wedgeRectCallout">
            <a:avLst>
              <a:gd name="adj1" fmla="val -68950"/>
              <a:gd name="adj2" fmla="val 99744"/>
            </a:avLst>
          </a:prstGeom>
          <a:solidFill>
            <a:srgbClr val="FF99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Anmeldestatus</a:t>
            </a:r>
          </a:p>
        </p:txBody>
      </p:sp>
      <p:cxnSp>
        <p:nvCxnSpPr>
          <p:cNvPr id="25" name="Gerade Verbindung mit Pfeil 24"/>
          <p:cNvCxnSpPr/>
          <p:nvPr/>
        </p:nvCxnSpPr>
        <p:spPr>
          <a:xfrm>
            <a:off x="3987508" y="2472457"/>
            <a:ext cx="882527" cy="672410"/>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flipH="1" flipV="1">
            <a:off x="4081829" y="2267276"/>
            <a:ext cx="934928" cy="697108"/>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flipV="1">
            <a:off x="3970279" y="4105370"/>
            <a:ext cx="960150" cy="724090"/>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p:nvPr/>
        </p:nvCxnSpPr>
        <p:spPr>
          <a:xfrm flipH="1">
            <a:off x="4086369" y="4158983"/>
            <a:ext cx="1092481" cy="779845"/>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flipH="1" flipV="1">
            <a:off x="7358253" y="4074305"/>
            <a:ext cx="799670" cy="755154"/>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6968200" y="4128894"/>
            <a:ext cx="859350" cy="746865"/>
          </a:xfrm>
          <a:prstGeom prst="straightConnector1">
            <a:avLst/>
          </a:prstGeom>
          <a:ln w="57150">
            <a:solidFill>
              <a:srgbClr val="00006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H="1">
            <a:off x="7452034" y="2326872"/>
            <a:ext cx="950296" cy="733726"/>
          </a:xfrm>
          <a:prstGeom prst="straightConnector1">
            <a:avLst/>
          </a:prstGeom>
          <a:ln w="57150">
            <a:solidFill>
              <a:srgbClr val="000066"/>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p:nvPr/>
        </p:nvCxnSpPr>
        <p:spPr>
          <a:xfrm flipV="1">
            <a:off x="7173215" y="2236536"/>
            <a:ext cx="913010" cy="731375"/>
          </a:xfrm>
          <a:prstGeom prst="straightConnector1">
            <a:avLst/>
          </a:prstGeom>
          <a:ln w="57150">
            <a:solidFill>
              <a:srgbClr val="000066"/>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Ellipse 32"/>
          <p:cNvSpPr/>
          <p:nvPr/>
        </p:nvSpPr>
        <p:spPr>
          <a:xfrm>
            <a:off x="4129059" y="257953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1</a:t>
            </a:r>
          </a:p>
        </p:txBody>
      </p:sp>
      <p:sp>
        <p:nvSpPr>
          <p:cNvPr id="34" name="Ellipse 33"/>
          <p:cNvSpPr/>
          <p:nvPr/>
        </p:nvSpPr>
        <p:spPr>
          <a:xfrm>
            <a:off x="4241704" y="4245135"/>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4</a:t>
            </a:r>
          </a:p>
        </p:txBody>
      </p:sp>
      <p:sp>
        <p:nvSpPr>
          <p:cNvPr id="35" name="Ellipse 34"/>
          <p:cNvSpPr/>
          <p:nvPr/>
        </p:nvSpPr>
        <p:spPr>
          <a:xfrm>
            <a:off x="7747182" y="4437063"/>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2</a:t>
            </a:r>
          </a:p>
        </p:txBody>
      </p:sp>
      <p:sp>
        <p:nvSpPr>
          <p:cNvPr id="36" name="Ellipse 35"/>
          <p:cNvSpPr/>
          <p:nvPr/>
        </p:nvSpPr>
        <p:spPr>
          <a:xfrm>
            <a:off x="7044727" y="4158983"/>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5</a:t>
            </a:r>
          </a:p>
        </p:txBody>
      </p:sp>
      <p:sp>
        <p:nvSpPr>
          <p:cNvPr id="37" name="Ellipse 36"/>
          <p:cNvSpPr/>
          <p:nvPr/>
        </p:nvSpPr>
        <p:spPr>
          <a:xfrm>
            <a:off x="7452034" y="4162191"/>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6</a:t>
            </a:r>
          </a:p>
        </p:txBody>
      </p:sp>
      <p:sp>
        <p:nvSpPr>
          <p:cNvPr id="38" name="Ellipse 37"/>
          <p:cNvSpPr/>
          <p:nvPr/>
        </p:nvSpPr>
        <p:spPr>
          <a:xfrm>
            <a:off x="4681795" y="4283479"/>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7</a:t>
            </a:r>
          </a:p>
        </p:txBody>
      </p:sp>
      <p:sp>
        <p:nvSpPr>
          <p:cNvPr id="39" name="Ellipse 38"/>
          <p:cNvSpPr/>
          <p:nvPr/>
        </p:nvSpPr>
        <p:spPr>
          <a:xfrm>
            <a:off x="4667761" y="257953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8</a:t>
            </a:r>
          </a:p>
        </p:txBody>
      </p:sp>
      <p:sp>
        <p:nvSpPr>
          <p:cNvPr id="40" name="Ellipse 39"/>
          <p:cNvSpPr/>
          <p:nvPr/>
        </p:nvSpPr>
        <p:spPr>
          <a:xfrm>
            <a:off x="7538253" y="2372639"/>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9</a:t>
            </a:r>
          </a:p>
        </p:txBody>
      </p:sp>
      <p:sp>
        <p:nvSpPr>
          <p:cNvPr id="41" name="Ellipse 40"/>
          <p:cNvSpPr/>
          <p:nvPr/>
        </p:nvSpPr>
        <p:spPr>
          <a:xfrm>
            <a:off x="7493260" y="2766460"/>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10</a:t>
            </a:r>
          </a:p>
        </p:txBody>
      </p:sp>
      <p:grpSp>
        <p:nvGrpSpPr>
          <p:cNvPr id="42" name="Gruppieren 41"/>
          <p:cNvGrpSpPr/>
          <p:nvPr/>
        </p:nvGrpSpPr>
        <p:grpSpPr>
          <a:xfrm>
            <a:off x="4945945" y="3042066"/>
            <a:ext cx="2448272" cy="1024391"/>
            <a:chOff x="3707904" y="2826042"/>
            <a:chExt cx="2448272" cy="1024391"/>
          </a:xfrm>
        </p:grpSpPr>
        <p:sp>
          <p:nvSpPr>
            <p:cNvPr id="43" name="Rechteck 42"/>
            <p:cNvSpPr/>
            <p:nvPr/>
          </p:nvSpPr>
          <p:spPr>
            <a:xfrm>
              <a:off x="3707904" y="2826042"/>
              <a:ext cx="2448272" cy="1024391"/>
            </a:xfrm>
            <a:prstGeom prst="rect">
              <a:avLst/>
            </a:prstGeom>
            <a:solidFill>
              <a:schemeClr val="accent1">
                <a:lumMod val="20000"/>
                <a:lumOff val="80000"/>
              </a:schemeClr>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44" name="Picture 2" descr="http://www.hbbk-muenster.de/docs/anmeldung/so_logo.jpg"/>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52917" y="2950917"/>
              <a:ext cx="2168159" cy="813554"/>
            </a:xfrm>
            <a:prstGeom prst="rect">
              <a:avLst/>
            </a:prstGeom>
            <a:noFill/>
          </p:spPr>
        </p:pic>
      </p:grpSp>
      <p:sp>
        <p:nvSpPr>
          <p:cNvPr id="45" name="Rechteck 44"/>
          <p:cNvSpPr/>
          <p:nvPr/>
        </p:nvSpPr>
        <p:spPr>
          <a:xfrm>
            <a:off x="1566637" y="1765297"/>
            <a:ext cx="715032" cy="352384"/>
          </a:xfrm>
          <a:prstGeom prst="rect">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u="none" dirty="0">
              <a:solidFill>
                <a:schemeClr val="bg1"/>
              </a:solidFill>
              <a:latin typeface="Calibri" panose="020F0502020204030204" pitchFamily="34" charset="0"/>
              <a:cs typeface="Calibri" panose="020F0502020204030204" pitchFamily="34" charset="0"/>
            </a:endParaRPr>
          </a:p>
        </p:txBody>
      </p:sp>
      <p:sp>
        <p:nvSpPr>
          <p:cNvPr id="46" name="Rechteck 45"/>
          <p:cNvSpPr/>
          <p:nvPr/>
        </p:nvSpPr>
        <p:spPr>
          <a:xfrm rot="16200000">
            <a:off x="-171083" y="3508736"/>
            <a:ext cx="3816425" cy="352384"/>
          </a:xfrm>
          <a:prstGeom prst="rect">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de-DE" u="none" dirty="0">
                <a:solidFill>
                  <a:schemeClr val="bg1"/>
                </a:solidFill>
                <a:latin typeface="Calibri" panose="020F0502020204030204" pitchFamily="34" charset="0"/>
                <a:cs typeface="Calibri" panose="020F0502020204030204" pitchFamily="34" charset="0"/>
              </a:rPr>
              <a:t>Passwort für Schüler*innen</a:t>
            </a:r>
          </a:p>
        </p:txBody>
      </p:sp>
      <p:sp>
        <p:nvSpPr>
          <p:cNvPr id="47" name="Pfeil nach rechts 46"/>
          <p:cNvSpPr/>
          <p:nvPr/>
        </p:nvSpPr>
        <p:spPr>
          <a:xfrm>
            <a:off x="1566316" y="5182111"/>
            <a:ext cx="715032" cy="569815"/>
          </a:xfrm>
          <a:prstGeom prst="rightArrow">
            <a:avLst/>
          </a:prstGeom>
          <a:solidFill>
            <a:srgbClr val="00006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u="none" dirty="0">
              <a:solidFill>
                <a:schemeClr val="bg1"/>
              </a:solidFill>
              <a:latin typeface="Calibri" panose="020F0502020204030204" pitchFamily="34" charset="0"/>
              <a:cs typeface="Calibri" panose="020F0502020204030204" pitchFamily="34" charset="0"/>
            </a:endParaRPr>
          </a:p>
        </p:txBody>
      </p:sp>
      <p:sp>
        <p:nvSpPr>
          <p:cNvPr id="48" name="Ellipse 47"/>
          <p:cNvSpPr/>
          <p:nvPr/>
        </p:nvSpPr>
        <p:spPr>
          <a:xfrm>
            <a:off x="1369350" y="1591006"/>
            <a:ext cx="360000" cy="360000"/>
          </a:xfrm>
          <a:prstGeom prst="ellipse">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6706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heel(1)">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34" grpId="0" animBg="1"/>
      <p:bldP spid="36" grpId="0" animBg="1"/>
      <p:bldP spid="37" grpId="0" animBg="1"/>
      <p:bldP spid="38"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1127448" y="188640"/>
            <a:ext cx="9073008" cy="532800"/>
          </a:xfrm>
          <a:prstGeom prst="rect">
            <a:avLst/>
          </a:prstGeom>
        </p:spPr>
        <p:txBody>
          <a:bodyPr anchor="b"/>
          <a:lstStyle>
            <a:defPPr>
              <a:defRPr lang="de-DE"/>
            </a:defPPr>
            <a:lvl1pPr>
              <a:spcBef>
                <a:spcPct val="0"/>
              </a:spcBef>
              <a:buNone/>
              <a:defRPr sz="2000" u="sng">
                <a:ea typeface="+mj-ea"/>
                <a:cs typeface="+mj-cs"/>
              </a:defRPr>
            </a:lvl1pPr>
          </a:lstStyle>
          <a:p>
            <a:r>
              <a:rPr lang="de-DE" sz="2800" b="1" u="none" dirty="0">
                <a:solidFill>
                  <a:srgbClr val="27338B"/>
                </a:solidFill>
                <a:latin typeface="Arial" panose="020B0604020202020204" pitchFamily="34" charset="0"/>
                <a:cs typeface="Arial" panose="020B0604020202020204" pitchFamily="34" charset="0"/>
              </a:rPr>
              <a:t>Schüler online: Stand der Anmeldungen einsehen</a:t>
            </a:r>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512" y="2276872"/>
            <a:ext cx="8424936" cy="167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ige Legende 4"/>
          <p:cNvSpPr/>
          <p:nvPr/>
        </p:nvSpPr>
        <p:spPr>
          <a:xfrm>
            <a:off x="3321946" y="898191"/>
            <a:ext cx="2160239" cy="1018641"/>
          </a:xfrm>
          <a:prstGeom prst="wedgeRectCallout">
            <a:avLst>
              <a:gd name="adj1" fmla="val 36575"/>
              <a:gd name="adj2" fmla="val 116118"/>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Sind die Unterlagen vollständig eingereicht?</a:t>
            </a:r>
          </a:p>
          <a:p>
            <a:pPr algn="ctr"/>
            <a:r>
              <a:rPr lang="de-DE" sz="1600" dirty="0">
                <a:solidFill>
                  <a:schemeClr val="bg1"/>
                </a:solidFill>
                <a:latin typeface="Calibri" panose="020F0502020204030204" pitchFamily="34" charset="0"/>
                <a:cs typeface="Calibri" panose="020F0502020204030204" pitchFamily="34" charset="0"/>
              </a:rPr>
              <a:t>+ = ja ODER - = Nein</a:t>
            </a:r>
            <a:endParaRPr lang="de-DE" sz="1200" dirty="0">
              <a:solidFill>
                <a:schemeClr val="bg1"/>
              </a:solidFill>
              <a:latin typeface="Calibri" panose="020F0502020204030204" pitchFamily="34" charset="0"/>
              <a:cs typeface="Calibri" panose="020F0502020204030204" pitchFamily="34" charset="0"/>
            </a:endParaRPr>
          </a:p>
        </p:txBody>
      </p:sp>
      <p:sp>
        <p:nvSpPr>
          <p:cNvPr id="6" name="Rechteckige Legende 5"/>
          <p:cNvSpPr/>
          <p:nvPr/>
        </p:nvSpPr>
        <p:spPr>
          <a:xfrm>
            <a:off x="5528759" y="898191"/>
            <a:ext cx="1719369" cy="1018641"/>
          </a:xfrm>
          <a:prstGeom prst="wedgeRectCallout">
            <a:avLst>
              <a:gd name="adj1" fmla="val -43280"/>
              <a:gd name="adj2" fmla="val 120537"/>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An welcher Schule hat der Schüler sich angemeldet?</a:t>
            </a:r>
            <a:endParaRPr lang="de-DE" sz="1200" dirty="0">
              <a:solidFill>
                <a:schemeClr val="bg1"/>
              </a:solidFill>
              <a:latin typeface="Calibri" panose="020F0502020204030204" pitchFamily="34" charset="0"/>
              <a:cs typeface="Calibri" panose="020F0502020204030204" pitchFamily="34" charset="0"/>
            </a:endParaRPr>
          </a:p>
        </p:txBody>
      </p:sp>
      <p:sp>
        <p:nvSpPr>
          <p:cNvPr id="7" name="Rechteckige Legende 6"/>
          <p:cNvSpPr/>
          <p:nvPr/>
        </p:nvSpPr>
        <p:spPr>
          <a:xfrm>
            <a:off x="7294702" y="907348"/>
            <a:ext cx="1427059" cy="1009484"/>
          </a:xfrm>
          <a:prstGeom prst="wedgeRectCallout">
            <a:avLst>
              <a:gd name="adj1" fmla="val -35667"/>
              <a:gd name="adj2" fmla="val 117630"/>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Und zu welchem Bildungsgang?</a:t>
            </a:r>
            <a:endParaRPr lang="de-DE" sz="1200" dirty="0">
              <a:solidFill>
                <a:schemeClr val="bg1"/>
              </a:solidFill>
              <a:latin typeface="Calibri" panose="020F0502020204030204" pitchFamily="34" charset="0"/>
              <a:cs typeface="Calibri" panose="020F0502020204030204" pitchFamily="34" charset="0"/>
            </a:endParaRPr>
          </a:p>
        </p:txBody>
      </p:sp>
      <p:sp>
        <p:nvSpPr>
          <p:cNvPr id="8" name="Rechteckige Legende 7"/>
          <p:cNvSpPr/>
          <p:nvPr/>
        </p:nvSpPr>
        <p:spPr>
          <a:xfrm>
            <a:off x="1127448" y="1628800"/>
            <a:ext cx="1803110" cy="770038"/>
          </a:xfrm>
          <a:prstGeom prst="wedgeRectCallout">
            <a:avLst>
              <a:gd name="adj1" fmla="val -9215"/>
              <a:gd name="adj2" fmla="val 125987"/>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Anmeldeformular als PDF-Datei laden</a:t>
            </a:r>
            <a:endParaRPr lang="de-DE" sz="1200" dirty="0">
              <a:solidFill>
                <a:schemeClr val="bg1"/>
              </a:solidFill>
              <a:latin typeface="Calibri" panose="020F0502020204030204" pitchFamily="34" charset="0"/>
              <a:cs typeface="Calibri" panose="020F0502020204030204" pitchFamily="34" charset="0"/>
            </a:endParaRPr>
          </a:p>
        </p:txBody>
      </p:sp>
      <p:sp>
        <p:nvSpPr>
          <p:cNvPr id="9" name="Rechteckige Legende 8"/>
          <p:cNvSpPr/>
          <p:nvPr/>
        </p:nvSpPr>
        <p:spPr>
          <a:xfrm>
            <a:off x="8768335" y="916810"/>
            <a:ext cx="1656183" cy="1000022"/>
          </a:xfrm>
          <a:prstGeom prst="wedgeRectCallout">
            <a:avLst>
              <a:gd name="adj1" fmla="val -20901"/>
              <a:gd name="adj2" fmla="val 124383"/>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latin typeface="Calibri" panose="020F0502020204030204" pitchFamily="34" charset="0"/>
                <a:cs typeface="Calibri" panose="020F0502020204030204" pitchFamily="34" charset="0"/>
              </a:rPr>
              <a:t>Notiz der aufnehmenden Schule</a:t>
            </a:r>
            <a:endParaRPr lang="de-DE" sz="1200" dirty="0">
              <a:solidFill>
                <a:schemeClr val="bg1"/>
              </a:solidFill>
              <a:latin typeface="Calibri" panose="020F0502020204030204" pitchFamily="34" charset="0"/>
              <a:cs typeface="Calibri" panose="020F0502020204030204" pitchFamily="34" charset="0"/>
            </a:endParaRPr>
          </a:p>
        </p:txBody>
      </p:sp>
      <p:grpSp>
        <p:nvGrpSpPr>
          <p:cNvPr id="10" name="Gruppieren 9"/>
          <p:cNvGrpSpPr/>
          <p:nvPr/>
        </p:nvGrpSpPr>
        <p:grpSpPr>
          <a:xfrm>
            <a:off x="1848388" y="4885020"/>
            <a:ext cx="8136044" cy="776228"/>
            <a:chOff x="342428" y="4046623"/>
            <a:chExt cx="8136044" cy="776228"/>
          </a:xfrm>
        </p:grpSpPr>
        <p:sp>
          <p:nvSpPr>
            <p:cNvPr id="11" name="Rechteck 10"/>
            <p:cNvSpPr/>
            <p:nvPr/>
          </p:nvSpPr>
          <p:spPr>
            <a:xfrm>
              <a:off x="701608" y="4046623"/>
              <a:ext cx="7776864" cy="776228"/>
            </a:xfrm>
            <a:prstGeom prst="rect">
              <a:avLst/>
            </a:prstGeom>
            <a:solidFill>
              <a:srgbClr val="FDEADA"/>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Angemeldet	Anmeldung liegt vor, noch nicht entschieden</a:t>
              </a:r>
            </a:p>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Warteliste	Schüler*in ist auf Warteliste und muss auf Schulplatz hoffen</a:t>
              </a:r>
            </a:p>
            <a:p>
              <a:pPr>
                <a:tabLst>
                  <a:tab pos="1882775" algn="l"/>
                </a:tabLst>
              </a:pPr>
              <a:r>
                <a:rPr lang="de-DE" sz="1600" dirty="0">
                  <a:solidFill>
                    <a:schemeClr val="accent6">
                      <a:lumMod val="50000"/>
                    </a:schemeClr>
                  </a:solidFill>
                  <a:latin typeface="Calibri" panose="020F0502020204030204" pitchFamily="34" charset="0"/>
                  <a:cs typeface="Calibri" panose="020F0502020204030204" pitchFamily="34" charset="0"/>
                </a:rPr>
                <a:t>Keine Datenfreigabe	Schüler*in ist angemeldet, Sie wissen aber nicht wo</a:t>
              </a:r>
            </a:p>
          </p:txBody>
        </p:sp>
        <p:sp>
          <p:nvSpPr>
            <p:cNvPr id="12" name="Ellipse 11">
              <a:extLst>
                <a:ext uri="{FF2B5EF4-FFF2-40B4-BE49-F238E27FC236}">
                  <a16:creationId xmlns:a16="http://schemas.microsoft.com/office/drawing/2014/main" id="{A64A7299-8CB8-47D6-BE9F-A26A968BDCB0}"/>
                </a:ext>
              </a:extLst>
            </p:cNvPr>
            <p:cNvSpPr/>
            <p:nvPr/>
          </p:nvSpPr>
          <p:spPr>
            <a:xfrm>
              <a:off x="342428" y="4228447"/>
              <a:ext cx="360000" cy="36000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rPr>
                <a:t>?</a:t>
              </a:r>
            </a:p>
          </p:txBody>
        </p:sp>
      </p:grpSp>
      <p:grpSp>
        <p:nvGrpSpPr>
          <p:cNvPr id="13" name="Gruppieren 12"/>
          <p:cNvGrpSpPr/>
          <p:nvPr/>
        </p:nvGrpSpPr>
        <p:grpSpPr>
          <a:xfrm>
            <a:off x="1873719" y="4222926"/>
            <a:ext cx="8110713" cy="574226"/>
            <a:chOff x="367759" y="4830892"/>
            <a:chExt cx="8110713" cy="574226"/>
          </a:xfrm>
        </p:grpSpPr>
        <p:sp>
          <p:nvSpPr>
            <p:cNvPr id="14" name="Rechteck 13"/>
            <p:cNvSpPr/>
            <p:nvPr/>
          </p:nvSpPr>
          <p:spPr>
            <a:xfrm>
              <a:off x="701608" y="4830892"/>
              <a:ext cx="7776864" cy="574226"/>
            </a:xfrm>
            <a:prstGeom prst="rect">
              <a:avLst/>
            </a:prstGeom>
            <a:solidFill>
              <a:schemeClr val="accent3">
                <a:lumMod val="20000"/>
                <a:lumOff val="8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3">
                      <a:lumMod val="50000"/>
                    </a:schemeClr>
                  </a:solidFill>
                  <a:latin typeface="Calibri" panose="020F0502020204030204" pitchFamily="34" charset="0"/>
                  <a:cs typeface="Calibri" panose="020F0502020204030204" pitchFamily="34" charset="0"/>
                </a:rPr>
                <a:t>aufgenommen	Aufnahmezusage wurde erteilt, Schüler*in ist versorgt</a:t>
              </a:r>
            </a:p>
            <a:p>
              <a:pPr>
                <a:tabLst>
                  <a:tab pos="1882775" algn="l"/>
                </a:tabLst>
              </a:pPr>
              <a:r>
                <a:rPr lang="de-DE" sz="1600" dirty="0">
                  <a:solidFill>
                    <a:schemeClr val="accent3">
                      <a:lumMod val="50000"/>
                    </a:schemeClr>
                  </a:solidFill>
                  <a:latin typeface="Calibri" panose="020F0502020204030204" pitchFamily="34" charset="0"/>
                  <a:cs typeface="Calibri" panose="020F0502020204030204" pitchFamily="34" charset="0"/>
                </a:rPr>
                <a:t>Rückmeldung	Schüler*in hat Aufnahme bestätigt / ist in Schule</a:t>
              </a:r>
            </a:p>
          </p:txBody>
        </p:sp>
        <p:sp>
          <p:nvSpPr>
            <p:cNvPr id="15" name="Ellipse 14">
              <a:extLst>
                <a:ext uri="{FF2B5EF4-FFF2-40B4-BE49-F238E27FC236}">
                  <a16:creationId xmlns:a16="http://schemas.microsoft.com/office/drawing/2014/main" id="{A64A7299-8CB8-47D6-BE9F-A26A968BDCB0}"/>
                </a:ext>
              </a:extLst>
            </p:cNvPr>
            <p:cNvSpPr/>
            <p:nvPr/>
          </p:nvSpPr>
          <p:spPr>
            <a:xfrm>
              <a:off x="367759" y="4964541"/>
              <a:ext cx="360000" cy="3600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sym typeface="Wingdings" panose="05000000000000000000" pitchFamily="2" charset="2"/>
                </a:rPr>
                <a:t></a:t>
              </a:r>
              <a:endParaRPr lang="de-DE" sz="3200" dirty="0">
                <a:latin typeface="Calibri" panose="020F0502020204030204" pitchFamily="34" charset="0"/>
                <a:cs typeface="Calibri" panose="020F0502020204030204" pitchFamily="34" charset="0"/>
              </a:endParaRPr>
            </a:p>
          </p:txBody>
        </p:sp>
      </p:grpSp>
      <p:grpSp>
        <p:nvGrpSpPr>
          <p:cNvPr id="16" name="Gruppieren 15"/>
          <p:cNvGrpSpPr/>
          <p:nvPr/>
        </p:nvGrpSpPr>
        <p:grpSpPr>
          <a:xfrm>
            <a:off x="1866428" y="5773200"/>
            <a:ext cx="8136044" cy="824152"/>
            <a:chOff x="342428" y="5413160"/>
            <a:chExt cx="8136044" cy="824152"/>
          </a:xfrm>
        </p:grpSpPr>
        <p:sp>
          <p:nvSpPr>
            <p:cNvPr id="17" name="Rechteck 16"/>
            <p:cNvSpPr/>
            <p:nvPr/>
          </p:nvSpPr>
          <p:spPr>
            <a:xfrm>
              <a:off x="701608" y="5413160"/>
              <a:ext cx="7776864" cy="824152"/>
            </a:xfrm>
            <a:prstGeom prst="rect">
              <a:avLst/>
            </a:prstGeom>
            <a:solidFill>
              <a:srgbClr val="F2DCDB"/>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b"/>
            <a:lstStyle/>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abgelehnt	Aufnahme wurde durch Schule abgelehnt</a:t>
              </a:r>
            </a:p>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abgemeldet	Schüler*in / Betrieb hat die Anmeldung zurückgezogen</a:t>
              </a:r>
            </a:p>
            <a:p>
              <a:pPr>
                <a:tabLst>
                  <a:tab pos="1882775" algn="l"/>
                </a:tabLst>
              </a:pPr>
              <a:r>
                <a:rPr lang="de-DE" sz="1600" dirty="0">
                  <a:solidFill>
                    <a:schemeClr val="accent2">
                      <a:lumMod val="50000"/>
                    </a:schemeClr>
                  </a:solidFill>
                  <a:latin typeface="Calibri" panose="020F0502020204030204" pitchFamily="34" charset="0"/>
                  <a:cs typeface="Calibri" panose="020F0502020204030204" pitchFamily="34" charset="0"/>
                </a:rPr>
                <a:t>nicht erschienen	Schüler*in ist zum 1. Schultag nicht erschienen</a:t>
              </a:r>
            </a:p>
          </p:txBody>
        </p:sp>
        <p:sp>
          <p:nvSpPr>
            <p:cNvPr id="18" name="Ellipse 17">
              <a:extLst>
                <a:ext uri="{FF2B5EF4-FFF2-40B4-BE49-F238E27FC236}">
                  <a16:creationId xmlns:a16="http://schemas.microsoft.com/office/drawing/2014/main" id="{A64A7299-8CB8-47D6-BE9F-A26A968BDCB0}"/>
                </a:ext>
              </a:extLst>
            </p:cNvPr>
            <p:cNvSpPr/>
            <p:nvPr/>
          </p:nvSpPr>
          <p:spPr>
            <a:xfrm>
              <a:off x="342428" y="5616618"/>
              <a:ext cx="360000" cy="3600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3200" dirty="0">
                  <a:latin typeface="Calibri" panose="020F0502020204030204" pitchFamily="34" charset="0"/>
                  <a:cs typeface="Calibri" panose="020F0502020204030204" pitchFamily="34" charset="0"/>
                  <a:sym typeface="Wingdings" panose="05000000000000000000" pitchFamily="2" charset="2"/>
                </a:rPr>
                <a:t></a:t>
              </a:r>
              <a:endParaRPr lang="de-DE" sz="3200" dirty="0">
                <a:latin typeface="Calibri" panose="020F0502020204030204" pitchFamily="34" charset="0"/>
                <a:cs typeface="Calibri" panose="020F0502020204030204" pitchFamily="34" charset="0"/>
              </a:endParaRPr>
            </a:p>
          </p:txBody>
        </p:sp>
      </p:grpSp>
      <p:sp>
        <p:nvSpPr>
          <p:cNvPr id="19" name="Geschweifte Klammer rechts 18"/>
          <p:cNvSpPr/>
          <p:nvPr/>
        </p:nvSpPr>
        <p:spPr>
          <a:xfrm rot="16200000">
            <a:off x="5735960" y="-99392"/>
            <a:ext cx="432048" cy="8352928"/>
          </a:xfrm>
          <a:prstGeom prst="rightBrace">
            <a:avLst>
              <a:gd name="adj1" fmla="val 8333"/>
              <a:gd name="adj2" fmla="val 34619"/>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5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p:txBody>
          <a:bodyPr/>
          <a:lstStyle/>
          <a:p>
            <a:pPr marL="0" indent="0">
              <a:buNone/>
            </a:pPr>
            <a:r>
              <a:rPr lang="de-DE" altLang="de-DE" dirty="0" err="1">
                <a:latin typeface="Calibri" panose="020F0502020204030204" pitchFamily="34" charset="0"/>
                <a:ea typeface="Tahoma" panose="020B0604030504040204" pitchFamily="34" charset="0"/>
                <a:cs typeface="Calibri" panose="020F0502020204030204" pitchFamily="34" charset="0"/>
              </a:rPr>
              <a:t>SchILD</a:t>
            </a:r>
            <a:r>
              <a:rPr lang="de-DE" altLang="de-DE" dirty="0">
                <a:latin typeface="Calibri" panose="020F0502020204030204" pitchFamily="34" charset="0"/>
                <a:ea typeface="Tahoma" panose="020B0604030504040204" pitchFamily="34" charset="0"/>
                <a:cs typeface="Calibri" panose="020F0502020204030204" pitchFamily="34" charset="0"/>
              </a:rPr>
              <a:t>: Schüler/-innen-Datenbank, in der auch </a:t>
            </a:r>
            <a:r>
              <a:rPr lang="de-DE" altLang="de-DE" dirty="0" err="1">
                <a:latin typeface="Calibri" panose="020F0502020204030204" pitchFamily="34" charset="0"/>
                <a:ea typeface="Tahoma" panose="020B0604030504040204" pitchFamily="34" charset="0"/>
                <a:cs typeface="Calibri" panose="020F0502020204030204" pitchFamily="34" charset="0"/>
              </a:rPr>
              <a:t>KAoA</a:t>
            </a:r>
            <a:r>
              <a:rPr lang="de-DE" altLang="de-DE" dirty="0">
                <a:latin typeface="Calibri" panose="020F0502020204030204" pitchFamily="34" charset="0"/>
                <a:ea typeface="Tahoma" panose="020B0604030504040204" pitchFamily="34" charset="0"/>
                <a:cs typeface="Calibri" panose="020F0502020204030204" pitchFamily="34" charset="0"/>
              </a:rPr>
              <a:t>-Daten aufgeführt werden können (freiwillig)</a:t>
            </a:r>
          </a:p>
          <a:p>
            <a:endParaRPr lang="de-DE" dirty="0"/>
          </a:p>
        </p:txBody>
      </p:sp>
      <p:sp>
        <p:nvSpPr>
          <p:cNvPr id="5" name="Inhaltsplatzhalter 4"/>
          <p:cNvSpPr>
            <a:spLocks noGrp="1"/>
          </p:cNvSpPr>
          <p:nvPr>
            <p:ph sz="half" idx="2"/>
          </p:nvPr>
        </p:nvSpPr>
        <p:spPr/>
        <p:txBody>
          <a:bodyPr/>
          <a:lstStyle/>
          <a:p>
            <a:pPr marL="0" indent="0">
              <a:buNone/>
            </a:pPr>
            <a:r>
              <a:rPr lang="de-DE" dirty="0"/>
              <a:t>Übergangsstatistik der BR</a:t>
            </a:r>
          </a:p>
          <a:p>
            <a:pPr marL="0" indent="0">
              <a:buNone/>
            </a:pPr>
            <a:r>
              <a:rPr lang="de-DE" dirty="0"/>
              <a:t>Siehe Anleitung </a:t>
            </a:r>
            <a:r>
              <a:rPr lang="de-DE" dirty="0">
                <a:hlinkClick r:id="rId2"/>
              </a:rPr>
              <a:t>https://www.youtube.com/watch?v=v9bbZ6udd3A&amp;t=2s</a:t>
            </a:r>
            <a:endParaRPr lang="de-DE" dirty="0"/>
          </a:p>
          <a:p>
            <a:pPr marL="0" indent="0">
              <a:buNone/>
            </a:pPr>
            <a:endParaRPr lang="de-DE" dirty="0"/>
          </a:p>
          <a:p>
            <a:endParaRPr lang="de-DE" dirty="0"/>
          </a:p>
          <a:p>
            <a:endParaRPr lang="de-DE" dirty="0"/>
          </a:p>
        </p:txBody>
      </p:sp>
      <p:sp>
        <p:nvSpPr>
          <p:cNvPr id="2" name="Titel 1"/>
          <p:cNvSpPr>
            <a:spLocks noGrp="1"/>
          </p:cNvSpPr>
          <p:nvPr>
            <p:ph type="title"/>
          </p:nvPr>
        </p:nvSpPr>
        <p:spPr/>
        <p:txBody>
          <a:bodyPr/>
          <a:lstStyle/>
          <a:p>
            <a:r>
              <a:rPr lang="de-DE" dirty="0"/>
              <a:t>Dokumentation und Nachverfolgung</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262" y="2812867"/>
            <a:ext cx="4186457" cy="2765581"/>
          </a:xfrm>
          <a:prstGeom prst="rect">
            <a:avLst/>
          </a:prstGeom>
        </p:spPr>
      </p:pic>
    </p:spTree>
    <p:extLst>
      <p:ext uri="{BB962C8B-B14F-4D97-AF65-F5344CB8AC3E}">
        <p14:creationId xmlns:p14="http://schemas.microsoft.com/office/powerpoint/2010/main" val="23358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b="0" dirty="0"/>
              <a:t>Teil 4</a:t>
            </a:r>
            <a:br>
              <a:rPr lang="de-DE" b="0" dirty="0"/>
            </a:br>
            <a:r>
              <a:rPr lang="de-DE" b="0"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dirty="0"/>
              <a:t>Handwerkszeug für </a:t>
            </a:r>
            <a:r>
              <a:rPr lang="de-DE" dirty="0" err="1"/>
              <a:t>StuBos</a:t>
            </a:r>
            <a:endParaRPr lang="de-DE"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343334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pic>
        <p:nvPicPr>
          <p:cNvPr id="3" name="Grafik 2" descr="Ein Bild, das Muster, Grafiken, Pixel, Design enthält.&#10;&#10;Automatisch generierte Beschreibung">
            <a:extLst>
              <a:ext uri="{FF2B5EF4-FFF2-40B4-BE49-F238E27FC236}">
                <a16:creationId xmlns:a16="http://schemas.microsoft.com/office/drawing/2014/main" id="{6F247F32-ACCB-2B2D-CCE4-A395E5C08C6B}"/>
              </a:ext>
            </a:extLst>
          </p:cNvPr>
          <p:cNvPicPr>
            <a:picLocks noChangeAspect="1"/>
          </p:cNvPicPr>
          <p:nvPr/>
        </p:nvPicPr>
        <p:blipFill>
          <a:blip r:embed="rId4"/>
          <a:stretch>
            <a:fillRect/>
          </a:stretch>
        </p:blipFill>
        <p:spPr>
          <a:xfrm>
            <a:off x="4134517" y="1410832"/>
            <a:ext cx="1710405" cy="1710405"/>
          </a:xfrm>
          <a:prstGeom prst="rect">
            <a:avLst/>
          </a:prstGeom>
        </p:spPr>
      </p:pic>
    </p:spTree>
    <p:extLst>
      <p:ext uri="{BB962C8B-B14F-4D97-AF65-F5344CB8AC3E}">
        <p14:creationId xmlns:p14="http://schemas.microsoft.com/office/powerpoint/2010/main" val="65078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456495" y="159735"/>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a:t>
            </a:r>
            <a:r>
              <a:rPr lang="de-DE" sz="2400" b="1" dirty="0">
                <a:latin typeface="Calibri" panose="020F0502020204030204" pitchFamily="34" charset="0"/>
                <a:cs typeface="Calibri" panose="020F0502020204030204" pitchFamily="34" charset="0"/>
              </a:rPr>
              <a:t>	</a:t>
            </a:r>
          </a:p>
        </p:txBody>
      </p:sp>
      <p:sp>
        <p:nvSpPr>
          <p:cNvPr id="13" name="Text Box 5"/>
          <p:cNvSpPr txBox="1">
            <a:spLocks noChangeArrowheads="1"/>
          </p:cNvSpPr>
          <p:nvPr/>
        </p:nvSpPr>
        <p:spPr bwMode="auto">
          <a:xfrm>
            <a:off x="342959" y="1372891"/>
            <a:ext cx="10551463" cy="487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 1 </a:t>
            </a:r>
            <a:r>
              <a:rPr lang="de-DE" altLang="de-DE" sz="1800" b="1" dirty="0">
                <a:solidFill>
                  <a:schemeClr val="tx1"/>
                </a:solidFill>
                <a:latin typeface="Calibri" panose="020F0502020204030204" pitchFamily="34" charset="0"/>
                <a:cs typeface="Calibri" panose="020F0502020204030204" pitchFamily="34" charset="0"/>
              </a:rPr>
              <a:t>	</a:t>
            </a:r>
            <a:r>
              <a:rPr lang="de-DE" altLang="de-DE" b="1" dirty="0">
                <a:solidFill>
                  <a:srgbClr val="26338A"/>
                </a:solidFill>
                <a:cs typeface="Arial" panose="020B0604020202020204" pitchFamily="34" charset="0"/>
              </a:rPr>
              <a:t>Qualitätsentwicklung und Erfahrungstransfer und Qualifizierung</a:t>
            </a:r>
          </a:p>
        </p:txBody>
      </p:sp>
      <p:sp>
        <p:nvSpPr>
          <p:cNvPr id="14" name="Text Box 5"/>
          <p:cNvSpPr txBox="1">
            <a:spLocks noChangeArrowheads="1"/>
          </p:cNvSpPr>
          <p:nvPr/>
        </p:nvSpPr>
        <p:spPr bwMode="auto">
          <a:xfrm>
            <a:off x="342959" y="2058138"/>
            <a:ext cx="7015784" cy="201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600"/>
              </a:spcAft>
              <a:buClr>
                <a:srgbClr val="2DA2BF"/>
              </a:buClr>
              <a:buSzPct val="68000"/>
              <a:defRPr/>
            </a:pPr>
            <a:r>
              <a:rPr lang="de-DE" altLang="de-DE" b="1" dirty="0">
                <a:solidFill>
                  <a:srgbClr val="26338A"/>
                </a:solidFill>
                <a:cs typeface="Arial" panose="020B0604020202020204" pitchFamily="34" charset="0"/>
              </a:rPr>
              <a:t>  2	Formen der Orientierung und Beratung</a:t>
            </a:r>
          </a:p>
          <a:p>
            <a:pPr marL="534988" indent="-427038"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2.1 Schulische Beratung</a:t>
            </a:r>
          </a:p>
          <a:p>
            <a:pPr marL="534988" indent="-427038" eaLnBrk="1" hangingPunct="1">
              <a:spcAft>
                <a:spcPts val="600"/>
              </a:spcAft>
              <a:buClr>
                <a:srgbClr val="2DA2BF"/>
              </a:buClr>
              <a:buSzPct val="68000"/>
              <a:defRPr/>
            </a:pPr>
            <a:r>
              <a:rPr lang="de-DE" altLang="de-DE" sz="1600" dirty="0">
                <a:solidFill>
                  <a:srgbClr val="26338A"/>
                </a:solidFill>
                <a:cs typeface="Arial" panose="020B0604020202020204" pitchFamily="34" charset="0"/>
              </a:rPr>
              <a:t>	2.2 Beratung durch die Agentur für Arbeit </a:t>
            </a:r>
          </a:p>
          <a:p>
            <a:pPr marL="534988" indent="-427038" eaLnBrk="1" hangingPunct="1">
              <a:spcAft>
                <a:spcPts val="600"/>
              </a:spcAft>
              <a:buClr>
                <a:srgbClr val="2DA2BF"/>
              </a:buClr>
              <a:buSzPct val="68000"/>
              <a:defRPr/>
            </a:pPr>
            <a:r>
              <a:rPr lang="de-DE" altLang="de-DE" sz="1600" dirty="0">
                <a:solidFill>
                  <a:srgbClr val="26338A"/>
                </a:solidFill>
                <a:cs typeface="Arial" panose="020B0604020202020204" pitchFamily="34" charset="0"/>
              </a:rPr>
              <a:t>	2.4 </a:t>
            </a:r>
            <a:r>
              <a:rPr lang="de-DE" altLang="de-DE" sz="1600" i="1" dirty="0">
                <a:solidFill>
                  <a:srgbClr val="26338A"/>
                </a:solidFill>
                <a:cs typeface="Arial" panose="020B0604020202020204" pitchFamily="34" charset="0"/>
              </a:rPr>
              <a:t>Berufswegekonferenzen in </a:t>
            </a:r>
            <a:r>
              <a:rPr lang="de-DE" altLang="de-DE" sz="1600" i="1" dirty="0" err="1">
                <a:solidFill>
                  <a:srgbClr val="26338A"/>
                </a:solidFill>
                <a:cs typeface="Arial" panose="020B0604020202020204" pitchFamily="34" charset="0"/>
              </a:rPr>
              <a:t>KAoA</a:t>
            </a:r>
            <a:r>
              <a:rPr lang="de-DE" altLang="de-DE" sz="1600" i="1" dirty="0">
                <a:solidFill>
                  <a:srgbClr val="26338A"/>
                </a:solidFill>
                <a:cs typeface="Arial" panose="020B0604020202020204" pitchFamily="34" charset="0"/>
              </a:rPr>
              <a:t>-STAR</a:t>
            </a:r>
          </a:p>
          <a:p>
            <a:pPr marL="534988" indent="-427038" eaLnBrk="1" hangingPunct="1">
              <a:spcAft>
                <a:spcPts val="1200"/>
              </a:spcAft>
              <a:buClr>
                <a:srgbClr val="2DA2BF"/>
              </a:buClr>
              <a:buSzPct val="68000"/>
              <a:defRPr/>
            </a:pPr>
            <a:r>
              <a:rPr lang="de-DE" altLang="de-DE" sz="1600" dirty="0">
                <a:solidFill>
                  <a:srgbClr val="26338A"/>
                </a:solidFill>
                <a:cs typeface="Arial" panose="020B0604020202020204" pitchFamily="34" charset="0"/>
              </a:rPr>
              <a:t>	2.5 und 2.6 Einbindung von Eltern</a:t>
            </a:r>
          </a:p>
          <a:p>
            <a:pPr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p>
        </p:txBody>
      </p:sp>
      <p:sp>
        <p:nvSpPr>
          <p:cNvPr id="16" name="Text Box 5"/>
          <p:cNvSpPr txBox="1">
            <a:spLocks noChangeArrowheads="1"/>
          </p:cNvSpPr>
          <p:nvPr/>
        </p:nvSpPr>
        <p:spPr bwMode="auto">
          <a:xfrm>
            <a:off x="342959" y="3633701"/>
            <a:ext cx="10073520" cy="2549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sz="1800" b="1" dirty="0">
                <a:solidFill>
                  <a:schemeClr val="tx1"/>
                </a:solidFill>
                <a:latin typeface="Calibri" panose="020F0502020204030204" pitchFamily="34" charset="0"/>
                <a:cs typeface="Calibri" panose="020F0502020204030204" pitchFamily="34" charset="0"/>
              </a:rPr>
              <a:t> </a:t>
            </a:r>
            <a:endParaRPr lang="de-DE" altLang="de-DE" sz="1800" dirty="0">
              <a:solidFill>
                <a:schemeClr val="tx1"/>
              </a:solidFill>
              <a:latin typeface="Calibri" panose="020F0502020204030204" pitchFamily="34" charset="0"/>
              <a:cs typeface="Calibri" panose="020F0502020204030204" pitchFamily="34" charset="0"/>
            </a:endParaRPr>
          </a:p>
          <a:p>
            <a:pPr eaLnBrk="1" hangingPunct="1">
              <a:spcAft>
                <a:spcPts val="600"/>
              </a:spcAft>
              <a:buClr>
                <a:srgbClr val="2DA2BF"/>
              </a:buClr>
              <a:buSzPct val="68000"/>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b="1" dirty="0">
                <a:solidFill>
                  <a:srgbClr val="26338A"/>
                </a:solidFill>
                <a:cs typeface="Arial" panose="020B0604020202020204" pitchFamily="34" charset="0"/>
              </a:rPr>
              <a:t>3	Strukturen an Schule</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3.1 Curriculum zur Beruflichen Orientierung</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3.2 Koordinator/-innen für die Berufliche Orientierung (</a:t>
            </a:r>
            <a:r>
              <a:rPr lang="de-DE" altLang="de-DE" sz="1600" dirty="0" err="1">
                <a:solidFill>
                  <a:srgbClr val="26338A"/>
                </a:solidFill>
                <a:cs typeface="Arial" panose="020B0604020202020204" pitchFamily="34" charset="0"/>
              </a:rPr>
              <a:t>StuBos</a:t>
            </a:r>
            <a:r>
              <a:rPr lang="de-DE" altLang="de-DE" sz="1600" dirty="0">
                <a:solidFill>
                  <a:srgbClr val="26338A"/>
                </a:solidFill>
                <a:cs typeface="Arial" panose="020B0604020202020204" pitchFamily="34" charset="0"/>
              </a:rPr>
              <a:t>)</a:t>
            </a:r>
          </a:p>
          <a:p>
            <a:pPr eaLnBrk="1" hangingPunct="1">
              <a:spcAft>
                <a:spcPts val="600"/>
              </a:spcAft>
              <a:buClr>
                <a:srgbClr val="2DA2BF"/>
              </a:buClr>
              <a:buSzPct val="68000"/>
              <a:defRPr/>
            </a:pPr>
            <a:r>
              <a:rPr lang="de-DE" altLang="de-DE" sz="1600" dirty="0">
                <a:solidFill>
                  <a:srgbClr val="26338A"/>
                </a:solidFill>
                <a:cs typeface="Arial" panose="020B0604020202020204" pitchFamily="34" charset="0"/>
              </a:rPr>
              <a:t>	3.3 Berufsorientierungsbüro (BOB)</a:t>
            </a:r>
          </a:p>
          <a:p>
            <a:pPr eaLnBrk="1" hangingPunct="1">
              <a:spcAft>
                <a:spcPts val="1200"/>
              </a:spcAft>
              <a:buClr>
                <a:srgbClr val="2DA2BF"/>
              </a:buClr>
              <a:buSzPct val="68000"/>
              <a:defRPr/>
            </a:pPr>
            <a:r>
              <a:rPr lang="de-DE" altLang="de-DE" sz="1600" dirty="0">
                <a:solidFill>
                  <a:srgbClr val="26338A"/>
                </a:solidFill>
                <a:cs typeface="Arial" panose="020B0604020202020204" pitchFamily="34" charset="0"/>
              </a:rPr>
              <a:t>	3.4	Portfolioinstrument (z.B. Berufswahlpass NRW), </a:t>
            </a:r>
            <a:r>
              <a:rPr lang="de-DE" altLang="de-DE" sz="1600" i="1" dirty="0">
                <a:solidFill>
                  <a:srgbClr val="26338A"/>
                </a:solidFill>
                <a:cs typeface="Arial" panose="020B0604020202020204" pitchFamily="34" charset="0"/>
              </a:rPr>
              <a:t>ggf. angepasst (z.B. in leichter Sprache)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endParaRPr lang="de-DE" altLang="de-DE" sz="1800" dirty="0">
              <a:solidFill>
                <a:schemeClr val="tx1"/>
              </a:solidFill>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3"/>
          <a:stretch>
            <a:fillRect/>
          </a:stretch>
        </p:blipFill>
        <p:spPr>
          <a:xfrm>
            <a:off x="8377646" y="2004345"/>
            <a:ext cx="2245595" cy="2820204"/>
          </a:xfrm>
          <a:prstGeom prst="rect">
            <a:avLst/>
          </a:prstGeom>
        </p:spPr>
      </p:pic>
    </p:spTree>
    <p:extLst>
      <p:ext uri="{BB962C8B-B14F-4D97-AF65-F5344CB8AC3E}">
        <p14:creationId xmlns:p14="http://schemas.microsoft.com/office/powerpoint/2010/main" val="37613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a:t>
            </a:r>
            <a:r>
              <a:rPr lang="de-DE" sz="3000" dirty="0">
                <a:solidFill>
                  <a:srgbClr val="26338A"/>
                </a:solidFill>
                <a:latin typeface="Arial" panose="020B0604020202020204" pitchFamily="34" charset="0"/>
                <a:cs typeface="Arial" panose="020B0604020202020204" pitchFamily="34" charset="0"/>
              </a:rPr>
              <a:t>H</a:t>
            </a:r>
            <a:r>
              <a:rPr lang="de-DE" sz="3000" b="1" dirty="0">
                <a:solidFill>
                  <a:srgbClr val="26338A"/>
                </a:solidFill>
                <a:latin typeface="Arial" panose="020B0604020202020204" pitchFamily="34" charset="0"/>
                <a:cs typeface="Arial" panose="020B0604020202020204" pitchFamily="34" charset="0"/>
              </a:rPr>
              <a:t>andlungsfeld 1	(Teil 2)</a:t>
            </a:r>
          </a:p>
        </p:txBody>
      </p:sp>
      <p:sp>
        <p:nvSpPr>
          <p:cNvPr id="7" name="Text Box 5"/>
          <p:cNvSpPr txBox="1">
            <a:spLocks noChangeArrowheads="1"/>
          </p:cNvSpPr>
          <p:nvPr/>
        </p:nvSpPr>
        <p:spPr bwMode="auto">
          <a:xfrm>
            <a:off x="374248" y="1612486"/>
            <a:ext cx="7080289"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4	Potenziale entdecken und den eigenen Standort bestimmen</a:t>
            </a:r>
            <a:endParaRPr lang="de-DE" altLang="de-DE" dirty="0">
              <a:solidFill>
                <a:srgbClr val="26338A"/>
              </a:solidFill>
              <a:cs typeface="Arial" panose="020B0604020202020204" pitchFamily="34" charset="0"/>
            </a:endParaRP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4.1 Potenzialanalyse 1tägig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4.2 </a:t>
            </a:r>
            <a:r>
              <a:rPr lang="de-DE" altLang="de-DE" sz="1600" i="1" dirty="0">
                <a:solidFill>
                  <a:srgbClr val="26338A"/>
                </a:solidFill>
                <a:cs typeface="Arial" panose="020B0604020202020204" pitchFamily="34" charset="0"/>
              </a:rPr>
              <a:t>Potenzialanalyse für die Förderschwerpunkte LE/ESE – 2tägig (derzeit nur an Förderschulen LE/ESE)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4.3 </a:t>
            </a:r>
            <a:r>
              <a:rPr lang="de-DE" altLang="de-DE" sz="1600" i="1" dirty="0">
                <a:solidFill>
                  <a:srgbClr val="26338A"/>
                </a:solidFill>
                <a:cs typeface="Arial" panose="020B0604020202020204" pitchFamily="34" charset="0"/>
              </a:rPr>
              <a:t>bis 4.5 STAR-Potenzialanalysen angepasst je nach spezifischem Bedarf</a:t>
            </a:r>
          </a:p>
        </p:txBody>
      </p:sp>
      <p:sp>
        <p:nvSpPr>
          <p:cNvPr id="8" name="Text Box 5"/>
          <p:cNvSpPr txBox="1">
            <a:spLocks noChangeArrowheads="1"/>
          </p:cNvSpPr>
          <p:nvPr/>
        </p:nvSpPr>
        <p:spPr bwMode="auto">
          <a:xfrm>
            <a:off x="461334" y="4280551"/>
            <a:ext cx="6017843" cy="1603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eaLnBrk="1" hangingPunct="1">
              <a:spcAft>
                <a:spcPts val="1200"/>
              </a:spcAft>
              <a:buClr>
                <a:srgbClr val="2DA2BF"/>
              </a:buClr>
              <a:buSzPct val="68000"/>
              <a:defRPr/>
            </a:pPr>
            <a:r>
              <a:rPr lang="de-DE" altLang="de-DE" b="1" dirty="0">
                <a:solidFill>
                  <a:srgbClr val="26338A"/>
                </a:solidFill>
                <a:cs typeface="Arial" panose="020B0604020202020204" pitchFamily="34" charset="0"/>
              </a:rPr>
              <a:t> 5. Berufsfelder erkunden</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5.1 Berufsfelderkundungen 8 (ggf. trägergestützt)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5.2 STAR Berufsfelderkundungen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5.3 STAR Arbeitsplatzbezogenes Kommunikationstraining</a:t>
            </a:r>
          </a:p>
          <a:p>
            <a:pPr lvl="1" eaLnBrk="1" hangingPunct="1">
              <a:spcAft>
                <a:spcPts val="1200"/>
              </a:spcAft>
              <a:buClr>
                <a:srgbClr val="2DA2BF"/>
              </a:buClr>
              <a:buSzPct val="68000"/>
              <a:defRPr/>
            </a:pPr>
            <a:r>
              <a:rPr lang="de-DE" altLang="de-DE" sz="1600" dirty="0">
                <a:solidFill>
                  <a:srgbClr val="26338A"/>
                </a:solidFill>
                <a:cs typeface="Arial" panose="020B0604020202020204" pitchFamily="34" charset="0"/>
              </a:rPr>
              <a:t>5.4 STAR Berufsorientierungsseminar</a:t>
            </a:r>
          </a:p>
        </p:txBody>
      </p:sp>
      <p:sp>
        <p:nvSpPr>
          <p:cNvPr id="10" name="Text Box 5"/>
          <p:cNvSpPr txBox="1">
            <a:spLocks noChangeArrowheads="1"/>
          </p:cNvSpPr>
          <p:nvPr/>
        </p:nvSpPr>
        <p:spPr bwMode="auto">
          <a:xfrm>
            <a:off x="374248" y="6134680"/>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endParaRPr lang="de-DE" altLang="de-DE" sz="1800" b="1" dirty="0">
              <a:solidFill>
                <a:schemeClr val="tx1"/>
              </a:solidFill>
              <a:latin typeface="Calibri" panose="020F0502020204030204" pitchFamily="34" charset="0"/>
              <a:cs typeface="Calibri" panose="020F0502020204030204" pitchFamily="34" charset="0"/>
            </a:endParaRPr>
          </a:p>
        </p:txBody>
      </p:sp>
      <p:sp>
        <p:nvSpPr>
          <p:cNvPr id="2" name="Textfeld 1"/>
          <p:cNvSpPr txBox="1"/>
          <p:nvPr/>
        </p:nvSpPr>
        <p:spPr>
          <a:xfrm>
            <a:off x="7776754" y="3083248"/>
            <a:ext cx="4079886" cy="2800767"/>
          </a:xfrm>
          <a:prstGeom prst="rect">
            <a:avLst/>
          </a:prstGeom>
          <a:noFill/>
          <a:ln>
            <a:solidFill>
              <a:srgbClr val="26338A"/>
            </a:solidFill>
          </a:ln>
        </p:spPr>
        <p:txBody>
          <a:bodyPr wrap="square" rtlCol="0">
            <a:spAutoFit/>
          </a:bodyPr>
          <a:lstStyle/>
          <a:p>
            <a:pPr algn="just"/>
            <a:r>
              <a:rPr lang="de-DE" sz="1600" i="1" dirty="0">
                <a:solidFill>
                  <a:srgbClr val="26338A"/>
                </a:solidFill>
                <a:latin typeface="Arial" panose="020B0604020202020204" pitchFamily="34" charset="0"/>
                <a:cs typeface="Arial" panose="020B0604020202020204" pitchFamily="34" charset="0"/>
              </a:rPr>
              <a:t>Die Bedarfsmeldung und Buchung von trägergestützten Angeboten ist verbindlich! </a:t>
            </a:r>
          </a:p>
          <a:p>
            <a:pPr algn="just"/>
            <a:endParaRPr lang="de-DE" sz="1600" i="1" dirty="0">
              <a:solidFill>
                <a:srgbClr val="26338A"/>
              </a:solidFill>
              <a:latin typeface="Arial" panose="020B0604020202020204" pitchFamily="34" charset="0"/>
              <a:cs typeface="Arial" panose="020B0604020202020204" pitchFamily="34" charset="0"/>
            </a:endParaRPr>
          </a:p>
          <a:p>
            <a:pPr algn="just"/>
            <a:r>
              <a:rPr lang="de-DE" sz="1600" i="1" dirty="0">
                <a:solidFill>
                  <a:srgbClr val="26338A"/>
                </a:solidFill>
                <a:latin typeface="Arial" panose="020B0604020202020204" pitchFamily="34" charset="0"/>
                <a:cs typeface="Arial" panose="020B0604020202020204" pitchFamily="34" charset="0"/>
              </a:rPr>
              <a:t>Einige Formate sind zielgruppen-spezifisch, z.B. betriebliche BFE (Regelfall), trägergestützte BFE für </a:t>
            </a:r>
            <a:r>
              <a:rPr lang="de-DE" sz="1600" i="1" dirty="0" err="1">
                <a:solidFill>
                  <a:srgbClr val="26338A"/>
                </a:solidFill>
                <a:latin typeface="Arial" panose="020B0604020202020204" pitchFamily="34" charset="0"/>
                <a:cs typeface="Arial" panose="020B0604020202020204" pitchFamily="34" charset="0"/>
              </a:rPr>
              <a:t>SuS</a:t>
            </a:r>
            <a:r>
              <a:rPr lang="de-DE" sz="1600" i="1" dirty="0">
                <a:solidFill>
                  <a:srgbClr val="26338A"/>
                </a:solidFill>
                <a:latin typeface="Arial" panose="020B0604020202020204" pitchFamily="34" charset="0"/>
                <a:cs typeface="Arial" panose="020B0604020202020204" pitchFamily="34" charset="0"/>
              </a:rPr>
              <a:t> mit besonderem Unterstützungsbedarf im Rahmen der Beruflichen Orientierung, BFE-STAR für </a:t>
            </a:r>
            <a:r>
              <a:rPr lang="de-DE" sz="1600" i="1" dirty="0" err="1">
                <a:solidFill>
                  <a:srgbClr val="26338A"/>
                </a:solidFill>
                <a:latin typeface="Arial" panose="020B0604020202020204" pitchFamily="34" charset="0"/>
                <a:cs typeface="Arial" panose="020B0604020202020204" pitchFamily="34" charset="0"/>
              </a:rPr>
              <a:t>SuS</a:t>
            </a:r>
            <a:r>
              <a:rPr lang="de-DE" sz="1600" i="1" dirty="0">
                <a:solidFill>
                  <a:srgbClr val="26338A"/>
                </a:solidFill>
                <a:latin typeface="Arial" panose="020B0604020202020204" pitchFamily="34" charset="0"/>
                <a:cs typeface="Arial" panose="020B0604020202020204" pitchFamily="34" charset="0"/>
              </a:rPr>
              <a:t> mit bestimmten sonderpädagogischen Unterstützungsbedarfen!</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1" y="1196194"/>
            <a:ext cx="1362418" cy="1711037"/>
          </a:xfrm>
          <a:prstGeom prst="rect">
            <a:avLst/>
          </a:prstGeom>
        </p:spPr>
      </p:pic>
    </p:spTree>
    <p:extLst>
      <p:ext uri="{BB962C8B-B14F-4D97-AF65-F5344CB8AC3E}">
        <p14:creationId xmlns:p14="http://schemas.microsoft.com/office/powerpoint/2010/main" val="14527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nodePh="1">
                                  <p:stCondLst>
                                    <p:cond delay="0"/>
                                  </p:stCondLst>
                                  <p:endCondLst>
                                    <p:cond evt="begin" delay="0">
                                      <p:tn val="32"/>
                                    </p:cond>
                                  </p:end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	(Teil 3)</a:t>
            </a:r>
          </a:p>
        </p:txBody>
      </p:sp>
      <p:sp>
        <p:nvSpPr>
          <p:cNvPr id="9" name="Text Box 5"/>
          <p:cNvSpPr txBox="1">
            <a:spLocks noChangeArrowheads="1"/>
          </p:cNvSpPr>
          <p:nvPr/>
        </p:nvSpPr>
        <p:spPr bwMode="auto">
          <a:xfrm>
            <a:off x="374247" y="1625934"/>
            <a:ext cx="9640609" cy="195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Aft>
                <a:spcPts val="600"/>
              </a:spcAft>
              <a:buClr>
                <a:srgbClr val="2DA2BF"/>
              </a:buClr>
              <a:buSzPct val="68000"/>
              <a:defRPr/>
            </a:pPr>
            <a:r>
              <a:rPr lang="de-DE" altLang="de-DE" b="1" dirty="0">
                <a:solidFill>
                  <a:srgbClr val="26338A"/>
                </a:solidFill>
                <a:cs typeface="Arial" panose="020B0604020202020204" pitchFamily="34" charset="0"/>
              </a:rPr>
              <a:t>6. Praxis der Arbeitswelt kennenlernen und erproben </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6.1 Betriebspraktika in der Sekundarstufe 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6.2 STAR Intensivtraining arbeitsrelevanter sozialer Kompetenzen</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6.4 Praxiskurse</a:t>
            </a:r>
          </a:p>
          <a:p>
            <a:pPr lvl="1" eaLnBrk="1" hangingPunct="1">
              <a:spcAft>
                <a:spcPts val="600"/>
              </a:spcAft>
              <a:buClr>
                <a:srgbClr val="2DA2BF"/>
              </a:buClr>
              <a:buSzPct val="68000"/>
              <a:defRPr/>
            </a:pPr>
            <a:r>
              <a:rPr lang="de-DE" altLang="de-DE" sz="1600" i="1" dirty="0">
                <a:solidFill>
                  <a:srgbClr val="26338A"/>
                </a:solidFill>
                <a:cs typeface="Arial" panose="020B0604020202020204" pitchFamily="34" charset="0"/>
              </a:rPr>
              <a:t>6.5 und 6.6 </a:t>
            </a:r>
            <a:r>
              <a:rPr lang="de-DE" altLang="de-DE" sz="1600" dirty="0">
                <a:solidFill>
                  <a:srgbClr val="26338A"/>
                </a:solidFill>
                <a:cs typeface="Arial" panose="020B0604020202020204" pitchFamily="34" charset="0"/>
              </a:rPr>
              <a:t>Langzeitpraktika</a:t>
            </a:r>
          </a:p>
        </p:txBody>
      </p:sp>
      <p:sp>
        <p:nvSpPr>
          <p:cNvPr id="10" name="Text Box 5"/>
          <p:cNvSpPr txBox="1">
            <a:spLocks noChangeArrowheads="1"/>
          </p:cNvSpPr>
          <p:nvPr/>
        </p:nvSpPr>
        <p:spPr bwMode="auto">
          <a:xfrm>
            <a:off x="374248" y="3619615"/>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b="1" dirty="0">
                <a:solidFill>
                  <a:srgbClr val="26338A"/>
                </a:solidFill>
                <a:cs typeface="Arial" panose="020B0604020202020204" pitchFamily="34" charset="0"/>
              </a:rPr>
              <a:t>7. Nachholen der Erstberufsorientierung durch </a:t>
            </a:r>
            <a:r>
              <a:rPr lang="de-DE" altLang="de-DE" b="1" dirty="0" err="1">
                <a:solidFill>
                  <a:srgbClr val="26338A"/>
                </a:solidFill>
                <a:cs typeface="Arial" panose="020B0604020202020204" pitchFamily="34" charset="0"/>
              </a:rPr>
              <a:t>KAoA</a:t>
            </a:r>
            <a:r>
              <a:rPr lang="de-DE" altLang="de-DE" b="1" dirty="0">
                <a:solidFill>
                  <a:srgbClr val="26338A"/>
                </a:solidFill>
                <a:cs typeface="Arial" panose="020B0604020202020204" pitchFamily="34" charset="0"/>
              </a:rPr>
              <a:t>-kompakt</a:t>
            </a:r>
          </a:p>
        </p:txBody>
      </p:sp>
      <p:sp>
        <p:nvSpPr>
          <p:cNvPr id="11" name="Text Box 5"/>
          <p:cNvSpPr txBox="1">
            <a:spLocks noChangeArrowheads="1"/>
          </p:cNvSpPr>
          <p:nvPr/>
        </p:nvSpPr>
        <p:spPr bwMode="auto">
          <a:xfrm>
            <a:off x="465989" y="4324837"/>
            <a:ext cx="11533192" cy="1605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b="1" dirty="0">
                <a:solidFill>
                  <a:srgbClr val="26338A"/>
                </a:solidFill>
                <a:cs typeface="Arial" panose="020B0604020202020204" pitchFamily="34" charset="0"/>
              </a:rPr>
              <a:t>8. Individuelle Voraussetzungen für eine Ausbildung oder ein Studium überprüfen in der Sek II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8.1 Standortbestimmung – Reflexionsworkshop Sek. II</a:t>
            </a:r>
          </a:p>
          <a:p>
            <a:pPr lvl="1" eaLnBrk="1" hangingPunct="1">
              <a:spcAft>
                <a:spcPts val="600"/>
              </a:spcAft>
              <a:buClr>
                <a:srgbClr val="2DA2BF"/>
              </a:buClr>
              <a:buSzPct val="68000"/>
              <a:defRPr/>
            </a:pPr>
            <a:r>
              <a:rPr lang="de-DE" altLang="de-DE" sz="1600" dirty="0">
                <a:solidFill>
                  <a:srgbClr val="26338A"/>
                </a:solidFill>
                <a:cs typeface="Arial" panose="020B0604020202020204" pitchFamily="34" charset="0"/>
              </a:rPr>
              <a:t>8.2 Stärkung der Entscheidungskompetenz Teil I und Teil II</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0457" y="1417363"/>
            <a:ext cx="1507775" cy="1893588"/>
          </a:xfrm>
          <a:prstGeom prst="rect">
            <a:avLst/>
          </a:prstGeom>
        </p:spPr>
      </p:pic>
    </p:spTree>
    <p:extLst>
      <p:ext uri="{BB962C8B-B14F-4D97-AF65-F5344CB8AC3E}">
        <p14:creationId xmlns:p14="http://schemas.microsoft.com/office/powerpoint/2010/main" val="412051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4248" y="180532"/>
            <a:ext cx="11279013" cy="1015663"/>
          </a:xfrm>
          <a:prstGeom prst="rect">
            <a:avLst/>
          </a:prstGeom>
          <a:noFill/>
        </p:spPr>
        <p:txBody>
          <a:bodyPr wrap="square" rtlCol="0">
            <a:spAutoFit/>
          </a:bodyPr>
          <a:lstStyle/>
          <a:p>
            <a:r>
              <a:rPr lang="de-DE" sz="3000" b="1" u="sng" dirty="0">
                <a:solidFill>
                  <a:srgbClr val="26338A"/>
                </a:solidFill>
                <a:latin typeface="Arial" panose="020B0604020202020204" pitchFamily="34" charset="0"/>
                <a:cs typeface="Arial" panose="020B0604020202020204" pitchFamily="34" charset="0"/>
              </a:rPr>
              <a:t>S</a:t>
            </a:r>
            <a:r>
              <a:rPr lang="de-DE" sz="3000" b="1" dirty="0">
                <a:solidFill>
                  <a:srgbClr val="26338A"/>
                </a:solidFill>
                <a:latin typeface="Arial" panose="020B0604020202020204" pitchFamily="34" charset="0"/>
                <a:cs typeface="Arial" panose="020B0604020202020204" pitchFamily="34" charset="0"/>
              </a:rPr>
              <a:t>tandardelemente der </a:t>
            </a:r>
            <a:r>
              <a:rPr lang="de-DE" sz="3000" b="1" u="sng" dirty="0">
                <a:solidFill>
                  <a:srgbClr val="26338A"/>
                </a:solidFill>
                <a:latin typeface="Arial" panose="020B0604020202020204" pitchFamily="34" charset="0"/>
                <a:cs typeface="Arial" panose="020B0604020202020204" pitchFamily="34" charset="0"/>
              </a:rPr>
              <a:t>B</a:t>
            </a:r>
            <a:r>
              <a:rPr lang="de-DE" sz="3000" b="1" dirty="0">
                <a:solidFill>
                  <a:srgbClr val="26338A"/>
                </a:solidFill>
                <a:latin typeface="Arial" panose="020B0604020202020204" pitchFamily="34" charset="0"/>
                <a:cs typeface="Arial" panose="020B0604020202020204" pitchFamily="34" charset="0"/>
              </a:rPr>
              <a:t>eruflichen </a:t>
            </a:r>
            <a:r>
              <a:rPr lang="de-DE" sz="3000" b="1" u="sng" dirty="0">
                <a:solidFill>
                  <a:srgbClr val="26338A"/>
                </a:solidFill>
                <a:latin typeface="Arial" panose="020B0604020202020204" pitchFamily="34" charset="0"/>
                <a:cs typeface="Arial" panose="020B0604020202020204" pitchFamily="34" charset="0"/>
              </a:rPr>
              <a:t>O</a:t>
            </a:r>
            <a:r>
              <a:rPr lang="de-DE" sz="3000" b="1" dirty="0">
                <a:solidFill>
                  <a:srgbClr val="26338A"/>
                </a:solidFill>
                <a:latin typeface="Arial" panose="020B0604020202020204" pitchFamily="34" charset="0"/>
                <a:cs typeface="Arial" panose="020B0604020202020204" pitchFamily="34" charset="0"/>
              </a:rPr>
              <a:t>rientierung </a:t>
            </a:r>
          </a:p>
          <a:p>
            <a:r>
              <a:rPr lang="de-DE" sz="3000" b="1" dirty="0">
                <a:solidFill>
                  <a:srgbClr val="26338A"/>
                </a:solidFill>
                <a:latin typeface="Arial" panose="020B0604020202020204" pitchFamily="34" charset="0"/>
                <a:cs typeface="Arial" panose="020B0604020202020204" pitchFamily="34" charset="0"/>
              </a:rPr>
              <a:t>(SBO) im Handlungsfeld 1	(Teil 4)</a:t>
            </a:r>
          </a:p>
        </p:txBody>
      </p:sp>
      <p:sp>
        <p:nvSpPr>
          <p:cNvPr id="9" name="Text Box 5"/>
          <p:cNvSpPr txBox="1">
            <a:spLocks noChangeArrowheads="1"/>
          </p:cNvSpPr>
          <p:nvPr/>
        </p:nvSpPr>
        <p:spPr bwMode="auto">
          <a:xfrm>
            <a:off x="374248" y="1430048"/>
            <a:ext cx="9640609" cy="195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b="1" dirty="0">
                <a:solidFill>
                  <a:srgbClr val="26338A"/>
                </a:solidFill>
                <a:cs typeface="Arial" panose="020B0604020202020204" pitchFamily="34" charset="0"/>
              </a:rPr>
              <a:t> 9. Praxis vertiefen und Ausbildungs- und Studienwahl konkretisieren (Sek II) </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9.1 Praxiselemente in Betrieben, Hochschulen und Institutionen</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9.2 Studienorientierung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9.3	Stärkung der Entscheidungskompetenz II</a:t>
            </a:r>
          </a:p>
        </p:txBody>
      </p:sp>
      <p:sp>
        <p:nvSpPr>
          <p:cNvPr id="10" name="Text Box 5"/>
          <p:cNvSpPr txBox="1">
            <a:spLocks noChangeArrowheads="1"/>
          </p:cNvSpPr>
          <p:nvPr/>
        </p:nvSpPr>
        <p:spPr bwMode="auto">
          <a:xfrm>
            <a:off x="399648" y="3380624"/>
            <a:ext cx="11482392" cy="53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b="1" dirty="0">
                <a:solidFill>
                  <a:srgbClr val="26338A"/>
                </a:solidFill>
                <a:cs typeface="Arial" panose="020B0604020202020204" pitchFamily="34" charset="0"/>
              </a:rPr>
              <a:t>10. Gestaltung der Übergange in der Sek I und S</a:t>
            </a:r>
            <a:r>
              <a:rPr lang="de-DE" altLang="de-DE" sz="1800" b="1" dirty="0">
                <a:solidFill>
                  <a:schemeClr val="tx1"/>
                </a:solidFill>
                <a:latin typeface="Calibri" panose="020F0502020204030204" pitchFamily="34" charset="0"/>
                <a:cs typeface="Calibri" panose="020F0502020204030204" pitchFamily="34" charset="0"/>
              </a:rPr>
              <a:t>ek II</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800" dirty="0">
                <a:solidFill>
                  <a:schemeClr val="tx1"/>
                </a:solidFill>
                <a:latin typeface="Calibri" panose="020F0502020204030204" pitchFamily="34" charset="0"/>
                <a:cs typeface="Calibri" panose="020F0502020204030204" pitchFamily="34" charset="0"/>
              </a:rPr>
              <a:t>	</a:t>
            </a:r>
            <a:r>
              <a:rPr lang="de-DE" altLang="de-DE" sz="1600" dirty="0">
                <a:solidFill>
                  <a:srgbClr val="26338A"/>
                </a:solidFill>
                <a:cs typeface="Arial" panose="020B0604020202020204" pitchFamily="34" charset="0"/>
              </a:rPr>
              <a:t>10.1 Bewerbungsphase</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dirty="0">
                <a:solidFill>
                  <a:srgbClr val="26338A"/>
                </a:solidFill>
                <a:cs typeface="Arial" panose="020B0604020202020204" pitchFamily="34" charset="0"/>
              </a:rPr>
              <a:t>	</a:t>
            </a:r>
            <a:r>
              <a:rPr lang="de-DE" altLang="de-DE" sz="1600" i="1" dirty="0">
                <a:solidFill>
                  <a:srgbClr val="26338A"/>
                </a:solidFill>
                <a:cs typeface="Arial" panose="020B0604020202020204" pitchFamily="34" charset="0"/>
              </a:rPr>
              <a:t>10.4 Übergangsbegleitung</a:t>
            </a:r>
          </a:p>
          <a:p>
            <a:pPr marL="539750" indent="-431800" eaLnBrk="1" hangingPunct="1">
              <a:spcAft>
                <a:spcPts val="600"/>
              </a:spcAft>
              <a:buClr>
                <a:srgbClr val="2DA2BF"/>
              </a:buClr>
              <a:buSzPct val="68000"/>
              <a:tabLst>
                <a:tab pos="5397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pPr>
            <a:r>
              <a:rPr lang="de-DE" altLang="de-DE" sz="1600" i="1" dirty="0">
                <a:solidFill>
                  <a:srgbClr val="26338A"/>
                </a:solidFill>
                <a:cs typeface="Arial" panose="020B0604020202020204" pitchFamily="34" charset="0"/>
              </a:rPr>
              <a:t>	10.6 Koordinierte Übergangsgestaltung mit Anschlussvereinbarung (ggf. angepasst, z.B. leichte Sprache)</a:t>
            </a:r>
          </a:p>
        </p:txBody>
      </p:sp>
      <p:sp>
        <p:nvSpPr>
          <p:cNvPr id="11" name="Text Box 5"/>
          <p:cNvSpPr txBox="1">
            <a:spLocks noChangeArrowheads="1"/>
          </p:cNvSpPr>
          <p:nvPr/>
        </p:nvSpPr>
        <p:spPr bwMode="auto">
          <a:xfrm>
            <a:off x="296597" y="5251403"/>
            <a:ext cx="8455517" cy="80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107950"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1pPr>
            <a:lvl2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2pPr>
            <a:lvl3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3pPr>
            <a:lvl4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4pPr>
            <a:lvl5pPr eaLnBrk="0" hangingPunc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2400">
                <a:solidFill>
                  <a:schemeClr val="bg1"/>
                </a:solidFill>
                <a:latin typeface="Arial" pitchFamily="34" charset="0"/>
                <a:ea typeface="ＭＳ Ｐゴシック" pitchFamily="34" charset="-128"/>
              </a:defRPr>
            </a:lvl9pPr>
          </a:lstStyle>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Alle Standardelemente und viele weitere Informationen finden sich im  „Handbuch </a:t>
            </a:r>
            <a:r>
              <a:rPr lang="de-DE" altLang="de-DE" sz="1600" dirty="0" err="1">
                <a:solidFill>
                  <a:srgbClr val="26338A"/>
                </a:solidFill>
                <a:cs typeface="Arial" panose="020B0604020202020204" pitchFamily="34" charset="0"/>
              </a:rPr>
              <a:t>KAoA</a:t>
            </a:r>
            <a:r>
              <a:rPr lang="de-DE" altLang="de-DE" sz="1600" dirty="0">
                <a:solidFill>
                  <a:srgbClr val="26338A"/>
                </a:solidFill>
                <a:cs typeface="Arial" panose="020B0604020202020204" pitchFamily="34" charset="0"/>
              </a:rPr>
              <a:t>“</a:t>
            </a:r>
          </a:p>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sowie unter </a:t>
            </a:r>
            <a:r>
              <a:rPr lang="de-DE" altLang="de-DE" sz="1600" dirty="0">
                <a:solidFill>
                  <a:srgbClr val="26338A"/>
                </a:solidFill>
                <a:cs typeface="Arial" panose="020B0604020202020204" pitchFamily="34" charset="0"/>
                <a:hlinkClick r:id="rId3"/>
              </a:rPr>
              <a:t>www.bo-tool.de</a:t>
            </a:r>
            <a:r>
              <a:rPr lang="de-DE" altLang="de-DE" sz="1600" dirty="0">
                <a:solidFill>
                  <a:srgbClr val="26338A"/>
                </a:solidFill>
                <a:cs typeface="Arial" panose="020B0604020202020204" pitchFamily="34" charset="0"/>
              </a:rPr>
              <a:t>: Nutzername „</a:t>
            </a:r>
            <a:r>
              <a:rPr lang="de-DE" altLang="de-DE" sz="1600" dirty="0" err="1">
                <a:solidFill>
                  <a:srgbClr val="26338A"/>
                </a:solidFill>
                <a:cs typeface="Arial" panose="020B0604020202020204" pitchFamily="34" charset="0"/>
              </a:rPr>
              <a:t>ws</a:t>
            </a:r>
            <a:r>
              <a:rPr lang="de-DE" altLang="de-DE" sz="1600" dirty="0">
                <a:solidFill>
                  <a:srgbClr val="26338A"/>
                </a:solidFill>
                <a:cs typeface="Arial" panose="020B0604020202020204" pitchFamily="34" charset="0"/>
              </a:rPr>
              <a:t>“, Passwort „</a:t>
            </a:r>
            <a:r>
              <a:rPr lang="de-DE" altLang="de-DE" sz="1600" dirty="0" err="1">
                <a:solidFill>
                  <a:srgbClr val="26338A"/>
                </a:solidFill>
                <a:cs typeface="Arial" panose="020B0604020202020204" pitchFamily="34" charset="0"/>
              </a:rPr>
              <a:t>ws</a:t>
            </a:r>
            <a:r>
              <a:rPr lang="de-DE" altLang="de-DE" sz="1600" dirty="0">
                <a:solidFill>
                  <a:srgbClr val="26338A"/>
                </a:solidFill>
                <a:cs typeface="Arial" panose="020B0604020202020204" pitchFamily="34" charset="0"/>
              </a:rPr>
              <a:t>“</a:t>
            </a:r>
          </a:p>
          <a:p>
            <a:pPr marL="107950" lvl="1" eaLnBrk="1" hangingPunct="1">
              <a:spcBef>
                <a:spcPts val="600"/>
              </a:spcBef>
              <a:spcAft>
                <a:spcPts val="600"/>
              </a:spcAft>
              <a:buClr>
                <a:srgbClr val="2DA2BF"/>
              </a:buClr>
              <a:buSzPct val="68000"/>
              <a:defRPr/>
            </a:pPr>
            <a:endParaRPr lang="de-DE" altLang="de-DE" sz="1600" dirty="0">
              <a:solidFill>
                <a:srgbClr val="26338A"/>
              </a:solidFill>
              <a:cs typeface="Arial" panose="020B0604020202020204" pitchFamily="34" charset="0"/>
            </a:endParaRPr>
          </a:p>
          <a:p>
            <a:pPr marL="107950" lvl="1" eaLnBrk="1" hangingPunct="1">
              <a:spcBef>
                <a:spcPts val="600"/>
              </a:spcBef>
              <a:spcAft>
                <a:spcPts val="600"/>
              </a:spcAft>
              <a:buClr>
                <a:srgbClr val="2DA2BF"/>
              </a:buClr>
              <a:buSzPct val="68000"/>
              <a:defRPr/>
            </a:pPr>
            <a:r>
              <a:rPr lang="de-DE" altLang="de-DE" sz="1600" dirty="0">
                <a:solidFill>
                  <a:srgbClr val="26338A"/>
                </a:solidFill>
                <a:cs typeface="Arial" panose="020B0604020202020204" pitchFamily="34" charset="0"/>
              </a:rPr>
              <a:t> </a:t>
            </a:r>
          </a:p>
        </p:txBody>
      </p:sp>
      <p:pic>
        <p:nvPicPr>
          <p:cNvPr id="2" name="Grafik 1"/>
          <p:cNvPicPr>
            <a:picLocks noChangeAspect="1"/>
          </p:cNvPicPr>
          <p:nvPr/>
        </p:nvPicPr>
        <p:blipFill>
          <a:blip r:embed="rId4"/>
          <a:stretch>
            <a:fillRect/>
          </a:stretch>
        </p:blipFill>
        <p:spPr>
          <a:xfrm>
            <a:off x="9170036" y="1596168"/>
            <a:ext cx="2072820" cy="2603218"/>
          </a:xfrm>
          <a:prstGeom prst="rect">
            <a:avLst/>
          </a:prstGeom>
        </p:spPr>
      </p:pic>
    </p:spTree>
    <p:extLst>
      <p:ext uri="{BB962C8B-B14F-4D97-AF65-F5344CB8AC3E}">
        <p14:creationId xmlns:p14="http://schemas.microsoft.com/office/powerpoint/2010/main" val="23751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Effect transition="in" filter="fade">
                                      <p:cBhvr>
                                        <p:cTn id="50" dur="500"/>
                                        <p:tgtEl>
                                          <p:spTgt spid="1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Informationsgewinnung</a:t>
            </a:r>
          </a:p>
        </p:txBody>
      </p:sp>
      <p:sp>
        <p:nvSpPr>
          <p:cNvPr id="3" name="Inhaltsplatzhalter 2"/>
          <p:cNvSpPr>
            <a:spLocks noGrp="1"/>
          </p:cNvSpPr>
          <p:nvPr>
            <p:ph idx="1"/>
          </p:nvPr>
        </p:nvSpPr>
        <p:spPr/>
        <p:txBody>
          <a:bodyPr>
            <a:normAutofit/>
          </a:bodyPr>
          <a:lstStyle/>
          <a:p>
            <a:pPr>
              <a:spcAft>
                <a:spcPts val="600"/>
              </a:spcAft>
            </a:pPr>
            <a:r>
              <a:rPr lang="de-DE" dirty="0"/>
              <a:t>BO-Erlass (</a:t>
            </a:r>
            <a:r>
              <a:rPr lang="de-DE" dirty="0">
                <a:hlinkClick r:id="rId2"/>
              </a:rPr>
              <a:t>https://bass.schul-welt.de/pdf/11020.pdf</a:t>
            </a:r>
            <a:r>
              <a:rPr lang="de-DE" dirty="0"/>
              <a:t> )</a:t>
            </a:r>
          </a:p>
          <a:p>
            <a:pPr>
              <a:spcAft>
                <a:spcPts val="600"/>
              </a:spcAft>
            </a:pPr>
            <a:r>
              <a:rPr lang="de-DE" dirty="0"/>
              <a:t>Handbuch </a:t>
            </a:r>
            <a:r>
              <a:rPr lang="de-DE" dirty="0" err="1"/>
              <a:t>KAoA</a:t>
            </a:r>
            <a:r>
              <a:rPr lang="de-DE" dirty="0"/>
              <a:t>: neben dem BO-Erlass die zentrale Handreichung</a:t>
            </a:r>
          </a:p>
          <a:p>
            <a:pPr>
              <a:spcAft>
                <a:spcPts val="600"/>
              </a:spcAft>
            </a:pPr>
            <a:r>
              <a:rPr lang="de-DE" dirty="0"/>
              <a:t>BO-Tool: Materialfundus des Schulministeriums</a:t>
            </a:r>
          </a:p>
          <a:p>
            <a:pPr marL="0" indent="0">
              <a:spcBef>
                <a:spcPts val="0"/>
              </a:spcBef>
              <a:buNone/>
            </a:pPr>
            <a:r>
              <a:rPr lang="de-DE" dirty="0"/>
              <a:t>    + Internetauftritt des Schulministeriums: aktuelle Informationen zur BO</a:t>
            </a:r>
          </a:p>
          <a:p>
            <a:pPr>
              <a:spcAft>
                <a:spcPts val="600"/>
              </a:spcAft>
            </a:pPr>
            <a:r>
              <a:rPr lang="de-DE" dirty="0"/>
              <a:t>Bildungsland NRW </a:t>
            </a:r>
            <a:r>
              <a:rPr lang="de-DE" dirty="0">
                <a:hlinkClick r:id="rId3"/>
              </a:rPr>
              <a:t>https://www.schulministerium.nrw/schule-bildung/schulorganisation/berufliche-orientierung</a:t>
            </a:r>
            <a:r>
              <a:rPr lang="de-DE" dirty="0"/>
              <a:t> </a:t>
            </a:r>
          </a:p>
          <a:p>
            <a:pPr>
              <a:spcAft>
                <a:spcPts val="600"/>
              </a:spcAft>
            </a:pPr>
            <a:r>
              <a:rPr lang="de-DE" dirty="0"/>
              <a:t>konkretisierende Hinweise: erläutern einzelne SBO </a:t>
            </a:r>
          </a:p>
          <a:p>
            <a:pPr>
              <a:spcAft>
                <a:spcPts val="600"/>
              </a:spcAft>
            </a:pPr>
            <a:r>
              <a:rPr lang="de-DE" dirty="0" err="1"/>
              <a:t>StuBo</a:t>
            </a:r>
            <a:r>
              <a:rPr lang="de-DE" dirty="0"/>
              <a:t>-Dienstpostfach/ Mails: Wichtige Hinweise und Aufforderungen zu </a:t>
            </a:r>
            <a:r>
              <a:rPr lang="de-DE" dirty="0" err="1"/>
              <a:t>To</a:t>
            </a:r>
            <a:r>
              <a:rPr lang="de-DE" dirty="0"/>
              <a:t>-Dos</a:t>
            </a:r>
          </a:p>
          <a:p>
            <a:pPr>
              <a:spcAft>
                <a:spcPts val="600"/>
              </a:spcAft>
            </a:pPr>
            <a:r>
              <a:rPr lang="de-DE" dirty="0" err="1"/>
              <a:t>StuBo</a:t>
            </a:r>
            <a:r>
              <a:rPr lang="de-DE" dirty="0"/>
              <a:t>-Arbeitskreise</a:t>
            </a:r>
          </a:p>
          <a:p>
            <a:pPr>
              <a:spcAft>
                <a:spcPts val="600"/>
              </a:spcAft>
            </a:pPr>
            <a:r>
              <a:rPr lang="de-DE" dirty="0"/>
              <a:t>Internetauftritt der Kommunalen Koordinierung Düsseldorf </a:t>
            </a:r>
            <a:r>
              <a:rPr lang="de-DE" dirty="0">
                <a:hlinkClick r:id="rId4"/>
              </a:rPr>
              <a:t>www.koko-dus.de</a:t>
            </a:r>
            <a:r>
              <a:rPr lang="de-DE" dirty="0"/>
              <a:t> </a:t>
            </a:r>
          </a:p>
          <a:p>
            <a:pPr marL="0" indent="0">
              <a:spcAft>
                <a:spcPts val="600"/>
              </a:spcAft>
              <a:buNone/>
            </a:pPr>
            <a:endParaRPr lang="de-DE" dirty="0"/>
          </a:p>
        </p:txBody>
      </p:sp>
    </p:spTree>
    <p:extLst>
      <p:ext uri="{BB962C8B-B14F-4D97-AF65-F5344CB8AC3E}">
        <p14:creationId xmlns:p14="http://schemas.microsoft.com/office/powerpoint/2010/main" val="123862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p:txBody>
          <a:bodyPr/>
          <a:lstStyle/>
          <a:p>
            <a:r>
              <a:rPr lang="de-DE" dirty="0"/>
              <a:t>Überblick über </a:t>
            </a:r>
            <a:r>
              <a:rPr lang="de-DE" dirty="0" err="1"/>
              <a:t>KAoA</a:t>
            </a:r>
            <a:endParaRPr lang="de-DE" dirty="0"/>
          </a:p>
          <a:p>
            <a:r>
              <a:rPr lang="de-DE" dirty="0"/>
              <a:t>Systematische Auflistung aller Standardelemente</a:t>
            </a:r>
          </a:p>
          <a:p>
            <a:r>
              <a:rPr lang="de-DE" dirty="0"/>
              <a:t>Beschreibung der Standardelemente mit Angabe von Zielgruppen</a:t>
            </a:r>
          </a:p>
          <a:p>
            <a:r>
              <a:rPr lang="de-DE" dirty="0"/>
              <a:t>Handlungsempfehlungen</a:t>
            </a:r>
          </a:p>
          <a:p>
            <a:r>
              <a:rPr lang="de-DE" dirty="0"/>
              <a:t>Als </a:t>
            </a:r>
            <a:r>
              <a:rPr lang="de-DE" dirty="0" err="1"/>
              <a:t>pdf</a:t>
            </a:r>
            <a:r>
              <a:rPr lang="de-DE" dirty="0"/>
              <a:t>: </a:t>
            </a:r>
            <a:r>
              <a:rPr lang="de-DE" sz="1600" dirty="0">
                <a:solidFill>
                  <a:srgbClr val="27338B"/>
                </a:solidFill>
                <a:hlinkClick r:id="rId2"/>
              </a:rPr>
              <a:t> https://a.storyblok.com/f/91125/x/177809cbbf/handbuch-kaoa-final-2020.pdf</a:t>
            </a:r>
            <a:endParaRPr lang="de-DE" sz="1600" dirty="0">
              <a:solidFill>
                <a:srgbClr val="27338B"/>
              </a:solidFill>
            </a:endParaRPr>
          </a:p>
          <a:p>
            <a:r>
              <a:rPr lang="de-DE" dirty="0"/>
              <a:t>Als Broschüre zu bestellen: </a:t>
            </a:r>
            <a:r>
              <a:rPr lang="de-DE" sz="1600" dirty="0">
                <a:hlinkClick r:id="rId3"/>
              </a:rPr>
              <a:t>https://broschuerenservice.mags.nrw/mags/shop/Kein_Abschluss_ohne_Anschluss</a:t>
            </a:r>
            <a:r>
              <a:rPr lang="de-DE" sz="1600" dirty="0"/>
              <a:t>. </a:t>
            </a:r>
          </a:p>
          <a:p>
            <a:endParaRPr lang="de-DE" dirty="0"/>
          </a:p>
          <a:p>
            <a:endParaRPr lang="de-DE" dirty="0"/>
          </a:p>
        </p:txBody>
      </p:sp>
      <p:sp>
        <p:nvSpPr>
          <p:cNvPr id="4" name="Titel 3"/>
          <p:cNvSpPr>
            <a:spLocks noGrp="1"/>
          </p:cNvSpPr>
          <p:nvPr>
            <p:ph type="title"/>
          </p:nvPr>
        </p:nvSpPr>
        <p:spPr/>
        <p:txBody>
          <a:bodyPr/>
          <a:lstStyle/>
          <a:p>
            <a:r>
              <a:rPr lang="de-DE" dirty="0"/>
              <a:t>Handbuch </a:t>
            </a:r>
            <a:r>
              <a:rPr lang="de-DE" dirty="0" err="1"/>
              <a:t>KAoA</a:t>
            </a:r>
            <a:endParaRPr lang="de-DE" dirty="0"/>
          </a:p>
        </p:txBody>
      </p:sp>
      <p:pic>
        <p:nvPicPr>
          <p:cNvPr id="11" name="Inhaltsplatzhalter 10"/>
          <p:cNvPicPr>
            <a:picLocks noGrp="1" noChangeAspect="1"/>
          </p:cNvPicPr>
          <p:nvPr>
            <p:ph sz="half" idx="1"/>
          </p:nvPr>
        </p:nvPicPr>
        <p:blipFill>
          <a:blip r:embed="rId4"/>
          <a:stretch>
            <a:fillRect/>
          </a:stretch>
        </p:blipFill>
        <p:spPr>
          <a:xfrm>
            <a:off x="1640583" y="1494125"/>
            <a:ext cx="3179067" cy="4519326"/>
          </a:xfrm>
          <a:prstGeom prst="rect">
            <a:avLst/>
          </a:prstGeom>
        </p:spPr>
      </p:pic>
    </p:spTree>
    <p:extLst>
      <p:ext uri="{BB962C8B-B14F-4D97-AF65-F5344CB8AC3E}">
        <p14:creationId xmlns:p14="http://schemas.microsoft.com/office/powerpoint/2010/main" val="228583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BO-Tool</a:t>
            </a:r>
          </a:p>
        </p:txBody>
      </p:sp>
      <p:sp>
        <p:nvSpPr>
          <p:cNvPr id="3" name="Inhaltsplatzhalter 2"/>
          <p:cNvSpPr>
            <a:spLocks noGrp="1"/>
          </p:cNvSpPr>
          <p:nvPr>
            <p:ph sz="half" idx="1"/>
          </p:nvPr>
        </p:nvSpPr>
        <p:spPr/>
        <p:txBody>
          <a:bodyPr/>
          <a:lstStyle/>
          <a:p>
            <a:r>
              <a:rPr lang="de-DE" altLang="de-DE" dirty="0">
                <a:latin typeface="Calibri" panose="020F0502020204030204" pitchFamily="34" charset="0"/>
                <a:ea typeface="Tahoma" panose="020B0604030504040204" pitchFamily="34" charset="0"/>
                <a:cs typeface="Calibri" panose="020F0502020204030204" pitchFamily="34" charset="0"/>
                <a:hlinkClick r:id="rId2"/>
              </a:rPr>
              <a:t>www.bo-tool.de</a:t>
            </a:r>
            <a:endParaRPr lang="de-DE" altLang="de-DE" dirty="0">
              <a:latin typeface="Calibri" panose="020F0502020204030204" pitchFamily="34" charset="0"/>
              <a:ea typeface="Tahoma" panose="020B0604030504040204" pitchFamily="34" charset="0"/>
              <a:cs typeface="Calibri" panose="020F0502020204030204" pitchFamily="34" charset="0"/>
            </a:endParaRPr>
          </a:p>
          <a:p>
            <a:r>
              <a:rPr lang="de-DE" altLang="de-DE" dirty="0">
                <a:latin typeface="Calibri" panose="020F0502020204030204" pitchFamily="34" charset="0"/>
                <a:ea typeface="Tahoma" panose="020B0604030504040204" pitchFamily="34" charset="0"/>
                <a:cs typeface="Calibri" panose="020F0502020204030204" pitchFamily="34" charset="0"/>
              </a:rPr>
              <a:t>Zugangsdaten:</a:t>
            </a:r>
            <a:br>
              <a:rPr lang="de-DE" altLang="de-DE" dirty="0">
                <a:latin typeface="Calibri" panose="020F0502020204030204" pitchFamily="34" charset="0"/>
                <a:ea typeface="Tahoma" panose="020B0604030504040204" pitchFamily="34" charset="0"/>
                <a:cs typeface="Calibri" panose="020F0502020204030204" pitchFamily="34" charset="0"/>
              </a:rPr>
            </a:br>
            <a:r>
              <a:rPr lang="de-DE" altLang="de-DE" dirty="0">
                <a:latin typeface="Calibri" panose="020F0502020204030204" pitchFamily="34" charset="0"/>
                <a:ea typeface="Tahoma" panose="020B0604030504040204" pitchFamily="34" charset="0"/>
                <a:cs typeface="Calibri" panose="020F0502020204030204" pitchFamily="34" charset="0"/>
              </a:rPr>
              <a:t>Nutzername: </a:t>
            </a:r>
            <a:r>
              <a:rPr lang="de-DE" altLang="de-DE" dirty="0" err="1">
                <a:latin typeface="Calibri" panose="020F0502020204030204" pitchFamily="34" charset="0"/>
                <a:ea typeface="Tahoma" panose="020B0604030504040204" pitchFamily="34" charset="0"/>
                <a:cs typeface="Calibri" panose="020F0502020204030204" pitchFamily="34" charset="0"/>
              </a:rPr>
              <a:t>ws</a:t>
            </a:r>
            <a:r>
              <a:rPr lang="de-DE" altLang="de-DE" dirty="0">
                <a:latin typeface="Calibri" panose="020F0502020204030204" pitchFamily="34" charset="0"/>
                <a:ea typeface="Tahoma" panose="020B0604030504040204" pitchFamily="34" charset="0"/>
                <a:cs typeface="Calibri" panose="020F0502020204030204" pitchFamily="34" charset="0"/>
              </a:rPr>
              <a:t>, Passwort: </a:t>
            </a:r>
            <a:r>
              <a:rPr lang="de-DE" altLang="de-DE" dirty="0" err="1">
                <a:latin typeface="Calibri" panose="020F0502020204030204" pitchFamily="34" charset="0"/>
                <a:ea typeface="Tahoma" panose="020B0604030504040204" pitchFamily="34" charset="0"/>
                <a:cs typeface="Calibri" panose="020F0502020204030204" pitchFamily="34" charset="0"/>
              </a:rPr>
              <a:t>ws</a:t>
            </a:r>
            <a:r>
              <a:rPr lang="de-DE" altLang="de-DE" dirty="0">
                <a:latin typeface="Calibri" panose="020F0502020204030204" pitchFamily="34" charset="0"/>
                <a:ea typeface="Tahoma" panose="020B0604030504040204" pitchFamily="34" charset="0"/>
                <a:cs typeface="Calibri" panose="020F0502020204030204" pitchFamily="34" charset="0"/>
              </a:rPr>
              <a:t> </a:t>
            </a:r>
          </a:p>
          <a:p>
            <a:r>
              <a:rPr lang="de-DE" altLang="de-DE" dirty="0">
                <a:latin typeface="Calibri" panose="020F0502020204030204" pitchFamily="34" charset="0"/>
                <a:ea typeface="Tahoma" panose="020B0604030504040204" pitchFamily="34" charset="0"/>
                <a:cs typeface="Calibri" panose="020F0502020204030204" pitchFamily="34" charset="0"/>
              </a:rPr>
              <a:t>Standardelemente der Sek I und II</a:t>
            </a:r>
          </a:p>
          <a:p>
            <a:r>
              <a:rPr lang="de-DE" altLang="de-DE" dirty="0">
                <a:latin typeface="Calibri" panose="020F0502020204030204" pitchFamily="34" charset="0"/>
                <a:ea typeface="Tahoma" panose="020B0604030504040204" pitchFamily="34" charset="0"/>
                <a:cs typeface="Calibri" panose="020F0502020204030204" pitchFamily="34" charset="0"/>
              </a:rPr>
              <a:t>Unterrichtshilfen</a:t>
            </a:r>
          </a:p>
          <a:p>
            <a:r>
              <a:rPr lang="de-DE" altLang="de-DE" dirty="0" err="1">
                <a:latin typeface="Calibri" panose="020F0502020204030204" pitchFamily="34" charset="0"/>
                <a:ea typeface="Tahoma" panose="020B0604030504040204" pitchFamily="34" charset="0"/>
                <a:cs typeface="Calibri" panose="020F0502020204030204" pitchFamily="34" charset="0"/>
              </a:rPr>
              <a:t>KAoA</a:t>
            </a:r>
            <a:r>
              <a:rPr lang="de-DE" altLang="de-DE" dirty="0">
                <a:latin typeface="Calibri" panose="020F0502020204030204" pitchFamily="34" charset="0"/>
                <a:ea typeface="Tahoma" panose="020B0604030504040204" pitchFamily="34" charset="0"/>
                <a:cs typeface="Calibri" panose="020F0502020204030204" pitchFamily="34" charset="0"/>
              </a:rPr>
              <a:t>-STAR</a:t>
            </a:r>
          </a:p>
          <a:p>
            <a:r>
              <a:rPr lang="de-DE" altLang="de-DE" dirty="0">
                <a:latin typeface="Calibri" panose="020F0502020204030204" pitchFamily="34" charset="0"/>
                <a:ea typeface="Tahoma" panose="020B0604030504040204" pitchFamily="34" charset="0"/>
                <a:cs typeface="Calibri" panose="020F0502020204030204" pitchFamily="34" charset="0"/>
              </a:rPr>
              <a:t>e-Learning in der BO</a:t>
            </a:r>
          </a:p>
          <a:p>
            <a:r>
              <a:rPr lang="de-DE" altLang="de-DE" dirty="0">
                <a:latin typeface="Calibri" panose="020F0502020204030204" pitchFamily="34" charset="0"/>
                <a:ea typeface="Tahoma" panose="020B0604030504040204" pitchFamily="34" charset="0"/>
                <a:cs typeface="Calibri" panose="020F0502020204030204" pitchFamily="34" charset="0"/>
              </a:rPr>
              <a:t>Rechtsgrundlagen</a:t>
            </a:r>
          </a:p>
          <a:p>
            <a:endParaRPr lang="de-DE" altLang="de-DE" dirty="0">
              <a:latin typeface="Calibri" panose="020F0502020204030204" pitchFamily="34" charset="0"/>
              <a:ea typeface="Tahoma" panose="020B0604030504040204" pitchFamily="34" charset="0"/>
              <a:cs typeface="Calibri" panose="020F0502020204030204" pitchFamily="34" charset="0"/>
            </a:endParaRPr>
          </a:p>
          <a:p>
            <a:endParaRPr lang="de-DE" dirty="0"/>
          </a:p>
        </p:txBody>
      </p:sp>
      <p:pic>
        <p:nvPicPr>
          <p:cNvPr id="7"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21425" y="1816929"/>
            <a:ext cx="5373688" cy="4041704"/>
          </a:xfrm>
          <a:prstGeom prst="rect">
            <a:avLst/>
          </a:prstGeom>
        </p:spPr>
      </p:pic>
    </p:spTree>
    <p:extLst>
      <p:ext uri="{BB962C8B-B14F-4D97-AF65-F5344CB8AC3E}">
        <p14:creationId xmlns:p14="http://schemas.microsoft.com/office/powerpoint/2010/main" val="2873163041"/>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7" ma:contentTypeDescription="Ein neues Dokument erstellen." ma:contentTypeScope="" ma:versionID="efd635a41af1cc704596d4d52379fdab">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e202e79dce8e7ea36ecfc5e21306832d"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EEE4BC-22EB-4AC9-AD14-28AF89FB4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575B6-CA47-4E39-A511-75966DB0912E}">
  <ds:schemaRefs>
    <ds:schemaRef ds:uri="http://schemas.microsoft.com/sharepoint/v3/contenttype/forms"/>
  </ds:schemaRefs>
</ds:datastoreItem>
</file>

<file path=customXml/itemProps3.xml><?xml version="1.0" encoding="utf-8"?>
<ds:datastoreItem xmlns:ds="http://schemas.openxmlformats.org/officeDocument/2006/customXml" ds:itemID="{97FE2B29-F2E3-48FF-810B-835A652B964C}">
  <ds:schemaRefs>
    <ds:schemaRef ds:uri="http://purl.org/dc/elements/1.1/"/>
    <ds:schemaRef ds:uri="http://schemas.microsoft.com/office/2006/metadata/properties"/>
    <ds:schemaRef ds:uri="http://schemas.openxmlformats.org/package/2006/metadata/core-properties"/>
    <ds:schemaRef ds:uri="622349e5-e8d6-4c2b-9994-2cbbe46e60f4"/>
    <ds:schemaRef ds:uri="http://purl.org/dc/terms/"/>
    <ds:schemaRef ds:uri="http://schemas.microsoft.com/office/2006/documentManagement/types"/>
    <ds:schemaRef ds:uri="http://schemas.microsoft.com/office/infopath/2007/PartnerControls"/>
    <ds:schemaRef ds:uri="f207c648-54b4-4cde-8d6f-5b20acc905b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1942</Words>
  <Application>Microsoft Office PowerPoint</Application>
  <PresentationFormat>Breitbild</PresentationFormat>
  <Paragraphs>257</Paragraphs>
  <Slides>21</Slides>
  <Notes>7</Notes>
  <HiddenSlides>0</HiddenSlides>
  <MMClips>0</MMClips>
  <ScaleCrop>false</ScaleCrop>
  <HeadingPairs>
    <vt:vector size="6" baseType="variant">
      <vt:variant>
        <vt:lpstr>Verwendete Schriftarten</vt:lpstr>
      </vt:variant>
      <vt:variant>
        <vt:i4>2</vt:i4>
      </vt:variant>
      <vt:variant>
        <vt:lpstr>Design</vt:lpstr>
      </vt:variant>
      <vt:variant>
        <vt:i4>5</vt:i4>
      </vt:variant>
      <vt:variant>
        <vt:lpstr>Folientitel</vt:lpstr>
      </vt:variant>
      <vt:variant>
        <vt:i4>21</vt:i4>
      </vt:variant>
    </vt:vector>
  </HeadingPairs>
  <TitlesOfParts>
    <vt:vector size="28" baseType="lpstr">
      <vt:lpstr>Arial</vt:lpstr>
      <vt:lpstr>Calibri</vt:lpstr>
      <vt:lpstr>KOKO</vt:lpstr>
      <vt:lpstr>DTBO Lang</vt:lpstr>
      <vt:lpstr>DTBO kurz</vt:lpstr>
      <vt:lpstr>DÜPB Lang</vt:lpstr>
      <vt:lpstr>DÜPB Kurz</vt:lpstr>
      <vt:lpstr>Teil 6: Handwerkszeug für StuBos</vt:lpstr>
      <vt:lpstr>Inhalt der Powerpoint</vt:lpstr>
      <vt:lpstr>PowerPoint-Präsentation</vt:lpstr>
      <vt:lpstr>PowerPoint-Präsentation</vt:lpstr>
      <vt:lpstr>PowerPoint-Präsentation</vt:lpstr>
      <vt:lpstr>PowerPoint-Präsentation</vt:lpstr>
      <vt:lpstr>Informationsgewinnung</vt:lpstr>
      <vt:lpstr>Handbuch KAoA</vt:lpstr>
      <vt:lpstr>BO-Tool</vt:lpstr>
      <vt:lpstr>StuBo-Dienstpostfach </vt:lpstr>
      <vt:lpstr>StuBo-Arbeitskreise</vt:lpstr>
      <vt:lpstr>Internetauftritt der Kommunalen Koordinierung Düsseldorf</vt:lpstr>
      <vt:lpstr>Portale im Internet</vt:lpstr>
      <vt:lpstr>PowerPoint-Präsentation</vt:lpstr>
      <vt:lpstr>PowerPoint-Präsentation</vt:lpstr>
      <vt:lpstr>PowerPoint-Präsentation</vt:lpstr>
      <vt:lpstr>PowerPoint-Präsentation</vt:lpstr>
      <vt:lpstr>PowerPoint-Präsentation</vt:lpstr>
      <vt:lpstr>Dokumentation und Nachverfolgung</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Christiane Stedeler-Gabriel</cp:lastModifiedBy>
  <cp:revision>124</cp:revision>
  <dcterms:created xsi:type="dcterms:W3CDTF">2022-07-07T06:31:39Z</dcterms:created>
  <dcterms:modified xsi:type="dcterms:W3CDTF">2023-07-11T06:36:22Z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