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28"/>
  </p:notesMasterIdLst>
  <p:sldIdLst>
    <p:sldId id="368" r:id="rId9"/>
    <p:sldId id="537" r:id="rId10"/>
    <p:sldId id="398" r:id="rId11"/>
    <p:sldId id="372" r:id="rId12"/>
    <p:sldId id="399" r:id="rId13"/>
    <p:sldId id="373" r:id="rId14"/>
    <p:sldId id="472" r:id="rId15"/>
    <p:sldId id="474" r:id="rId16"/>
    <p:sldId id="374" r:id="rId17"/>
    <p:sldId id="287" r:id="rId18"/>
    <p:sldId id="332" r:id="rId19"/>
    <p:sldId id="283" r:id="rId20"/>
    <p:sldId id="370" r:id="rId21"/>
    <p:sldId id="394" r:id="rId22"/>
    <p:sldId id="395" r:id="rId23"/>
    <p:sldId id="539" r:id="rId24"/>
    <p:sldId id="538" r:id="rId25"/>
    <p:sldId id="536" r:id="rId26"/>
    <p:sldId id="388"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7D0FD-F577-4DC2-A37D-F9D53E8D2380}" v="7" dt="2023-07-11T06:34:28.35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94"/>
  </p:normalViewPr>
  <p:slideViewPr>
    <p:cSldViewPr snapToGrid="0" snapToObjects="1">
      <p:cViewPr varScale="1">
        <p:scale>
          <a:sx n="112" d="100"/>
          <a:sy n="112" d="100"/>
        </p:scale>
        <p:origin x="690" y="9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14D5ED2F-4DD3-45A2-BCDF-3B9D2EBE659B}"/>
    <pc:docChg chg="undo custSel addSld modSld">
      <pc:chgData name="Ute Scheid" userId="e14644aa-4ff4-45be-be81-ba0656d30d79" providerId="ADAL" clId="{14D5ED2F-4DD3-45A2-BCDF-3B9D2EBE659B}" dt="2023-06-27T13:07:35.313" v="880" actId="27636"/>
      <pc:docMkLst>
        <pc:docMk/>
      </pc:docMkLst>
      <pc:sldChg chg="modSp mod">
        <pc:chgData name="Ute Scheid" userId="e14644aa-4ff4-45be-be81-ba0656d30d79" providerId="ADAL" clId="{14D5ED2F-4DD3-45A2-BCDF-3B9D2EBE659B}" dt="2023-06-27T13:07:35.313" v="880" actId="27636"/>
        <pc:sldMkLst>
          <pc:docMk/>
          <pc:sldMk cId="2780123197" sldId="370"/>
        </pc:sldMkLst>
        <pc:spChg chg="mod">
          <ac:chgData name="Ute Scheid" userId="e14644aa-4ff4-45be-be81-ba0656d30d79" providerId="ADAL" clId="{14D5ED2F-4DD3-45A2-BCDF-3B9D2EBE659B}" dt="2023-06-27T13:07:35.313" v="880" actId="27636"/>
          <ac:spMkLst>
            <pc:docMk/>
            <pc:sldMk cId="2780123197" sldId="370"/>
            <ac:spMk id="8" creationId="{00000000-0000-0000-0000-000000000000}"/>
          </ac:spMkLst>
        </pc:spChg>
      </pc:sldChg>
      <pc:sldChg chg="addSp modSp add mod">
        <pc:chgData name="Ute Scheid" userId="e14644aa-4ff4-45be-be81-ba0656d30d79" providerId="ADAL" clId="{14D5ED2F-4DD3-45A2-BCDF-3B9D2EBE659B}" dt="2022-08-01T08:35:33.335" v="334"/>
        <pc:sldMkLst>
          <pc:docMk/>
          <pc:sldMk cId="2873724005" sldId="538"/>
        </pc:sldMkLst>
        <pc:spChg chg="mod">
          <ac:chgData name="Ute Scheid" userId="e14644aa-4ff4-45be-be81-ba0656d30d79" providerId="ADAL" clId="{14D5ED2F-4DD3-45A2-BCDF-3B9D2EBE659B}" dt="2022-08-01T08:32:41.506" v="315" actId="20577"/>
          <ac:spMkLst>
            <pc:docMk/>
            <pc:sldMk cId="2873724005" sldId="538"/>
            <ac:spMk id="2" creationId="{AD93E623-602A-B774-42D4-E4953B8234C0}"/>
          </ac:spMkLst>
        </pc:spChg>
        <pc:spChg chg="mod">
          <ac:chgData name="Ute Scheid" userId="e14644aa-4ff4-45be-be81-ba0656d30d79" providerId="ADAL" clId="{14D5ED2F-4DD3-45A2-BCDF-3B9D2EBE659B}" dt="2022-08-01T08:31:41.558" v="265" actId="1076"/>
          <ac:spMkLst>
            <pc:docMk/>
            <pc:sldMk cId="2873724005" sldId="538"/>
            <ac:spMk id="3" creationId="{62D0B9B1-CAAE-CA6B-BB7A-27843A35452F}"/>
          </ac:spMkLst>
        </pc:spChg>
        <pc:spChg chg="mod">
          <ac:chgData name="Ute Scheid" userId="e14644aa-4ff4-45be-be81-ba0656d30d79" providerId="ADAL" clId="{14D5ED2F-4DD3-45A2-BCDF-3B9D2EBE659B}" dt="2022-08-01T08:30:33.279" v="245" actId="207"/>
          <ac:spMkLst>
            <pc:docMk/>
            <pc:sldMk cId="2873724005" sldId="538"/>
            <ac:spMk id="4" creationId="{4ECA46B8-58BE-3338-F726-07A426A06AA9}"/>
          </ac:spMkLst>
        </pc:spChg>
        <pc:spChg chg="mod">
          <ac:chgData name="Ute Scheid" userId="e14644aa-4ff4-45be-be81-ba0656d30d79" providerId="ADAL" clId="{14D5ED2F-4DD3-45A2-BCDF-3B9D2EBE659B}" dt="2022-08-01T08:35:33.335" v="334"/>
          <ac:spMkLst>
            <pc:docMk/>
            <pc:sldMk cId="2873724005" sldId="538"/>
            <ac:spMk id="5" creationId="{ECE69FA8-23C2-7D93-BC48-79ED31E176FA}"/>
          </ac:spMkLst>
        </pc:spChg>
        <pc:spChg chg="mod">
          <ac:chgData name="Ute Scheid" userId="e14644aa-4ff4-45be-be81-ba0656d30d79" providerId="ADAL" clId="{14D5ED2F-4DD3-45A2-BCDF-3B9D2EBE659B}" dt="2022-08-01T08:31:32.249" v="264" actId="1076"/>
          <ac:spMkLst>
            <pc:docMk/>
            <pc:sldMk cId="2873724005" sldId="538"/>
            <ac:spMk id="6" creationId="{DF1BAC1B-AB40-461C-9B66-2C3BC6BA2B0D}"/>
          </ac:spMkLst>
        </pc:spChg>
        <pc:spChg chg="mod">
          <ac:chgData name="Ute Scheid" userId="e14644aa-4ff4-45be-be81-ba0656d30d79" providerId="ADAL" clId="{14D5ED2F-4DD3-45A2-BCDF-3B9D2EBE659B}" dt="2022-08-01T08:33:07.991" v="318" actId="14100"/>
          <ac:spMkLst>
            <pc:docMk/>
            <pc:sldMk cId="2873724005" sldId="538"/>
            <ac:spMk id="7" creationId="{C74338A2-35DD-ABEC-4E9B-652C35D30967}"/>
          </ac:spMkLst>
        </pc:spChg>
        <pc:spChg chg="mod">
          <ac:chgData name="Ute Scheid" userId="e14644aa-4ff4-45be-be81-ba0656d30d79" providerId="ADAL" clId="{14D5ED2F-4DD3-45A2-BCDF-3B9D2EBE659B}" dt="2022-08-01T08:32:29.178" v="274" actId="1076"/>
          <ac:spMkLst>
            <pc:docMk/>
            <pc:sldMk cId="2873724005" sldId="538"/>
            <ac:spMk id="8" creationId="{C8237265-EDA5-7EE2-76E2-2AD459B09AD8}"/>
          </ac:spMkLst>
        </pc:spChg>
        <pc:spChg chg="add mod">
          <ac:chgData name="Ute Scheid" userId="e14644aa-4ff4-45be-be81-ba0656d30d79" providerId="ADAL" clId="{14D5ED2F-4DD3-45A2-BCDF-3B9D2EBE659B}" dt="2022-08-01T08:32:14.836" v="272" actId="1076"/>
          <ac:spMkLst>
            <pc:docMk/>
            <pc:sldMk cId="2873724005" sldId="538"/>
            <ac:spMk id="9" creationId="{649514AB-EC2B-2296-7BA7-9BE7A1DD0A52}"/>
          </ac:spMkLst>
        </pc:spChg>
        <pc:spChg chg="add mod">
          <ac:chgData name="Ute Scheid" userId="e14644aa-4ff4-45be-be81-ba0656d30d79" providerId="ADAL" clId="{14D5ED2F-4DD3-45A2-BCDF-3B9D2EBE659B}" dt="2022-08-01T08:34:31.911" v="331" actId="27636"/>
          <ac:spMkLst>
            <pc:docMk/>
            <pc:sldMk cId="2873724005" sldId="538"/>
            <ac:spMk id="10" creationId="{49E9F28D-D718-3D51-89F7-36ACBDEDE534}"/>
          </ac:spMkLst>
        </pc:spChg>
      </pc:sldChg>
      <pc:sldChg chg="addSp delSp modSp new mod modClrScheme chgLayout">
        <pc:chgData name="Ute Scheid" userId="e14644aa-4ff4-45be-be81-ba0656d30d79" providerId="ADAL" clId="{14D5ED2F-4DD3-45A2-BCDF-3B9D2EBE659B}" dt="2022-08-01T08:40:30.973" v="876" actId="27636"/>
        <pc:sldMkLst>
          <pc:docMk/>
          <pc:sldMk cId="3359268988" sldId="539"/>
        </pc:sldMkLst>
        <pc:spChg chg="add del mod ord">
          <ac:chgData name="Ute Scheid" userId="e14644aa-4ff4-45be-be81-ba0656d30d79" providerId="ADAL" clId="{14D5ED2F-4DD3-45A2-BCDF-3B9D2EBE659B}" dt="2022-08-01T08:36:28.132" v="344" actId="700"/>
          <ac:spMkLst>
            <pc:docMk/>
            <pc:sldMk cId="3359268988" sldId="539"/>
            <ac:spMk id="2" creationId="{4E9E15ED-6EB2-0B68-7B15-6207990B72C6}"/>
          </ac:spMkLst>
        </pc:spChg>
        <pc:spChg chg="add del mod ord">
          <ac:chgData name="Ute Scheid" userId="e14644aa-4ff4-45be-be81-ba0656d30d79" providerId="ADAL" clId="{14D5ED2F-4DD3-45A2-BCDF-3B9D2EBE659B}" dt="2022-08-01T08:36:28.132" v="344" actId="700"/>
          <ac:spMkLst>
            <pc:docMk/>
            <pc:sldMk cId="3359268988" sldId="539"/>
            <ac:spMk id="3" creationId="{8B348083-4079-0D70-F504-082AD6F977DE}"/>
          </ac:spMkLst>
        </pc:spChg>
        <pc:spChg chg="add del mod ord">
          <ac:chgData name="Ute Scheid" userId="e14644aa-4ff4-45be-be81-ba0656d30d79" providerId="ADAL" clId="{14D5ED2F-4DD3-45A2-BCDF-3B9D2EBE659B}" dt="2022-08-01T08:36:28.132" v="344" actId="700"/>
          <ac:spMkLst>
            <pc:docMk/>
            <pc:sldMk cId="3359268988" sldId="539"/>
            <ac:spMk id="4" creationId="{82F84DB7-3FBB-2DF7-7DD3-56E5BA181AF0}"/>
          </ac:spMkLst>
        </pc:spChg>
        <pc:spChg chg="add del mod ord">
          <ac:chgData name="Ute Scheid" userId="e14644aa-4ff4-45be-be81-ba0656d30d79" providerId="ADAL" clId="{14D5ED2F-4DD3-45A2-BCDF-3B9D2EBE659B}" dt="2022-08-01T08:36:28.132" v="344" actId="700"/>
          <ac:spMkLst>
            <pc:docMk/>
            <pc:sldMk cId="3359268988" sldId="539"/>
            <ac:spMk id="5" creationId="{2CCD5D30-D85E-1AC4-D99E-6A9A463D4F5A}"/>
          </ac:spMkLst>
        </pc:spChg>
        <pc:spChg chg="add del mod ord">
          <ac:chgData name="Ute Scheid" userId="e14644aa-4ff4-45be-be81-ba0656d30d79" providerId="ADAL" clId="{14D5ED2F-4DD3-45A2-BCDF-3B9D2EBE659B}" dt="2022-08-01T08:36:28.132" v="344" actId="700"/>
          <ac:spMkLst>
            <pc:docMk/>
            <pc:sldMk cId="3359268988" sldId="539"/>
            <ac:spMk id="6" creationId="{BDCE95C4-5CB7-29F2-7B0C-5AD910067CB2}"/>
          </ac:spMkLst>
        </pc:spChg>
        <pc:spChg chg="add del">
          <ac:chgData name="Ute Scheid" userId="e14644aa-4ff4-45be-be81-ba0656d30d79" providerId="ADAL" clId="{14D5ED2F-4DD3-45A2-BCDF-3B9D2EBE659B}" dt="2022-08-01T08:36:28.132" v="344" actId="700"/>
          <ac:spMkLst>
            <pc:docMk/>
            <pc:sldMk cId="3359268988" sldId="539"/>
            <ac:spMk id="7" creationId="{5FC62E4F-7A10-CC57-FC04-993FDD4D7114}"/>
          </ac:spMkLst>
        </pc:spChg>
        <pc:spChg chg="add del">
          <ac:chgData name="Ute Scheid" userId="e14644aa-4ff4-45be-be81-ba0656d30d79" providerId="ADAL" clId="{14D5ED2F-4DD3-45A2-BCDF-3B9D2EBE659B}" dt="2022-08-01T08:36:28.132" v="344" actId="700"/>
          <ac:spMkLst>
            <pc:docMk/>
            <pc:sldMk cId="3359268988" sldId="539"/>
            <ac:spMk id="8" creationId="{60CD1D8D-942E-2AF4-EFD3-12F348B5B811}"/>
          </ac:spMkLst>
        </pc:spChg>
        <pc:spChg chg="add del mod ord">
          <ac:chgData name="Ute Scheid" userId="e14644aa-4ff4-45be-be81-ba0656d30d79" providerId="ADAL" clId="{14D5ED2F-4DD3-45A2-BCDF-3B9D2EBE659B}" dt="2022-08-01T08:36:23.226" v="343" actId="700"/>
          <ac:spMkLst>
            <pc:docMk/>
            <pc:sldMk cId="3359268988" sldId="539"/>
            <ac:spMk id="9" creationId="{8B4536F6-D769-1367-6D7F-8EF6F3B92349}"/>
          </ac:spMkLst>
        </pc:spChg>
        <pc:spChg chg="add del mod ord">
          <ac:chgData name="Ute Scheid" userId="e14644aa-4ff4-45be-be81-ba0656d30d79" providerId="ADAL" clId="{14D5ED2F-4DD3-45A2-BCDF-3B9D2EBE659B}" dt="2022-08-01T08:36:23.226" v="343" actId="700"/>
          <ac:spMkLst>
            <pc:docMk/>
            <pc:sldMk cId="3359268988" sldId="539"/>
            <ac:spMk id="10" creationId="{A5BB18FC-1C1E-270E-7308-24B6AA02C0B5}"/>
          </ac:spMkLst>
        </pc:spChg>
        <pc:spChg chg="add del mod ord">
          <ac:chgData name="Ute Scheid" userId="e14644aa-4ff4-45be-be81-ba0656d30d79" providerId="ADAL" clId="{14D5ED2F-4DD3-45A2-BCDF-3B9D2EBE659B}" dt="2022-08-01T08:36:23.226" v="343" actId="700"/>
          <ac:spMkLst>
            <pc:docMk/>
            <pc:sldMk cId="3359268988" sldId="539"/>
            <ac:spMk id="11" creationId="{4BEECF08-DC2D-B26D-24B1-2C4A6AD8596E}"/>
          </ac:spMkLst>
        </pc:spChg>
        <pc:spChg chg="add del mod ord">
          <ac:chgData name="Ute Scheid" userId="e14644aa-4ff4-45be-be81-ba0656d30d79" providerId="ADAL" clId="{14D5ED2F-4DD3-45A2-BCDF-3B9D2EBE659B}" dt="2022-08-01T08:36:23.226" v="343" actId="700"/>
          <ac:spMkLst>
            <pc:docMk/>
            <pc:sldMk cId="3359268988" sldId="539"/>
            <ac:spMk id="12" creationId="{02F790D0-B21B-041D-3CF1-1C4A688C8BFE}"/>
          </ac:spMkLst>
        </pc:spChg>
        <pc:spChg chg="add del mod ord">
          <ac:chgData name="Ute Scheid" userId="e14644aa-4ff4-45be-be81-ba0656d30d79" providerId="ADAL" clId="{14D5ED2F-4DD3-45A2-BCDF-3B9D2EBE659B}" dt="2022-08-01T08:36:23.226" v="343" actId="700"/>
          <ac:spMkLst>
            <pc:docMk/>
            <pc:sldMk cId="3359268988" sldId="539"/>
            <ac:spMk id="13" creationId="{D60603E3-D2C3-8EA4-5536-D207E97565E6}"/>
          </ac:spMkLst>
        </pc:spChg>
        <pc:spChg chg="add mod ord">
          <ac:chgData name="Ute Scheid" userId="e14644aa-4ff4-45be-be81-ba0656d30d79" providerId="ADAL" clId="{14D5ED2F-4DD3-45A2-BCDF-3B9D2EBE659B}" dt="2022-08-01T08:36:51.402" v="348"/>
          <ac:spMkLst>
            <pc:docMk/>
            <pc:sldMk cId="3359268988" sldId="539"/>
            <ac:spMk id="14" creationId="{53E59FE4-17DE-49A2-3418-775B1282B173}"/>
          </ac:spMkLst>
        </pc:spChg>
        <pc:spChg chg="add mod ord">
          <ac:chgData name="Ute Scheid" userId="e14644aa-4ff4-45be-be81-ba0656d30d79" providerId="ADAL" clId="{14D5ED2F-4DD3-45A2-BCDF-3B9D2EBE659B}" dt="2022-08-01T08:40:16.922" v="874" actId="113"/>
          <ac:spMkLst>
            <pc:docMk/>
            <pc:sldMk cId="3359268988" sldId="539"/>
            <ac:spMk id="15" creationId="{AD7C37BD-4DF0-79D5-0427-ACB6D6DD0C9B}"/>
          </ac:spMkLst>
        </pc:spChg>
        <pc:spChg chg="add mod ord">
          <ac:chgData name="Ute Scheid" userId="e14644aa-4ff4-45be-be81-ba0656d30d79" providerId="ADAL" clId="{14D5ED2F-4DD3-45A2-BCDF-3B9D2EBE659B}" dt="2022-08-01T08:40:30.973" v="876" actId="27636"/>
          <ac:spMkLst>
            <pc:docMk/>
            <pc:sldMk cId="3359268988" sldId="539"/>
            <ac:spMk id="16" creationId="{9DB1734C-C5C4-D309-7633-0E15E472C9F8}"/>
          </ac:spMkLst>
        </pc:spChg>
      </pc:sldChg>
    </pc:docChg>
  </pc:docChgLst>
  <pc:docChgLst>
    <pc:chgData name="Christiane Stedeler-Gabriel" userId="7eaa2b47-df4d-4d4d-8928-416a79515e5c" providerId="ADAL" clId="{D757D0FD-F577-4DC2-A37D-F9D53E8D2380}"/>
    <pc:docChg chg="custSel addSld delSld modSld modMainMaster">
      <pc:chgData name="Christiane Stedeler-Gabriel" userId="7eaa2b47-df4d-4d4d-8928-416a79515e5c" providerId="ADAL" clId="{D757D0FD-F577-4DC2-A37D-F9D53E8D2380}" dt="2023-07-11T06:34:36.118" v="33" actId="14100"/>
      <pc:docMkLst>
        <pc:docMk/>
      </pc:docMkLst>
      <pc:sldChg chg="addSp modSp mod">
        <pc:chgData name="Christiane Stedeler-Gabriel" userId="7eaa2b47-df4d-4d4d-8928-416a79515e5c" providerId="ADAL" clId="{D757D0FD-F577-4DC2-A37D-F9D53E8D2380}" dt="2023-07-11T06:33:47.200" v="23" actId="1076"/>
        <pc:sldMkLst>
          <pc:docMk/>
          <pc:sldMk cId="55516063" sldId="394"/>
        </pc:sldMkLst>
        <pc:spChg chg="mod">
          <ac:chgData name="Christiane Stedeler-Gabriel" userId="7eaa2b47-df4d-4d4d-8928-416a79515e5c" providerId="ADAL" clId="{D757D0FD-F577-4DC2-A37D-F9D53E8D2380}" dt="2023-07-11T06:33:36.630" v="21" actId="20577"/>
          <ac:spMkLst>
            <pc:docMk/>
            <pc:sldMk cId="55516063" sldId="394"/>
            <ac:spMk id="7" creationId="{E3100027-69DF-3F15-2528-848FE729A481}"/>
          </ac:spMkLst>
        </pc:spChg>
        <pc:spChg chg="mod">
          <ac:chgData name="Christiane Stedeler-Gabriel" userId="7eaa2b47-df4d-4d4d-8928-416a79515e5c" providerId="ADAL" clId="{D757D0FD-F577-4DC2-A37D-F9D53E8D2380}" dt="2023-07-11T06:32:57.258" v="10" actId="20577"/>
          <ac:spMkLst>
            <pc:docMk/>
            <pc:sldMk cId="55516063" sldId="394"/>
            <ac:spMk id="8" creationId="{CEDD380F-0C94-D9BD-E668-F5E6A9981B45}"/>
          </ac:spMkLst>
        </pc:spChg>
        <pc:picChg chg="add mod">
          <ac:chgData name="Christiane Stedeler-Gabriel" userId="7eaa2b47-df4d-4d4d-8928-416a79515e5c" providerId="ADAL" clId="{D757D0FD-F577-4DC2-A37D-F9D53E8D2380}" dt="2023-07-11T06:33:03.023" v="13" actId="1076"/>
          <ac:picMkLst>
            <pc:docMk/>
            <pc:sldMk cId="55516063" sldId="394"/>
            <ac:picMk id="9" creationId="{0232F933-FDDF-0609-4105-B1D26826A465}"/>
          </ac:picMkLst>
        </pc:picChg>
        <pc:picChg chg="add mod">
          <ac:chgData name="Christiane Stedeler-Gabriel" userId="7eaa2b47-df4d-4d4d-8928-416a79515e5c" providerId="ADAL" clId="{D757D0FD-F577-4DC2-A37D-F9D53E8D2380}" dt="2023-07-11T06:33:47.200" v="23" actId="1076"/>
          <ac:picMkLst>
            <pc:docMk/>
            <pc:sldMk cId="55516063" sldId="394"/>
            <ac:picMk id="10" creationId="{8E03506E-A3F3-ABBA-8D29-77E0B57E79C9}"/>
          </ac:picMkLst>
        </pc:picChg>
      </pc:sldChg>
      <pc:sldChg chg="addSp modSp mod">
        <pc:chgData name="Christiane Stedeler-Gabriel" userId="7eaa2b47-df4d-4d4d-8928-416a79515e5c" providerId="ADAL" clId="{D757D0FD-F577-4DC2-A37D-F9D53E8D2380}" dt="2023-07-11T06:34:36.118" v="33" actId="14100"/>
        <pc:sldMkLst>
          <pc:docMk/>
          <pc:sldMk cId="1363537653" sldId="395"/>
        </pc:sldMkLst>
        <pc:spChg chg="mod">
          <ac:chgData name="Christiane Stedeler-Gabriel" userId="7eaa2b47-df4d-4d4d-8928-416a79515e5c" providerId="ADAL" clId="{D757D0FD-F577-4DC2-A37D-F9D53E8D2380}" dt="2023-07-11T06:34:10.972" v="25" actId="20577"/>
          <ac:spMkLst>
            <pc:docMk/>
            <pc:sldMk cId="1363537653" sldId="395"/>
            <ac:spMk id="7" creationId="{C74338A2-35DD-ABEC-4E9B-652C35D30967}"/>
          </ac:spMkLst>
        </pc:spChg>
        <pc:picChg chg="add mod">
          <ac:chgData name="Christiane Stedeler-Gabriel" userId="7eaa2b47-df4d-4d4d-8928-416a79515e5c" providerId="ADAL" clId="{D757D0FD-F577-4DC2-A37D-F9D53E8D2380}" dt="2023-07-11T06:34:36.118" v="33" actId="14100"/>
          <ac:picMkLst>
            <pc:docMk/>
            <pc:sldMk cId="1363537653" sldId="395"/>
            <ac:picMk id="9" creationId="{E66E454E-4C6E-7F31-5081-43206E4A4669}"/>
          </ac:picMkLst>
        </pc:picChg>
        <pc:picChg chg="add mod">
          <ac:chgData name="Christiane Stedeler-Gabriel" userId="7eaa2b47-df4d-4d4d-8928-416a79515e5c" providerId="ADAL" clId="{D757D0FD-F577-4DC2-A37D-F9D53E8D2380}" dt="2023-07-11T06:34:31.593" v="32" actId="1076"/>
          <ac:picMkLst>
            <pc:docMk/>
            <pc:sldMk cId="1363537653" sldId="395"/>
            <ac:picMk id="10" creationId="{404B8CCC-EEBF-B21F-C278-7F8CE68D4B19}"/>
          </ac:picMkLst>
        </pc:picChg>
      </pc:sldChg>
      <pc:sldChg chg="add">
        <pc:chgData name="Christiane Stedeler-Gabriel" userId="7eaa2b47-df4d-4d4d-8928-416a79515e5c" providerId="ADAL" clId="{D757D0FD-F577-4DC2-A37D-F9D53E8D2380}" dt="2023-07-11T06:31:14.512" v="7"/>
        <pc:sldMkLst>
          <pc:docMk/>
          <pc:sldMk cId="650784167" sldId="536"/>
        </pc:sldMkLst>
      </pc:sldChg>
      <pc:sldChg chg="del">
        <pc:chgData name="Christiane Stedeler-Gabriel" userId="7eaa2b47-df4d-4d4d-8928-416a79515e5c" providerId="ADAL" clId="{D757D0FD-F577-4DC2-A37D-F9D53E8D2380}" dt="2023-07-11T06:31:16.164" v="8" actId="47"/>
        <pc:sldMkLst>
          <pc:docMk/>
          <pc:sldMk cId="1172476787" sldId="540"/>
        </pc:sldMkLst>
      </pc:sldChg>
      <pc:sldMasterChg chg="addSp delSp modSp mod">
        <pc:chgData name="Christiane Stedeler-Gabriel" userId="7eaa2b47-df4d-4d4d-8928-416a79515e5c" providerId="ADAL" clId="{D757D0FD-F577-4DC2-A37D-F9D53E8D2380}" dt="2023-07-10T18:24:22.310" v="6" actId="1076"/>
        <pc:sldMasterMkLst>
          <pc:docMk/>
          <pc:sldMasterMk cId="3808370331" sldId="2147483648"/>
        </pc:sldMasterMkLst>
        <pc:picChg chg="add mod">
          <ac:chgData name="Christiane Stedeler-Gabriel" userId="7eaa2b47-df4d-4d4d-8928-416a79515e5c" providerId="ADAL" clId="{D757D0FD-F577-4DC2-A37D-F9D53E8D2380}" dt="2023-07-10T18:24:22.310" v="6" actId="1076"/>
          <ac:picMkLst>
            <pc:docMk/>
            <pc:sldMasterMk cId="3808370331" sldId="2147483648"/>
            <ac:picMk id="5" creationId="{644C7C27-6062-0AF0-23DD-6CF6E0D3C0F3}"/>
          </ac:picMkLst>
        </pc:picChg>
        <pc:picChg chg="del">
          <ac:chgData name="Christiane Stedeler-Gabriel" userId="7eaa2b47-df4d-4d4d-8928-416a79515e5c" providerId="ADAL" clId="{D757D0FD-F577-4DC2-A37D-F9D53E8D2380}" dt="2023-07-10T18:23:52.271" v="0" actId="478"/>
          <ac:picMkLst>
            <pc:docMk/>
            <pc:sldMasterMk cId="3808370331" sldId="2147483648"/>
            <ac:picMk id="13" creationId="{64CE04E6-221B-A54A-A75B-2A61C227BADA}"/>
          </ac:picMkLst>
        </pc:picChg>
      </pc:sldMasterChg>
    </pc:docChg>
  </pc:docChgLst>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11.07.2023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11</a:t>
            </a:fld>
            <a:endParaRPr lang="de-DE"/>
          </a:p>
        </p:txBody>
      </p:sp>
    </p:spTree>
    <p:extLst>
      <p:ext uri="{BB962C8B-B14F-4D97-AF65-F5344CB8AC3E}">
        <p14:creationId xmlns:p14="http://schemas.microsoft.com/office/powerpoint/2010/main" val="216186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MAGS =</a:t>
            </a:r>
            <a:r>
              <a:rPr lang="de-DE" baseline="0" dirty="0"/>
              <a:t> Arbeitsministerium, MSB = Schulministerium</a:t>
            </a:r>
          </a:p>
          <a:p>
            <a:r>
              <a:rPr lang="de-DE" baseline="0" dirty="0"/>
              <a:t>BR = Bezirksregierung</a:t>
            </a:r>
          </a:p>
          <a:p>
            <a:r>
              <a:rPr lang="de-DE" baseline="0" dirty="0"/>
              <a:t>LGH = Landesgewerbeförderstelle des Nordrheinwestfälischen Handwerks: Übernimmt Organisation trägergestützter Angebote</a:t>
            </a:r>
          </a:p>
          <a:p>
            <a:r>
              <a:rPr lang="de-DE" baseline="0" dirty="0"/>
              <a:t>GIB = Gesellschaft für innovative Beschäftigungsförderung: Übernimmt die wissenschaftliche Begleitung von </a:t>
            </a:r>
            <a:r>
              <a:rPr lang="de-DE" baseline="0" dirty="0" err="1"/>
              <a:t>KAoA</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12</a:t>
            </a:fld>
            <a:endParaRPr lang="de-DE"/>
          </a:p>
        </p:txBody>
      </p:sp>
    </p:spTree>
    <p:extLst>
      <p:ext uri="{BB962C8B-B14F-4D97-AF65-F5344CB8AC3E}">
        <p14:creationId xmlns:p14="http://schemas.microsoft.com/office/powerpoint/2010/main" val="68498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048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3.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5.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4.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3.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2.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7.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4.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3.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2.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9.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4.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3.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2.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5" name="Grafik 4" descr="Ein Bild, das Text, Schrift, Grafiken, Screenshot enthält.&#10;&#10;Automatisch generierte Beschreibung">
            <a:extLst>
              <a:ext uri="{FF2B5EF4-FFF2-40B4-BE49-F238E27FC236}">
                <a16:creationId xmlns:a16="http://schemas.microsoft.com/office/drawing/2014/main" id="{644C7C27-6062-0AF0-23DD-6CF6E0D3C0F3}"/>
              </a:ext>
            </a:extLst>
          </p:cNvPr>
          <p:cNvPicPr>
            <a:picLocks noChangeAspect="1"/>
          </p:cNvPicPr>
          <p:nvPr userDrawn="1"/>
        </p:nvPicPr>
        <p:blipFill>
          <a:blip r:embed="rId27"/>
          <a:stretch>
            <a:fillRect/>
          </a:stretch>
        </p:blipFill>
        <p:spPr>
          <a:xfrm>
            <a:off x="5148000" y="6444000"/>
            <a:ext cx="1312889" cy="262800"/>
          </a:xfrm>
          <a:prstGeom prst="rect">
            <a:avLst/>
          </a:prstGeom>
        </p:spPr>
      </p:pic>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d.nrw.de/system/files/media/document/2023-01/2023_01_16_4_42_KAoA_Ansprechpersonen_uebergang_schule_beruf.pdf" TargetMode="External"/><Relationship Id="rId2" Type="http://schemas.openxmlformats.org/officeDocument/2006/relationships/hyperlink" Target="https://www.kommunale-koordinierung.com/kontakt/" TargetMode="External"/><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mailto:Duesseldorf.Berufsberatung@arbeitsagentur.de" TargetMode="External"/><Relationship Id="rId2" Type="http://schemas.openxmlformats.org/officeDocument/2006/relationships/hyperlink" Target="https://planet-beruf.de/schuelerinnen" TargetMode="Externa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arbeitsagentur.de/vor-ort/duesseldorf/finde-hier-deinen-ausbildungsplatz"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hk-lehrstellenboerse.de/" TargetMode="External"/><Relationship Id="rId2" Type="http://schemas.openxmlformats.org/officeDocument/2006/relationships/hyperlink" Target="https://www.hwk-duesseldorf.de/31,0,jobboardoffersearch.html" TargetMode="Externa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startenstattwarten.info/"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padlet.com/kaoadus/gle2x09z786jkdf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ihk.de/duesseldorf/standort/fachkraeftesicherung/inklusionsberatung-3971400" TargetMode="External"/><Relationship Id="rId2" Type="http://schemas.openxmlformats.org/officeDocument/2006/relationships/hyperlink" Target="https://www.hwk-duesseldorf.de/artikel/inklusionsberatung-menschen-mit-behinderungen-im-handwerk-31,1634,7.html" TargetMode="External"/><Relationship Id="rId1" Type="http://schemas.openxmlformats.org/officeDocument/2006/relationships/slideLayout" Target="../slideLayouts/slideLayout19.xml"/><Relationship Id="rId5" Type="http://schemas.openxmlformats.org/officeDocument/2006/relationships/hyperlink" Target="mailto:Duesseldorf.261-Reha@arbeitsagentur.de"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koko-dus.de/"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erufsorientierung-nrw.de/"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kommunale-koordinierung.com/standardelemente/curriculu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2"/>
            <a:ext cx="10683240" cy="1506583"/>
          </a:xfrm>
        </p:spPr>
        <p:txBody>
          <a:bodyPr>
            <a:normAutofit/>
          </a:bodyPr>
          <a:lstStyle/>
          <a:p>
            <a:r>
              <a:rPr lang="de-DE" sz="2400" dirty="0"/>
              <a:t>Teil 5:</a:t>
            </a:r>
            <a:br>
              <a:rPr lang="de-DE" sz="2400" dirty="0"/>
            </a:br>
            <a:r>
              <a:rPr lang="de-DE" sz="2400" dirty="0"/>
              <a:t>Aufgaben der Schule</a:t>
            </a:r>
            <a:br>
              <a:rPr lang="de-DE" sz="2400" dirty="0"/>
            </a:br>
            <a:r>
              <a:rPr lang="de-DE" sz="2400" dirty="0"/>
              <a:t>Innerschulische Koordination</a:t>
            </a:r>
            <a:br>
              <a:rPr lang="de-DE" sz="2400" dirty="0"/>
            </a:br>
            <a:r>
              <a:rPr lang="de-DE" sz="2400" dirty="0"/>
              <a:t>Vernetzung und regionale Partner</a:t>
            </a:r>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378220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874597" y="355760"/>
            <a:ext cx="8635164" cy="417693"/>
          </a:xfrm>
          <a:prstGeom prst="rect">
            <a:avLst/>
          </a:prstGeom>
        </p:spPr>
        <p:txBody>
          <a:bodyPr lIns="0" tIns="0" rIns="0" bIns="0" anchor="ctr">
            <a:noAutofit/>
          </a:bodyPr>
          <a:lstStyle/>
          <a:p>
            <a:pPr eaLnBrk="1" hangingPunct="1"/>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Berücksichtigung aller BO-Bausteine in einer (separaten?) didaktischen Jahresplanung</a:t>
            </a:r>
          </a:p>
        </p:txBody>
      </p:sp>
      <p:sp>
        <p:nvSpPr>
          <p:cNvPr id="4" name="Inhaltsplatzhalter 2"/>
          <p:cNvSpPr>
            <a:spLocks noGrp="1"/>
          </p:cNvSpPr>
          <p:nvPr/>
        </p:nvSpPr>
        <p:spPr>
          <a:xfrm>
            <a:off x="5791824" y="2219307"/>
            <a:ext cx="4338306" cy="1943390"/>
          </a:xfrm>
          <a:prstGeom prst="rect">
            <a:avLst/>
          </a:prstGeom>
        </p:spPr>
        <p:txBody>
          <a:bodyPr lIns="0" tIns="0" rIns="0" bIns="0">
            <a:noAutofit/>
          </a:bodyPr>
          <a:lstStyle/>
          <a:p>
            <a:pPr marL="0" indent="0" eaLnBrk="1" hangingPunct="1">
              <a:spcBef>
                <a:spcPts val="0"/>
              </a:spcBef>
              <a:buNone/>
            </a:pPr>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B E I S P I E L</a:t>
            </a:r>
          </a:p>
          <a:p>
            <a:pPr marL="0" indent="0" eaLnBrk="1" hangingPunct="1">
              <a:spcBef>
                <a:spcPts val="0"/>
              </a:spcBef>
              <a:buNone/>
            </a:pPr>
            <a:r>
              <a:rPr lang="de-DE" altLang="de-DE" sz="2400" b="1" dirty="0">
                <a:solidFill>
                  <a:srgbClr val="27338B"/>
                </a:solidFill>
                <a:latin typeface="Calibri" panose="020F0502020204030204" pitchFamily="34" charset="0"/>
                <a:ea typeface="Tahoma" panose="020B0604030504040204" pitchFamily="34" charset="0"/>
                <a:cs typeface="Calibri" panose="020F0502020204030204" pitchFamily="34" charset="0"/>
              </a:rPr>
              <a:t>Jahresplanung für die Jahrgangsstufen, Fachkonferenzen und für die Agentur für Arbeit </a:t>
            </a:r>
          </a:p>
        </p:txBody>
      </p:sp>
      <p:pic>
        <p:nvPicPr>
          <p:cNvPr id="9" name="Grafik 8" descr="Ein Bild, das Tisch enthält.&#10;&#10;Automatisch generierte Beschreibung"/>
          <p:cNvPicPr/>
          <p:nvPr/>
        </p:nvPicPr>
        <p:blipFill>
          <a:blip r:embed="rId2"/>
          <a:stretch>
            <a:fillRect/>
          </a:stretch>
        </p:blipFill>
        <p:spPr>
          <a:xfrm>
            <a:off x="874597" y="955222"/>
            <a:ext cx="4158957" cy="5367202"/>
          </a:xfrm>
          <a:prstGeom prst="rect">
            <a:avLst/>
          </a:prstGeom>
        </p:spPr>
      </p:pic>
    </p:spTree>
    <p:extLst>
      <p:ext uri="{BB962C8B-B14F-4D97-AF65-F5344CB8AC3E}">
        <p14:creationId xmlns:p14="http://schemas.microsoft.com/office/powerpoint/2010/main" val="724783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nvSpPr>
        <p:spPr>
          <a:xfrm>
            <a:off x="857006" y="332656"/>
            <a:ext cx="10135537" cy="512805"/>
          </a:xfrm>
          <a:prstGeom prst="rect">
            <a:avLst/>
          </a:prstGeom>
        </p:spPr>
        <p:txBody>
          <a:bodyPr lIns="0" tIns="0" rIns="0" bIns="0" anchor="ctr">
            <a:noAutofit/>
          </a:bodyPr>
          <a:lstStyle/>
          <a:p>
            <a:pPr eaLnBrk="1" hangingPunct="1"/>
            <a: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t>Idealtypische Darstellung von </a:t>
            </a:r>
            <a:b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br>
            <a:r>
              <a:rPr lang="de-DE" altLang="de-DE" sz="3000" b="1" dirty="0">
                <a:solidFill>
                  <a:srgbClr val="27338B"/>
                </a:solidFill>
                <a:latin typeface="Arial" panose="020B0604020202020204" pitchFamily="34" charset="0"/>
                <a:ea typeface="Tahoma" panose="020B0604030504040204" pitchFamily="34" charset="0"/>
                <a:cs typeface="Arial" panose="020B0604020202020204" pitchFamily="34" charset="0"/>
              </a:rPr>
              <a:t>Organisationsprozessen</a:t>
            </a:r>
          </a:p>
        </p:txBody>
      </p:sp>
      <p:sp>
        <p:nvSpPr>
          <p:cNvPr id="7" name="Inhaltsplatzhalter 2"/>
          <p:cNvSpPr>
            <a:spLocks noGrp="1"/>
          </p:cNvSpPr>
          <p:nvPr/>
        </p:nvSpPr>
        <p:spPr>
          <a:xfrm>
            <a:off x="839412" y="1299656"/>
            <a:ext cx="11007045" cy="1287995"/>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Schulministerium/ Bez. Reg./ Kommunales </a:t>
            </a:r>
            <a:r>
              <a:rPr lang="de-DE" altLang="de-DE" sz="1600" b="1" dirty="0" err="1">
                <a:solidFill>
                  <a:srgbClr val="27338B"/>
                </a:solidFill>
                <a:latin typeface="Arial" panose="020B0604020202020204" pitchFamily="34" charset="0"/>
                <a:ea typeface="Tahoma" panose="020B0604030504040204" pitchFamily="34" charset="0"/>
                <a:cs typeface="Arial" panose="020B0604020202020204" pitchFamily="34" charset="0"/>
              </a:rPr>
              <a:t>KAoA</a:t>
            </a: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-Team</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Informiert die Schulen per Mail über anstehende Prozesse</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die Umsetzungsmodalitäten</a:t>
            </a:r>
          </a:p>
        </p:txBody>
      </p:sp>
      <p:sp>
        <p:nvSpPr>
          <p:cNvPr id="8" name="Inhaltsplatzhalter 2"/>
          <p:cNvSpPr>
            <a:spLocks noGrp="1"/>
          </p:cNvSpPr>
          <p:nvPr/>
        </p:nvSpPr>
        <p:spPr>
          <a:xfrm>
            <a:off x="839413" y="2253718"/>
            <a:ext cx="11007045" cy="133621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Innerschulische Koordination</a:t>
            </a:r>
          </a:p>
          <a:p>
            <a:pPr marL="0" indent="0" eaLnBrk="1" hangingPunct="1">
              <a:spcBef>
                <a:spcPts val="0"/>
              </a:spcBef>
              <a:buNone/>
            </a:pP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 nimmt auf Basis des BO-Curriculums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ggf. nach Abstimmung mit der Schulleitung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notwendige Absprachen mit Partnern vor</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koordiniert die schulinterne Umsetzung (ggf. Klärung von Weisungsbefugnissen)</a:t>
            </a:r>
          </a:p>
          <a:p>
            <a:pPr marL="0" indent="0" eaLnBrk="1" hangingPunct="1">
              <a:spcBef>
                <a:spcPts val="0"/>
              </a:spcBef>
              <a:buNone/>
            </a:pPr>
            <a:endParaRPr lang="de-DE" altLang="de-DE" sz="2000" dirty="0">
              <a:latin typeface="Arial" panose="020B0604020202020204" pitchFamily="34" charset="0"/>
              <a:ea typeface="Tahoma" panose="020B0604030504040204" pitchFamily="34" charset="0"/>
              <a:cs typeface="Arial" panose="020B0604020202020204" pitchFamily="34" charset="0"/>
            </a:endParaRPr>
          </a:p>
        </p:txBody>
      </p:sp>
      <p:sp>
        <p:nvSpPr>
          <p:cNvPr id="9" name="Inhaltsplatzhalter 2"/>
          <p:cNvSpPr>
            <a:spLocks noGrp="1"/>
          </p:cNvSpPr>
          <p:nvPr/>
        </p:nvSpPr>
        <p:spPr>
          <a:xfrm>
            <a:off x="839414" y="3748970"/>
            <a:ext cx="11007045" cy="165618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Umsetzung</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Fachlehrkräfte und/ oder Klassenleitungen setzen</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auf Basis der Strukturen im BO-Curriculum</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nach Anweisungen des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-Teams das Standardelement um </a:t>
            </a:r>
          </a:p>
          <a:p>
            <a:pPr marL="0" indent="0" eaLnBrk="1" hangingPunct="1">
              <a:spcBef>
                <a:spcPts val="0"/>
              </a:spcBef>
              <a:buNone/>
            </a:pPr>
            <a:endParaRPr lang="de-DE" altLang="de-DE" sz="2000" dirty="0">
              <a:latin typeface="Calibri" panose="020F0502020204030204" pitchFamily="34" charset="0"/>
              <a:ea typeface="Tahoma" panose="020B0604030504040204" pitchFamily="34" charset="0"/>
              <a:cs typeface="Calibri" panose="020F0502020204030204" pitchFamily="34" charset="0"/>
            </a:endParaRPr>
          </a:p>
        </p:txBody>
      </p:sp>
      <p:sp>
        <p:nvSpPr>
          <p:cNvPr id="10" name="Inhaltsplatzhalter 2"/>
          <p:cNvSpPr>
            <a:spLocks noGrp="1"/>
          </p:cNvSpPr>
          <p:nvPr/>
        </p:nvSpPr>
        <p:spPr>
          <a:xfrm>
            <a:off x="839416" y="4899649"/>
            <a:ext cx="8043328" cy="1656184"/>
          </a:xfrm>
          <a:prstGeom prst="rect">
            <a:avLst/>
          </a:prstGeom>
        </p:spPr>
        <p:txBody>
          <a:bodyPr lIns="0" tIns="0" rIns="0" bIns="0">
            <a:noAutofit/>
          </a:bodyPr>
          <a:lstStyle/>
          <a:p>
            <a:pPr marL="0" indent="0" eaLnBrk="1" hangingPunct="1">
              <a:spcBef>
                <a:spcPts val="0"/>
              </a:spcBef>
              <a:buNone/>
            </a:pPr>
            <a:r>
              <a:rPr lang="de-DE" altLang="de-DE" sz="1600" b="1" dirty="0">
                <a:solidFill>
                  <a:srgbClr val="27338B"/>
                </a:solidFill>
                <a:latin typeface="Arial" panose="020B0604020202020204" pitchFamily="34" charset="0"/>
                <a:ea typeface="Tahoma" panose="020B0604030504040204" pitchFamily="34" charset="0"/>
                <a:cs typeface="Arial" panose="020B0604020202020204" pitchFamily="34" charset="0"/>
              </a:rPr>
              <a:t>Weitere Mitarbeitende</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Integrationshelfer/-innen,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Sonderpädagog</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/-innen, MPT (…) begleiten und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unterstützen die Schüler/-innen bei der Umsetzung </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nach Festlegungen aus dem Curriculum und nach Anweisungen des </a:t>
            </a:r>
            <a:r>
              <a:rPr lang="de-DE" altLang="de-DE" sz="1600" dirty="0" err="1">
                <a:solidFill>
                  <a:srgbClr val="27338B"/>
                </a:solidFill>
                <a:latin typeface="Arial" panose="020B0604020202020204" pitchFamily="34" charset="0"/>
                <a:ea typeface="Tahoma" panose="020B0604030504040204" pitchFamily="34" charset="0"/>
                <a:cs typeface="Arial" panose="020B0604020202020204" pitchFamily="34" charset="0"/>
              </a:rPr>
              <a:t>StuBo</a:t>
            </a: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-Teams</a:t>
            </a:r>
          </a:p>
          <a:p>
            <a:pPr marL="0" indent="0" eaLnBrk="1" hangingPunct="1">
              <a:spcBef>
                <a:spcPts val="0"/>
              </a:spcBef>
              <a:buNone/>
            </a:pPr>
            <a:r>
              <a:rPr lang="de-DE" altLang="de-DE" sz="1600" dirty="0">
                <a:solidFill>
                  <a:srgbClr val="27338B"/>
                </a:solidFill>
                <a:latin typeface="Arial" panose="020B0604020202020204" pitchFamily="34" charset="0"/>
                <a:ea typeface="Tahoma" panose="020B0604030504040204" pitchFamily="34" charset="0"/>
                <a:cs typeface="Arial" panose="020B0604020202020204" pitchFamily="34" charset="0"/>
              </a:rPr>
              <a:t>und machen ggf. auf notwendige zusätzliche SBO aufmerksam</a:t>
            </a:r>
          </a:p>
          <a:p>
            <a:pPr marL="0" indent="0" eaLnBrk="1" hangingPunct="1">
              <a:spcBef>
                <a:spcPts val="0"/>
              </a:spcBef>
              <a:buNone/>
            </a:pPr>
            <a:endParaRPr lang="de-DE" altLang="de-DE" sz="2000" dirty="0">
              <a:latin typeface="Calibri" panose="020F0502020204030204" pitchFamily="34" charset="0"/>
              <a:ea typeface="Tahoma" panose="020B0604030504040204" pitchFamily="34" charset="0"/>
              <a:cs typeface="Calibri" panose="020F0502020204030204" pitchFamily="34" charset="0"/>
            </a:endParaRPr>
          </a:p>
        </p:txBody>
      </p:sp>
      <p:grpSp>
        <p:nvGrpSpPr>
          <p:cNvPr id="13" name="Gruppieren 12"/>
          <p:cNvGrpSpPr/>
          <p:nvPr/>
        </p:nvGrpSpPr>
        <p:grpSpPr>
          <a:xfrm>
            <a:off x="9489067" y="1330791"/>
            <a:ext cx="2299027" cy="3753771"/>
            <a:chOff x="9489067" y="1330791"/>
            <a:chExt cx="2299027" cy="3753771"/>
          </a:xfrm>
        </p:grpSpPr>
        <p:sp>
          <p:nvSpPr>
            <p:cNvPr id="2" name="Rechteck 1"/>
            <p:cNvSpPr/>
            <p:nvPr/>
          </p:nvSpPr>
          <p:spPr>
            <a:xfrm>
              <a:off x="9489067" y="2245084"/>
              <a:ext cx="1786066" cy="400110"/>
            </a:xfrm>
            <a:prstGeom prst="rect">
              <a:avLst/>
            </a:prstGeom>
            <a:noFill/>
          </p:spPr>
          <p:txBody>
            <a:bodyPr wrap="none" lIns="91440" tIns="45720" rIns="91440" bIns="45720">
              <a:spAutoFit/>
            </a:bodyPr>
            <a:lstStyle/>
            <a:p>
              <a:pPr algn="ctr"/>
              <a:r>
                <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Schulleitung</a:t>
              </a:r>
            </a:p>
          </p:txBody>
        </p:sp>
        <p:sp>
          <p:nvSpPr>
            <p:cNvPr id="3" name="Rechteck 2"/>
            <p:cNvSpPr/>
            <p:nvPr/>
          </p:nvSpPr>
          <p:spPr>
            <a:xfrm>
              <a:off x="9618367" y="2598291"/>
              <a:ext cx="950901" cy="400110"/>
            </a:xfrm>
            <a:prstGeom prst="rect">
              <a:avLst/>
            </a:prstGeom>
            <a:noFill/>
          </p:spPr>
          <p:txBody>
            <a:bodyPr wrap="none" lIns="91440" tIns="45720" rIns="91440" bIns="45720">
              <a:spAutoFit/>
            </a:bodyPr>
            <a:lstStyle/>
            <a:p>
              <a:pPr algn="ctr"/>
              <a:r>
                <a:rPr lang="de-DE" sz="20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StuBo</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hteck 3"/>
            <p:cNvSpPr/>
            <p:nvPr/>
          </p:nvSpPr>
          <p:spPr>
            <a:xfrm>
              <a:off x="9517919" y="3086918"/>
              <a:ext cx="1601721"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Curriculum</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hteck 4"/>
            <p:cNvSpPr/>
            <p:nvPr/>
          </p:nvSpPr>
          <p:spPr>
            <a:xfrm>
              <a:off x="9489067" y="4684452"/>
              <a:ext cx="2299027"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Bezugspersonen</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Rechteck 10"/>
            <p:cNvSpPr/>
            <p:nvPr/>
          </p:nvSpPr>
          <p:spPr>
            <a:xfrm>
              <a:off x="9503530" y="1330791"/>
              <a:ext cx="1912704" cy="400110"/>
            </a:xfrm>
            <a:prstGeom prst="rect">
              <a:avLst/>
            </a:prstGeom>
            <a:noFill/>
          </p:spPr>
          <p:txBody>
            <a:bodyPr wrap="none" lIns="91440" tIns="45720" rIns="91440" bIns="45720">
              <a:spAutoFit/>
            </a:bodyPr>
            <a:lstStyle/>
            <a:p>
              <a:pPr algn="ctr"/>
              <a:r>
                <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Schulaufsicht</a:t>
              </a:r>
            </a:p>
          </p:txBody>
        </p:sp>
        <p:sp>
          <p:nvSpPr>
            <p:cNvPr id="12" name="Rechteck 11"/>
            <p:cNvSpPr/>
            <p:nvPr/>
          </p:nvSpPr>
          <p:spPr>
            <a:xfrm>
              <a:off x="9552384" y="3904360"/>
              <a:ext cx="1532792" cy="400110"/>
            </a:xfrm>
            <a:prstGeom prst="rect">
              <a:avLst/>
            </a:prstGeom>
            <a:noFill/>
          </p:spPr>
          <p:txBody>
            <a:bodyPr wrap="non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Lehrkräfte</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sp>
        <p:nvSpPr>
          <p:cNvPr id="14" name="Inhaltsplatzhalter 2"/>
          <p:cNvSpPr>
            <a:spLocks noGrp="1"/>
          </p:cNvSpPr>
          <p:nvPr/>
        </p:nvSpPr>
        <p:spPr>
          <a:xfrm>
            <a:off x="7176120" y="1042096"/>
            <a:ext cx="1897187" cy="1545555"/>
          </a:xfrm>
          <a:prstGeom prst="rect">
            <a:avLst/>
          </a:prstGeom>
          <a:ln>
            <a:solidFill>
              <a:srgbClr val="27338B"/>
            </a:solidFill>
          </a:ln>
        </p:spPr>
        <p:txBody>
          <a:bodyPr lIns="0" tIns="0" rIns="0" bIns="0">
            <a:noAutofit/>
          </a:bodyPr>
          <a:lstStyle/>
          <a:p>
            <a:pPr marL="0" indent="0" algn="just" eaLnBrk="1" hangingPunct="1">
              <a:spcBef>
                <a:spcPts val="0"/>
              </a:spcBef>
              <a:buNone/>
            </a:pPr>
            <a:r>
              <a:rPr lang="de-DE" altLang="de-DE" sz="1600" i="1" dirty="0">
                <a:solidFill>
                  <a:srgbClr val="27338B"/>
                </a:solidFill>
                <a:latin typeface="Calibri" panose="020F0502020204030204" pitchFamily="34" charset="0"/>
                <a:ea typeface="Tahoma" panose="020B0604030504040204" pitchFamily="34" charset="0"/>
                <a:cs typeface="Calibri" panose="020F0502020204030204" pitchFamily="34" charset="0"/>
              </a:rPr>
              <a:t>Viele Prozesse laufen nach festem Plan ab. Daher erfolgt nicht in jedem Einzelfall die Aufforderung zur Umsetzung. </a:t>
            </a:r>
          </a:p>
        </p:txBody>
      </p:sp>
    </p:spTree>
    <p:extLst>
      <p:ext uri="{BB962C8B-B14F-4D97-AF65-F5344CB8AC3E}">
        <p14:creationId xmlns:p14="http://schemas.microsoft.com/office/powerpoint/2010/main" val="263648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ChangeArrowheads="1"/>
          </p:cNvSpPr>
          <p:nvPr/>
        </p:nvSpPr>
        <p:spPr bwMode="auto">
          <a:xfrm>
            <a:off x="3071664" y="1096394"/>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DE" altLang="de-DE" sz="600">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sp>
        <p:nvSpPr>
          <p:cNvPr id="4" name="Titel 1"/>
          <p:cNvSpPr txBox="1">
            <a:spLocks/>
          </p:cNvSpPr>
          <p:nvPr/>
        </p:nvSpPr>
        <p:spPr>
          <a:xfrm>
            <a:off x="2043224" y="430085"/>
            <a:ext cx="8229240" cy="581688"/>
          </a:xfrm>
          <a:prstGeom prst="rect">
            <a:avLst/>
          </a:prstGeom>
        </p:spPr>
        <p:txBody>
          <a:bodyPr lIns="0" tIns="0" rIns="0" bIns="0" anchor="ctr"/>
          <a:lstStyle/>
          <a:p>
            <a:pPr algn="ctr"/>
            <a:r>
              <a:rPr lang="de-DE" sz="3000" b="1" kern="0" dirty="0">
                <a:solidFill>
                  <a:srgbClr val="26338A"/>
                </a:solidFill>
                <a:latin typeface="Arial" panose="020B0604020202020204" pitchFamily="34" charset="0"/>
                <a:ea typeface="Tahoma" panose="020B0604030504040204" pitchFamily="34" charset="0"/>
                <a:cs typeface="Arial" panose="020B0604020202020204" pitchFamily="34" charset="0"/>
              </a:rPr>
              <a:t>KAoA Organisationsstruktur</a:t>
            </a:r>
          </a:p>
        </p:txBody>
      </p:sp>
      <p:sp>
        <p:nvSpPr>
          <p:cNvPr id="5" name="Rectangle 24"/>
          <p:cNvSpPr>
            <a:spLocks noChangeArrowheads="1"/>
          </p:cNvSpPr>
          <p:nvPr/>
        </p:nvSpPr>
        <p:spPr bwMode="auto">
          <a:xfrm>
            <a:off x="1415480" y="404664"/>
            <a:ext cx="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br>
              <a:rPr lang="de-DE" altLang="de-DE" sz="600">
                <a:solidFill>
                  <a:srgbClr val="26338A"/>
                </a:solidFill>
                <a:latin typeface="Calibri" panose="020F0502020204030204" pitchFamily="34" charset="0"/>
                <a:cs typeface="Calibri" panose="020F0502020204030204" pitchFamily="34" charset="0"/>
              </a:rPr>
            </a:br>
            <a:endParaRPr lang="de-DE" altLang="de-DE">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sp>
        <p:nvSpPr>
          <p:cNvPr id="6" name="Rectangle 32"/>
          <p:cNvSpPr>
            <a:spLocks noChangeArrowheads="1"/>
          </p:cNvSpPr>
          <p:nvPr/>
        </p:nvSpPr>
        <p:spPr bwMode="auto">
          <a:xfrm>
            <a:off x="3071664" y="1096394"/>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de-DE" altLang="de-DE" sz="600">
              <a:solidFill>
                <a:srgbClr val="26338A"/>
              </a:solidFill>
              <a:latin typeface="Calibri" panose="020F0502020204030204" pitchFamily="34" charset="0"/>
              <a:cs typeface="Calibri" panose="020F0502020204030204" pitchFamily="34" charset="0"/>
            </a:endParaRPr>
          </a:p>
          <a:p>
            <a:endParaRPr lang="de-DE" altLang="de-DE">
              <a:solidFill>
                <a:srgbClr val="26338A"/>
              </a:solidFill>
              <a:latin typeface="Calibri" panose="020F0502020204030204" pitchFamily="34" charset="0"/>
              <a:cs typeface="Calibri" panose="020F0502020204030204" pitchFamily="34" charset="0"/>
            </a:endParaRPr>
          </a:p>
        </p:txBody>
      </p:sp>
      <p:grpSp>
        <p:nvGrpSpPr>
          <p:cNvPr id="7" name="Gruppieren 6"/>
          <p:cNvGrpSpPr/>
          <p:nvPr/>
        </p:nvGrpSpPr>
        <p:grpSpPr>
          <a:xfrm>
            <a:off x="3179168" y="1286010"/>
            <a:ext cx="6152901" cy="835104"/>
            <a:chOff x="107504" y="829105"/>
            <a:chExt cx="6152901" cy="835104"/>
          </a:xfrm>
        </p:grpSpPr>
        <p:sp>
          <p:nvSpPr>
            <p:cNvPr id="8" name="Shape 141"/>
            <p:cNvSpPr/>
            <p:nvPr/>
          </p:nvSpPr>
          <p:spPr>
            <a:xfrm>
              <a:off x="107504" y="847342"/>
              <a:ext cx="2645237" cy="773682"/>
            </a:xfrm>
            <a:prstGeom prst="ellipse">
              <a:avLst/>
            </a:prstGeom>
            <a:solidFill>
              <a:srgbClr val="FFFF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endParaRPr lang="de-DE" sz="800" b="1" i="0" u="none" strike="noStrike" cap="none" baseline="0" dirty="0">
                <a:solidFill>
                  <a:srgbClr val="26338A"/>
                </a:solidFill>
                <a:latin typeface="Calibri" panose="020F0502020204030204" pitchFamily="34" charset="0"/>
                <a:cs typeface="Calibri" panose="020F0502020204030204" pitchFamily="34" charset="0"/>
                <a:sym typeface="Arial"/>
              </a:endParaRPr>
            </a:p>
            <a:p>
              <a:pPr marL="0" marR="0" lvl="0" indent="0" algn="ctr" rtl="0">
                <a:spcBef>
                  <a:spcPts val="0"/>
                </a:spcBef>
                <a:spcAft>
                  <a:spcPts val="0"/>
                </a:spcAft>
                <a:buSzPct val="25000"/>
                <a:buNone/>
              </a:pPr>
              <a:r>
                <a:rPr lang="de-DE" sz="2400" b="1" dirty="0">
                  <a:solidFill>
                    <a:srgbClr val="FF0000"/>
                  </a:solidFill>
                  <a:latin typeface="Calibri" panose="020F0502020204030204" pitchFamily="34" charset="0"/>
                  <a:cs typeface="Calibri" panose="020F0502020204030204" pitchFamily="34" charset="0"/>
                </a:rPr>
                <a:t>MAGS</a:t>
              </a:r>
              <a:endParaRPr lang="de-DE" sz="2400" b="1" i="0" u="none" strike="noStrike" cap="none" baseline="0" dirty="0">
                <a:solidFill>
                  <a:srgbClr val="FF0000"/>
                </a:solidFill>
                <a:latin typeface="Calibri" panose="020F0502020204030204" pitchFamily="34" charset="0"/>
                <a:cs typeface="Calibri" panose="020F0502020204030204" pitchFamily="34" charset="0"/>
                <a:sym typeface="Arial"/>
              </a:endParaRPr>
            </a:p>
            <a:p>
              <a:pPr marL="0" marR="0" lvl="0" indent="0" algn="ctr" rtl="0">
                <a:spcBef>
                  <a:spcPts val="0"/>
                </a:spcBef>
                <a:spcAft>
                  <a:spcPts val="0"/>
                </a:spcAft>
                <a:buNone/>
              </a:pPr>
              <a:endParaRPr sz="8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sp>
          <p:nvSpPr>
            <p:cNvPr id="9" name="Shape 141"/>
            <p:cNvSpPr/>
            <p:nvPr/>
          </p:nvSpPr>
          <p:spPr>
            <a:xfrm>
              <a:off x="3250505" y="829105"/>
              <a:ext cx="3009900" cy="835104"/>
            </a:xfrm>
            <a:prstGeom prst="ellipse">
              <a:avLst/>
            </a:prstGeom>
            <a:solidFill>
              <a:srgbClr val="FFFF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None/>
              </a:pPr>
              <a:endParaRPr lang="de-DE" sz="900" b="1" dirty="0">
                <a:solidFill>
                  <a:srgbClr val="26338A"/>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de-DE" sz="2400" b="1" dirty="0">
                  <a:solidFill>
                    <a:srgbClr val="FF0000"/>
                  </a:solidFill>
                  <a:latin typeface="Calibri" panose="020F0502020204030204" pitchFamily="34" charset="0"/>
                  <a:cs typeface="Calibri" panose="020F0502020204030204" pitchFamily="34" charset="0"/>
                </a:rPr>
                <a:t>MSB</a:t>
              </a:r>
              <a:endParaRPr sz="2400" b="1" dirty="0">
                <a:solidFill>
                  <a:srgbClr val="FF0000"/>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8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grpSp>
      <p:sp>
        <p:nvSpPr>
          <p:cNvPr id="11" name="Shape 142"/>
          <p:cNvSpPr/>
          <p:nvPr/>
        </p:nvSpPr>
        <p:spPr>
          <a:xfrm rot="16200000">
            <a:off x="8994592" y="3729620"/>
            <a:ext cx="4500000" cy="360000"/>
          </a:xfrm>
          <a:prstGeom prst="rect">
            <a:avLst/>
          </a:prstGeom>
          <a:solidFill>
            <a:srgbClr val="FFC0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de-DE" sz="1400" b="1" i="0" u="none" strike="noStrike" cap="none" baseline="0" dirty="0">
                <a:solidFill>
                  <a:srgbClr val="26338A"/>
                </a:solidFill>
                <a:latin typeface="Calibri" panose="020F0502020204030204" pitchFamily="34" charset="0"/>
                <a:cs typeface="Calibri" panose="020F0502020204030204" pitchFamily="34" charset="0"/>
                <a:sym typeface="Arial"/>
              </a:rPr>
              <a:t>GIB</a:t>
            </a:r>
            <a:endParaRPr lang="de-DE" sz="12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sp>
        <p:nvSpPr>
          <p:cNvPr id="12" name="Shape 142"/>
          <p:cNvSpPr/>
          <p:nvPr/>
        </p:nvSpPr>
        <p:spPr>
          <a:xfrm rot="16200000">
            <a:off x="8517664" y="3723169"/>
            <a:ext cx="4500000" cy="360000"/>
          </a:xfrm>
          <a:prstGeom prst="rect">
            <a:avLst/>
          </a:prstGeom>
          <a:solidFill>
            <a:srgbClr val="FFC000"/>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de-DE" sz="1400" b="1" i="0" u="none" strike="noStrike" cap="none" baseline="0" dirty="0">
                <a:solidFill>
                  <a:srgbClr val="26338A"/>
                </a:solidFill>
                <a:latin typeface="Calibri" panose="020F0502020204030204" pitchFamily="34" charset="0"/>
                <a:cs typeface="Calibri" panose="020F0502020204030204" pitchFamily="34" charset="0"/>
                <a:sym typeface="Arial"/>
              </a:rPr>
              <a:t>LGH</a:t>
            </a:r>
            <a:endParaRPr lang="de-DE" sz="1200" b="1" i="0" u="none" strike="noStrike" cap="none" baseline="0" dirty="0">
              <a:solidFill>
                <a:srgbClr val="26338A"/>
              </a:solidFill>
              <a:latin typeface="Calibri" panose="020F0502020204030204" pitchFamily="34" charset="0"/>
              <a:cs typeface="Calibri" panose="020F0502020204030204" pitchFamily="34" charset="0"/>
              <a:sym typeface="Arial"/>
            </a:endParaRPr>
          </a:p>
        </p:txBody>
      </p:sp>
      <p:grpSp>
        <p:nvGrpSpPr>
          <p:cNvPr id="13" name="Gruppieren 12"/>
          <p:cNvGrpSpPr/>
          <p:nvPr/>
        </p:nvGrpSpPr>
        <p:grpSpPr>
          <a:xfrm>
            <a:off x="2459304" y="3777298"/>
            <a:ext cx="7992672" cy="1086924"/>
            <a:chOff x="1043824" y="3645024"/>
            <a:chExt cx="7992672" cy="1086924"/>
          </a:xfrm>
        </p:grpSpPr>
        <p:sp>
          <p:nvSpPr>
            <p:cNvPr id="14" name="Rechteck 8"/>
            <p:cNvSpPr>
              <a:spLocks noChangeArrowheads="1"/>
            </p:cNvSpPr>
            <p:nvPr/>
          </p:nvSpPr>
          <p:spPr bwMode="auto">
            <a:xfrm>
              <a:off x="3060048" y="3651948"/>
              <a:ext cx="1944000" cy="1080000"/>
            </a:xfrm>
            <a:prstGeom prst="rect">
              <a:avLst/>
            </a:prstGeom>
            <a:solidFill>
              <a:schemeClr val="accent1"/>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Generale KAoA der unteren</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Schulaufsicht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Schulamtskoordination</a:t>
              </a:r>
              <a:endParaRPr lang="de-DE" altLang="de-DE" dirty="0">
                <a:solidFill>
                  <a:srgbClr val="26338A"/>
                </a:solidFill>
                <a:latin typeface="Calibri" panose="020F0502020204030204" pitchFamily="34" charset="0"/>
                <a:cs typeface="Calibri" panose="020F0502020204030204" pitchFamily="34" charset="0"/>
              </a:endParaRPr>
            </a:p>
          </p:txBody>
        </p:sp>
        <p:sp>
          <p:nvSpPr>
            <p:cNvPr id="15" name="Rechteck 11"/>
            <p:cNvSpPr>
              <a:spLocks noChangeArrowheads="1"/>
            </p:cNvSpPr>
            <p:nvPr/>
          </p:nvSpPr>
          <p:spPr bwMode="auto">
            <a:xfrm>
              <a:off x="5076272" y="3651948"/>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Regional zuständige schulfachliche </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Dezernentinnen und Dezernenten + </a:t>
              </a: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untere Schulaufsicht</a:t>
              </a:r>
              <a:endParaRPr lang="de-DE" altLang="de-DE" dirty="0">
                <a:solidFill>
                  <a:srgbClr val="26338A"/>
                </a:solidFill>
                <a:latin typeface="Calibri" panose="020F0502020204030204" pitchFamily="34" charset="0"/>
                <a:cs typeface="Calibri" panose="020F0502020204030204" pitchFamily="34" charset="0"/>
              </a:endParaRPr>
            </a:p>
          </p:txBody>
        </p:sp>
        <p:sp>
          <p:nvSpPr>
            <p:cNvPr id="16" name="Rechteck 8"/>
            <p:cNvSpPr>
              <a:spLocks noChangeArrowheads="1"/>
            </p:cNvSpPr>
            <p:nvPr/>
          </p:nvSpPr>
          <p:spPr bwMode="auto">
            <a:xfrm>
              <a:off x="7092496" y="3650077"/>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Kompetenzteam</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a:t>
              </a:r>
              <a:endParaRPr lang="de-DE" altLang="de-DE" sz="600" dirty="0">
                <a:solidFill>
                  <a:srgbClr val="26338A"/>
                </a:solidFill>
                <a:latin typeface="Calibri" panose="020F0502020204030204" pitchFamily="34" charset="0"/>
                <a:cs typeface="Calibri" panose="020F0502020204030204" pitchFamily="34" charset="0"/>
              </a:endParaRP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Schulamtsmoderation</a:t>
              </a:r>
              <a:endParaRPr lang="de-DE" altLang="de-DE" dirty="0">
                <a:solidFill>
                  <a:srgbClr val="26338A"/>
                </a:solidFill>
                <a:latin typeface="Calibri" panose="020F0502020204030204" pitchFamily="34" charset="0"/>
                <a:cs typeface="Calibri" panose="020F0502020204030204" pitchFamily="34" charset="0"/>
              </a:endParaRPr>
            </a:p>
          </p:txBody>
        </p:sp>
        <p:sp>
          <p:nvSpPr>
            <p:cNvPr id="17" name="Rechteck 8"/>
            <p:cNvSpPr>
              <a:spLocks noChangeArrowheads="1"/>
            </p:cNvSpPr>
            <p:nvPr/>
          </p:nvSpPr>
          <p:spPr bwMode="auto">
            <a:xfrm>
              <a:off x="1043824" y="3645024"/>
              <a:ext cx="1944000" cy="1080000"/>
            </a:xfrm>
            <a:prstGeom prst="rect">
              <a:avLst/>
            </a:prstGeom>
            <a:solidFill>
              <a:schemeClr val="accent1">
                <a:lumMod val="40000"/>
                <a:lumOff val="60000"/>
              </a:schemeClr>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Regionalkoordinatoren-Tandem der oberen und </a:t>
              </a:r>
              <a:r>
                <a:rPr lang="de-DE" altLang="de-DE" sz="1200" dirty="0">
                  <a:solidFill>
                    <a:srgbClr val="26338A"/>
                  </a:solidFill>
                  <a:latin typeface="Calibri" panose="020F0502020204030204" pitchFamily="34" charset="0"/>
                  <a:ea typeface="Calibri" panose="020F0502020204030204" pitchFamily="34" charset="0"/>
                  <a:cs typeface="Calibri" panose="020F0502020204030204" pitchFamily="34" charset="0"/>
                </a:rPr>
                <a:t>u</a:t>
              </a: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nteren Schulaufsicht</a:t>
              </a:r>
              <a:endParaRPr lang="de-DE" altLang="de-DE" sz="600" dirty="0">
                <a:solidFill>
                  <a:srgbClr val="26338A"/>
                </a:solidFill>
                <a:latin typeface="Calibri" panose="020F0502020204030204" pitchFamily="34" charset="0"/>
                <a:cs typeface="Calibri" panose="020F0502020204030204" pitchFamily="34" charset="0"/>
              </a:endParaRPr>
            </a:p>
          </p:txBody>
        </p:sp>
      </p:grpSp>
      <p:sp>
        <p:nvSpPr>
          <p:cNvPr id="18" name="Rechteck 2"/>
          <p:cNvSpPr>
            <a:spLocks noChangeArrowheads="1"/>
          </p:cNvSpPr>
          <p:nvPr/>
        </p:nvSpPr>
        <p:spPr bwMode="auto">
          <a:xfrm>
            <a:off x="3249835" y="2553162"/>
            <a:ext cx="6194029" cy="840933"/>
          </a:xfrm>
          <a:prstGeom prst="rect">
            <a:avLst/>
          </a:prstGeom>
          <a:solidFill>
            <a:schemeClr val="accent3"/>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600" b="1" dirty="0">
                <a:solidFill>
                  <a:srgbClr val="26338A"/>
                </a:solidFill>
                <a:latin typeface="Calibri" panose="020F0502020204030204" pitchFamily="34" charset="0"/>
                <a:ea typeface="Calibri" panose="020F0502020204030204" pitchFamily="34" charset="0"/>
                <a:cs typeface="Calibri" panose="020F0502020204030204" pitchFamily="34" charset="0"/>
              </a:rPr>
              <a:t>BR-Koordinierungsstelle KAoA</a:t>
            </a:r>
            <a:endParaRPr lang="de-DE" altLang="de-DE" sz="1600" dirty="0">
              <a:solidFill>
                <a:srgbClr val="26338A"/>
              </a:solidFill>
              <a:latin typeface="Calibri" panose="020F0502020204030204" pitchFamily="34" charset="0"/>
              <a:cs typeface="Calibri" panose="020F0502020204030204" pitchFamily="34" charset="0"/>
            </a:endParaRPr>
          </a:p>
        </p:txBody>
      </p:sp>
      <p:grpSp>
        <p:nvGrpSpPr>
          <p:cNvPr id="19" name="Gruppieren 18"/>
          <p:cNvGrpSpPr/>
          <p:nvPr/>
        </p:nvGrpSpPr>
        <p:grpSpPr>
          <a:xfrm>
            <a:off x="2405841" y="5038569"/>
            <a:ext cx="8064896" cy="1121051"/>
            <a:chOff x="971600" y="5116261"/>
            <a:chExt cx="8064896" cy="1121051"/>
          </a:xfrm>
        </p:grpSpPr>
        <p:sp>
          <p:nvSpPr>
            <p:cNvPr id="20" name="Rechteck 33"/>
            <p:cNvSpPr>
              <a:spLocks noChangeArrowheads="1"/>
            </p:cNvSpPr>
            <p:nvPr/>
          </p:nvSpPr>
          <p:spPr bwMode="auto">
            <a:xfrm>
              <a:off x="5735964" y="5120971"/>
              <a:ext cx="1644348"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Berufskollegs</a:t>
              </a:r>
            </a:p>
            <a:p>
              <a:pPr algn="ctr"/>
              <a:r>
                <a:rPr lang="de-DE" altLang="de-DE" sz="1200" dirty="0">
                  <a:solidFill>
                    <a:srgbClr val="26338A"/>
                  </a:solidFill>
                  <a:latin typeface="Calibri" panose="020F0502020204030204" pitchFamily="34" charset="0"/>
                  <a:cs typeface="Calibri" panose="020F0502020204030204" pitchFamily="34" charset="0"/>
                </a:rPr>
                <a:t>Schulleitung + Abteilungsleitung + Bildungsgangleitung+</a:t>
              </a:r>
            </a:p>
            <a:p>
              <a:pPr algn="ctr"/>
              <a:r>
                <a:rPr lang="de-DE" altLang="de-DE" sz="1200" dirty="0">
                  <a:solidFill>
                    <a:srgbClr val="26338A"/>
                  </a:solidFill>
                  <a:latin typeface="Calibri" panose="020F0502020204030204" pitchFamily="34" charset="0"/>
                  <a:cs typeface="Calibri" panose="020F0502020204030204" pitchFamily="34" charset="0"/>
                </a:rPr>
                <a:t>StuBo + Beratungslehrkraft</a:t>
              </a:r>
            </a:p>
          </p:txBody>
        </p:sp>
        <p:sp>
          <p:nvSpPr>
            <p:cNvPr id="21" name="Rechteck 33"/>
            <p:cNvSpPr>
              <a:spLocks noChangeArrowheads="1"/>
            </p:cNvSpPr>
            <p:nvPr/>
          </p:nvSpPr>
          <p:spPr bwMode="auto">
            <a:xfrm>
              <a:off x="971600" y="5116261"/>
              <a:ext cx="1512168"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Förderschulen + Hauptschule + Realschulen</a:t>
              </a:r>
            </a:p>
            <a:p>
              <a:pPr algn="ctr"/>
              <a:r>
                <a:rPr lang="de-DE" altLang="de-DE" sz="1200" dirty="0">
                  <a:solidFill>
                    <a:srgbClr val="26338A"/>
                  </a:solidFill>
                  <a:latin typeface="Calibri" panose="020F0502020204030204" pitchFamily="34" charset="0"/>
                  <a:cs typeface="Calibri" panose="020F0502020204030204" pitchFamily="34" charset="0"/>
                </a:rPr>
                <a:t>Schulleitung + </a:t>
              </a:r>
            </a:p>
            <a:p>
              <a:pPr algn="ctr"/>
              <a:r>
                <a:rPr lang="de-DE" altLang="de-DE" sz="1200" dirty="0">
                  <a:solidFill>
                    <a:srgbClr val="26338A"/>
                  </a:solidFill>
                  <a:latin typeface="Calibri" panose="020F0502020204030204" pitchFamily="34" charset="0"/>
                  <a:cs typeface="Calibri" panose="020F0502020204030204" pitchFamily="34" charset="0"/>
                </a:rPr>
                <a:t>StuBo</a:t>
              </a:r>
            </a:p>
          </p:txBody>
        </p:sp>
        <p:sp>
          <p:nvSpPr>
            <p:cNvPr id="22" name="Rechteck 33"/>
            <p:cNvSpPr>
              <a:spLocks noChangeArrowheads="1"/>
            </p:cNvSpPr>
            <p:nvPr/>
          </p:nvSpPr>
          <p:spPr bwMode="auto">
            <a:xfrm>
              <a:off x="2555776" y="5121312"/>
              <a:ext cx="1476272"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Gesamtschule +</a:t>
              </a:r>
            </a:p>
            <a:p>
              <a:pPr algn="ctr"/>
              <a:r>
                <a:rPr lang="de-DE" altLang="de-DE" sz="1200" b="1" dirty="0">
                  <a:solidFill>
                    <a:srgbClr val="26338A"/>
                  </a:solidFill>
                  <a:latin typeface="Calibri" panose="020F0502020204030204" pitchFamily="34" charset="0"/>
                  <a:ea typeface="Calibri" pitchFamily="34" charset="0"/>
                  <a:cs typeface="Calibri" panose="020F0502020204030204" pitchFamily="34" charset="0"/>
                </a:rPr>
                <a:t>Sekundarschule</a:t>
              </a:r>
            </a:p>
            <a:p>
              <a:pPr algn="ctr"/>
              <a:r>
                <a:rPr lang="de-DE" altLang="de-DE" sz="1200" dirty="0">
                  <a:solidFill>
                    <a:srgbClr val="26338A"/>
                  </a:solidFill>
                  <a:latin typeface="Calibri" panose="020F0502020204030204" pitchFamily="34" charset="0"/>
                  <a:cs typeface="Calibri" panose="020F0502020204030204" pitchFamily="34" charset="0"/>
                </a:rPr>
                <a:t>Schulleitung + Abteilungsleitung + StuBo</a:t>
              </a:r>
              <a:endParaRPr lang="de-DE" altLang="de-DE" dirty="0">
                <a:solidFill>
                  <a:srgbClr val="26338A"/>
                </a:solidFill>
                <a:latin typeface="Calibri" panose="020F0502020204030204" pitchFamily="34" charset="0"/>
                <a:cs typeface="Calibri" panose="020F0502020204030204" pitchFamily="34" charset="0"/>
              </a:endParaRPr>
            </a:p>
          </p:txBody>
        </p:sp>
        <p:sp>
          <p:nvSpPr>
            <p:cNvPr id="23" name="Rechteck 33"/>
            <p:cNvSpPr>
              <a:spLocks noChangeArrowheads="1"/>
            </p:cNvSpPr>
            <p:nvPr/>
          </p:nvSpPr>
          <p:spPr bwMode="auto">
            <a:xfrm>
              <a:off x="4121807" y="5121312"/>
              <a:ext cx="1530313"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Gymnasium</a:t>
              </a:r>
            </a:p>
            <a:p>
              <a:pPr algn="ctr"/>
              <a:r>
                <a:rPr lang="de-DE" altLang="de-DE" sz="1200" dirty="0">
                  <a:solidFill>
                    <a:srgbClr val="26338A"/>
                  </a:solidFill>
                  <a:latin typeface="Calibri" panose="020F0502020204030204" pitchFamily="34" charset="0"/>
                  <a:cs typeface="Calibri" panose="020F0502020204030204" pitchFamily="34" charset="0"/>
                </a:rPr>
                <a:t>Schulleitung +</a:t>
              </a:r>
            </a:p>
            <a:p>
              <a:pPr algn="ctr"/>
              <a:r>
                <a:rPr lang="de-DE" altLang="de-DE" sz="1200" dirty="0">
                  <a:solidFill>
                    <a:srgbClr val="26338A"/>
                  </a:solidFill>
                  <a:latin typeface="Calibri" panose="020F0502020204030204" pitchFamily="34" charset="0"/>
                  <a:cs typeface="Calibri" panose="020F0502020204030204" pitchFamily="34" charset="0"/>
                </a:rPr>
                <a:t>Stufenkoordination + StuBo</a:t>
              </a:r>
              <a:endParaRPr lang="de-DE" altLang="de-DE" dirty="0">
                <a:solidFill>
                  <a:srgbClr val="26338A"/>
                </a:solidFill>
                <a:latin typeface="Calibri" panose="020F0502020204030204" pitchFamily="34" charset="0"/>
                <a:cs typeface="Calibri" panose="020F0502020204030204" pitchFamily="34" charset="0"/>
              </a:endParaRPr>
            </a:p>
          </p:txBody>
        </p:sp>
        <p:sp>
          <p:nvSpPr>
            <p:cNvPr id="24" name="Rechteck 33"/>
            <p:cNvSpPr>
              <a:spLocks noChangeArrowheads="1"/>
            </p:cNvSpPr>
            <p:nvPr/>
          </p:nvSpPr>
          <p:spPr bwMode="auto">
            <a:xfrm>
              <a:off x="7476244" y="5120971"/>
              <a:ext cx="1560252" cy="1116000"/>
            </a:xfrm>
            <a:prstGeom prst="rect">
              <a:avLst/>
            </a:prstGeom>
            <a:solidFill>
              <a:srgbClr val="92D050"/>
            </a:solidFill>
            <a:ln>
              <a:noFill/>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Weiterbildungs-kollegs</a:t>
              </a:r>
            </a:p>
            <a:p>
              <a:pPr algn="ctr"/>
              <a:r>
                <a:rPr lang="de-DE" altLang="de-DE" sz="1200" dirty="0">
                  <a:solidFill>
                    <a:srgbClr val="26338A"/>
                  </a:solidFill>
                  <a:latin typeface="Calibri" panose="020F0502020204030204" pitchFamily="34" charset="0"/>
                  <a:cs typeface="Calibri" panose="020F0502020204030204" pitchFamily="34" charset="0"/>
                </a:rPr>
                <a:t>Schulleitung + StuBo</a:t>
              </a:r>
            </a:p>
          </p:txBody>
        </p:sp>
      </p:grpSp>
      <p:sp>
        <p:nvSpPr>
          <p:cNvPr id="25" name="Rechteck 24"/>
          <p:cNvSpPr/>
          <p:nvPr/>
        </p:nvSpPr>
        <p:spPr>
          <a:xfrm>
            <a:off x="1956384" y="1653170"/>
            <a:ext cx="376224" cy="4501399"/>
          </a:xfrm>
          <a:prstGeom prst="rect">
            <a:avLst/>
          </a:prstGeom>
          <a:ln/>
        </p:spPr>
        <p:style>
          <a:lnRef idx="1">
            <a:schemeClr val="accent4"/>
          </a:lnRef>
          <a:fillRef idx="2">
            <a:schemeClr val="accent4"/>
          </a:fillRef>
          <a:effectRef idx="1">
            <a:schemeClr val="accent4"/>
          </a:effectRef>
          <a:fontRef idx="minor">
            <a:schemeClr val="dk1"/>
          </a:fontRef>
        </p:style>
        <p:txBody>
          <a:bodyPr vert="vert270" anchor="ctr"/>
          <a:lstStyle/>
          <a:p>
            <a:pPr algn="ctr" eaLnBrk="0" hangingPunct="0"/>
            <a:r>
              <a:rPr 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Kommunale Koordinierungsstelle</a:t>
            </a:r>
          </a:p>
        </p:txBody>
      </p:sp>
      <p:sp>
        <p:nvSpPr>
          <p:cNvPr id="26" name="Rechteck 25"/>
          <p:cNvSpPr/>
          <p:nvPr/>
        </p:nvSpPr>
        <p:spPr>
          <a:xfrm>
            <a:off x="1532194" y="1653169"/>
            <a:ext cx="376224" cy="4501399"/>
          </a:xfrm>
          <a:prstGeom prst="rect">
            <a:avLst/>
          </a:prstGeom>
          <a:gradFill>
            <a:gsLst>
              <a:gs pos="0">
                <a:schemeClr val="accent6">
                  <a:lumMod val="60000"/>
                  <a:lumOff val="40000"/>
                </a:schemeClr>
              </a:gs>
              <a:gs pos="35000">
                <a:schemeClr val="accent4">
                  <a:tint val="37000"/>
                  <a:satMod val="300000"/>
                </a:schemeClr>
              </a:gs>
              <a:gs pos="100000">
                <a:schemeClr val="accent4">
                  <a:tint val="15000"/>
                  <a:satMod val="350000"/>
                </a:schemeClr>
              </a:gs>
            </a:gsLst>
          </a:gradFill>
          <a:ln/>
        </p:spPr>
        <p:style>
          <a:lnRef idx="1">
            <a:schemeClr val="accent4"/>
          </a:lnRef>
          <a:fillRef idx="2">
            <a:schemeClr val="accent4"/>
          </a:fillRef>
          <a:effectRef idx="1">
            <a:schemeClr val="accent4"/>
          </a:effectRef>
          <a:fontRef idx="minor">
            <a:schemeClr val="dk1"/>
          </a:fontRef>
        </p:style>
        <p:txBody>
          <a:bodyPr vert="vert270" anchor="ctr"/>
          <a:lstStyle/>
          <a:p>
            <a:pPr algn="ctr" eaLnBrk="0" hangingPunct="0"/>
            <a:r>
              <a:rPr lang="de-DE" sz="1200" b="1" dirty="0">
                <a:solidFill>
                  <a:srgbClr val="26338A"/>
                </a:solidFill>
                <a:latin typeface="Calibri" panose="020F0502020204030204" pitchFamily="34" charset="0"/>
                <a:ea typeface="Calibri" panose="020F0502020204030204" pitchFamily="34" charset="0"/>
                <a:cs typeface="Calibri" panose="020F0502020204030204" pitchFamily="34" charset="0"/>
              </a:rPr>
              <a:t>Kommunale Steuerungsgruppe</a:t>
            </a:r>
          </a:p>
        </p:txBody>
      </p:sp>
    </p:spTree>
    <p:extLst>
      <p:ext uri="{BB962C8B-B14F-4D97-AF65-F5344CB8AC3E}">
        <p14:creationId xmlns:p14="http://schemas.microsoft.com/office/powerpoint/2010/main" val="261447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Ansprechpersonen </a:t>
            </a:r>
            <a:r>
              <a:rPr lang="de-DE" dirty="0" err="1"/>
              <a:t>KAoA</a:t>
            </a:r>
            <a:endParaRPr lang="de-DE" dirty="0"/>
          </a:p>
        </p:txBody>
      </p:sp>
      <p:sp>
        <p:nvSpPr>
          <p:cNvPr id="3" name="Inhaltsplatzhalter 2"/>
          <p:cNvSpPr>
            <a:spLocks noGrp="1"/>
          </p:cNvSpPr>
          <p:nvPr>
            <p:ph idx="1"/>
          </p:nvPr>
        </p:nvSpPr>
        <p:spPr>
          <a:xfrm>
            <a:off x="8486776" y="2704297"/>
            <a:ext cx="2826190" cy="2938731"/>
          </a:xfrm>
        </p:spPr>
        <p:txBody>
          <a:bodyPr/>
          <a:lstStyle/>
          <a:p>
            <a:pPr marL="0" indent="0">
              <a:buNone/>
            </a:pPr>
            <a:r>
              <a:rPr lang="de-DE" dirty="0">
                <a:solidFill>
                  <a:srgbClr val="27338B"/>
                </a:solidFill>
                <a:hlinkClick r:id="rId2"/>
              </a:rPr>
              <a:t>Team der Kommunalen Koordinierung Düsseldorf</a:t>
            </a:r>
            <a:endParaRPr lang="de-DE" dirty="0">
              <a:solidFill>
                <a:srgbClr val="27338B"/>
              </a:solidFill>
            </a:endParaRPr>
          </a:p>
          <a:p>
            <a:pPr marL="0" indent="0">
              <a:buNone/>
            </a:pPr>
            <a:endParaRPr lang="de-DE" dirty="0">
              <a:solidFill>
                <a:srgbClr val="27338B"/>
              </a:solidFill>
            </a:endParaRPr>
          </a:p>
          <a:p>
            <a:pPr marL="0" indent="0">
              <a:buNone/>
            </a:pPr>
            <a:endParaRPr lang="de-DE" dirty="0">
              <a:solidFill>
                <a:srgbClr val="27338B"/>
              </a:solidFill>
            </a:endParaRPr>
          </a:p>
        </p:txBody>
      </p:sp>
      <p:sp>
        <p:nvSpPr>
          <p:cNvPr id="4" name="Inhaltsplatzhalter 3"/>
          <p:cNvSpPr>
            <a:spLocks noGrp="1"/>
          </p:cNvSpPr>
          <p:nvPr>
            <p:ph sz="half" idx="13"/>
          </p:nvPr>
        </p:nvSpPr>
        <p:spPr/>
        <p:txBody>
          <a:bodyPr/>
          <a:lstStyle/>
          <a:p>
            <a:r>
              <a:rPr lang="de-DE" dirty="0">
                <a:solidFill>
                  <a:srgbClr val="27338B"/>
                </a:solidFill>
              </a:rPr>
              <a:t>Bezirksregierung Düsseldorf</a:t>
            </a:r>
          </a:p>
        </p:txBody>
      </p:sp>
      <p:sp>
        <p:nvSpPr>
          <p:cNvPr id="5" name="Inhaltsplatzhalter 4"/>
          <p:cNvSpPr>
            <a:spLocks noGrp="1"/>
          </p:cNvSpPr>
          <p:nvPr>
            <p:ph sz="half" idx="15"/>
          </p:nvPr>
        </p:nvSpPr>
        <p:spPr/>
        <p:txBody>
          <a:bodyPr/>
          <a:lstStyle/>
          <a:p>
            <a:r>
              <a:rPr lang="de-DE" dirty="0">
                <a:solidFill>
                  <a:srgbClr val="27338B"/>
                </a:solidFill>
              </a:rPr>
              <a:t>Schulamt Düsseldorf</a:t>
            </a:r>
          </a:p>
        </p:txBody>
      </p:sp>
      <p:sp>
        <p:nvSpPr>
          <p:cNvPr id="6" name="Inhaltsplatzhalter 5"/>
          <p:cNvSpPr>
            <a:spLocks noGrp="1"/>
          </p:cNvSpPr>
          <p:nvPr>
            <p:ph sz="half" idx="17"/>
          </p:nvPr>
        </p:nvSpPr>
        <p:spPr/>
        <p:txBody>
          <a:bodyPr/>
          <a:lstStyle/>
          <a:p>
            <a:r>
              <a:rPr lang="de-DE" dirty="0">
                <a:solidFill>
                  <a:srgbClr val="27338B"/>
                </a:solidFill>
              </a:rPr>
              <a:t>Kommunale Koordinierung</a:t>
            </a:r>
          </a:p>
        </p:txBody>
      </p:sp>
      <p:sp>
        <p:nvSpPr>
          <p:cNvPr id="7" name="Inhaltsplatzhalter 6"/>
          <p:cNvSpPr>
            <a:spLocks noGrp="1"/>
          </p:cNvSpPr>
          <p:nvPr>
            <p:ph idx="18"/>
          </p:nvPr>
        </p:nvSpPr>
        <p:spPr>
          <a:xfrm>
            <a:off x="4755590" y="2704298"/>
            <a:ext cx="2826190" cy="2938731"/>
          </a:xfrm>
        </p:spPr>
        <p:txBody>
          <a:bodyPr>
            <a:normAutofit fontScale="92500" lnSpcReduction="10000"/>
          </a:bodyPr>
          <a:lstStyle/>
          <a:p>
            <a:r>
              <a:rPr lang="de-DE" dirty="0">
                <a:solidFill>
                  <a:srgbClr val="27338B"/>
                </a:solidFill>
              </a:rPr>
              <a:t>Generale </a:t>
            </a:r>
            <a:r>
              <a:rPr lang="de-DE" dirty="0" err="1">
                <a:solidFill>
                  <a:srgbClr val="27338B"/>
                </a:solidFill>
              </a:rPr>
              <a:t>KAoA</a:t>
            </a:r>
            <a:br>
              <a:rPr lang="de-DE" dirty="0">
                <a:solidFill>
                  <a:srgbClr val="27338B"/>
                </a:solidFill>
              </a:rPr>
            </a:br>
            <a:r>
              <a:rPr lang="de-DE" dirty="0">
                <a:solidFill>
                  <a:srgbClr val="27338B"/>
                </a:solidFill>
              </a:rPr>
              <a:t>Uwe </a:t>
            </a:r>
            <a:r>
              <a:rPr lang="de-DE" dirty="0" err="1">
                <a:solidFill>
                  <a:srgbClr val="27338B"/>
                </a:solidFill>
              </a:rPr>
              <a:t>Schorscher</a:t>
            </a:r>
            <a:br>
              <a:rPr lang="de-DE" dirty="0">
                <a:solidFill>
                  <a:srgbClr val="27338B"/>
                </a:solidFill>
              </a:rPr>
            </a:br>
            <a:r>
              <a:rPr lang="de-DE" dirty="0">
                <a:solidFill>
                  <a:srgbClr val="27338B"/>
                </a:solidFill>
              </a:rPr>
              <a:t>Schulamtsdirektor</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0211/89-96325</a:t>
            </a:r>
            <a:br>
              <a:rPr lang="de-DE" sz="1200" dirty="0">
                <a:solidFill>
                  <a:srgbClr val="27338B"/>
                </a:solidFill>
              </a:rPr>
            </a:br>
            <a:r>
              <a:rPr lang="de-DE" sz="1200" dirty="0">
                <a:solidFill>
                  <a:srgbClr val="27338B"/>
                </a:solidFill>
              </a:rPr>
              <a:t>uwe.schorscher@duesseldorf.de</a:t>
            </a:r>
          </a:p>
          <a:p>
            <a:r>
              <a:rPr lang="de-DE" dirty="0">
                <a:solidFill>
                  <a:srgbClr val="27338B"/>
                </a:solidFill>
              </a:rPr>
              <a:t>Schulamtskoordination</a:t>
            </a:r>
            <a:br>
              <a:rPr lang="de-DE" dirty="0">
                <a:solidFill>
                  <a:srgbClr val="27338B"/>
                </a:solidFill>
              </a:rPr>
            </a:br>
            <a:r>
              <a:rPr lang="de-DE" dirty="0">
                <a:solidFill>
                  <a:srgbClr val="27338B"/>
                </a:solidFill>
              </a:rPr>
              <a:t>Ute Scheid</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0211/89-21947</a:t>
            </a:r>
            <a:br>
              <a:rPr lang="de-DE" sz="1200" dirty="0">
                <a:solidFill>
                  <a:srgbClr val="27338B"/>
                </a:solidFill>
              </a:rPr>
            </a:br>
            <a:r>
              <a:rPr lang="de-DE" sz="1200" dirty="0">
                <a:solidFill>
                  <a:srgbClr val="27338B"/>
                </a:solidFill>
              </a:rPr>
              <a:t>ute.scheid@duesseldorf.de</a:t>
            </a:r>
          </a:p>
          <a:p>
            <a:r>
              <a:rPr lang="de-DE" dirty="0">
                <a:solidFill>
                  <a:srgbClr val="27338B"/>
                </a:solidFill>
              </a:rPr>
              <a:t>Schulamtsmoderation</a:t>
            </a:r>
            <a:br>
              <a:rPr lang="de-DE" dirty="0">
                <a:solidFill>
                  <a:srgbClr val="27338B"/>
                </a:solidFill>
              </a:rPr>
            </a:br>
            <a:r>
              <a:rPr lang="de-DE" dirty="0">
                <a:solidFill>
                  <a:srgbClr val="27338B"/>
                </a:solidFill>
              </a:rPr>
              <a:t>Jill Brackmann</a:t>
            </a:r>
            <a:br>
              <a:rPr lang="de-DE" dirty="0">
                <a:solidFill>
                  <a:srgbClr val="27338B"/>
                </a:solidFill>
              </a:rPr>
            </a:br>
            <a:r>
              <a:rPr lang="de-DE" sz="1200" dirty="0">
                <a:solidFill>
                  <a:srgbClr val="27338B"/>
                </a:solidFill>
              </a:rPr>
              <a:t>Kontakt</a:t>
            </a:r>
            <a:br>
              <a:rPr lang="de-DE" sz="1200" dirty="0">
                <a:solidFill>
                  <a:srgbClr val="27338B"/>
                </a:solidFill>
              </a:rPr>
            </a:br>
            <a:r>
              <a:rPr lang="de-DE" sz="1200" dirty="0">
                <a:solidFill>
                  <a:srgbClr val="27338B"/>
                </a:solidFill>
              </a:rPr>
              <a:t>Jill.brackmann@duesseldorf.de</a:t>
            </a:r>
          </a:p>
        </p:txBody>
      </p:sp>
      <p:sp>
        <p:nvSpPr>
          <p:cNvPr id="8" name="Inhaltsplatzhalter 7"/>
          <p:cNvSpPr>
            <a:spLocks noGrp="1"/>
          </p:cNvSpPr>
          <p:nvPr>
            <p:ph idx="19"/>
          </p:nvPr>
        </p:nvSpPr>
        <p:spPr>
          <a:xfrm>
            <a:off x="857499" y="2704297"/>
            <a:ext cx="2826190" cy="3180559"/>
          </a:xfrm>
        </p:spPr>
        <p:txBody>
          <a:bodyPr>
            <a:normAutofit fontScale="85000" lnSpcReduction="20000"/>
          </a:bodyPr>
          <a:lstStyle/>
          <a:p>
            <a:pPr marL="0" indent="0">
              <a:buNone/>
            </a:pPr>
            <a:r>
              <a:rPr lang="de-DE" sz="2100" dirty="0" err="1">
                <a:solidFill>
                  <a:srgbClr val="27338B"/>
                </a:solidFill>
                <a:hlinkClick r:id="rId3"/>
              </a:rPr>
              <a:t>KAoA</a:t>
            </a:r>
            <a:r>
              <a:rPr lang="de-DE" sz="2100" dirty="0">
                <a:solidFill>
                  <a:srgbClr val="27338B"/>
                </a:solidFill>
                <a:hlinkClick r:id="rId3"/>
              </a:rPr>
              <a:t>-Team der </a:t>
            </a:r>
            <a:r>
              <a:rPr lang="de-DE" sz="2100" dirty="0" err="1">
                <a:solidFill>
                  <a:srgbClr val="27338B"/>
                </a:solidFill>
                <a:hlinkClick r:id="rId3"/>
              </a:rPr>
              <a:t>Bez.Reg</a:t>
            </a:r>
            <a:r>
              <a:rPr lang="de-DE" sz="2100" dirty="0">
                <a:solidFill>
                  <a:srgbClr val="27338B"/>
                </a:solidFill>
                <a:hlinkClick r:id="rId3"/>
              </a:rPr>
              <a:t>. </a:t>
            </a:r>
            <a:r>
              <a:rPr lang="de-DE" sz="2100">
                <a:solidFill>
                  <a:srgbClr val="27338B"/>
                </a:solidFill>
                <a:hlinkClick r:id="rId3"/>
              </a:rPr>
              <a:t>Düsseldorf</a:t>
            </a:r>
            <a:endParaRPr lang="de-DE" sz="2100" dirty="0">
              <a:solidFill>
                <a:srgbClr val="27338B"/>
              </a:solidFill>
            </a:endParaRPr>
          </a:p>
          <a:p>
            <a:r>
              <a:rPr lang="de-DE" dirty="0">
                <a:solidFill>
                  <a:srgbClr val="27338B"/>
                </a:solidFill>
              </a:rPr>
              <a:t>Christoph Eich</a:t>
            </a:r>
            <a:br>
              <a:rPr lang="de-DE" dirty="0">
                <a:solidFill>
                  <a:srgbClr val="27338B"/>
                </a:solidFill>
              </a:rPr>
            </a:br>
            <a:r>
              <a:rPr lang="de-DE" dirty="0">
                <a:solidFill>
                  <a:srgbClr val="27338B"/>
                </a:solidFill>
              </a:rPr>
              <a:t>Dezernent Generale </a:t>
            </a:r>
            <a:r>
              <a:rPr lang="de-DE" dirty="0" err="1">
                <a:solidFill>
                  <a:srgbClr val="27338B"/>
                </a:solidFill>
              </a:rPr>
              <a:t>KAoA</a:t>
            </a:r>
            <a:endParaRPr lang="de-DE" dirty="0">
              <a:solidFill>
                <a:srgbClr val="27338B"/>
              </a:solidFill>
            </a:endParaRPr>
          </a:p>
          <a:p>
            <a:r>
              <a:rPr lang="de-DE" dirty="0">
                <a:solidFill>
                  <a:srgbClr val="27338B"/>
                </a:solidFill>
              </a:rPr>
              <a:t>Simone </a:t>
            </a:r>
            <a:r>
              <a:rPr lang="de-DE" dirty="0" err="1">
                <a:solidFill>
                  <a:srgbClr val="27338B"/>
                </a:solidFill>
              </a:rPr>
              <a:t>Kotecki</a:t>
            </a:r>
            <a:br>
              <a:rPr lang="de-DE" dirty="0">
                <a:solidFill>
                  <a:srgbClr val="27338B"/>
                </a:solidFill>
              </a:rPr>
            </a:br>
            <a:r>
              <a:rPr lang="de-DE" dirty="0">
                <a:solidFill>
                  <a:srgbClr val="27338B"/>
                </a:solidFill>
              </a:rPr>
              <a:t>allgemeine Fragen</a:t>
            </a:r>
          </a:p>
          <a:p>
            <a:r>
              <a:rPr lang="de-DE" dirty="0">
                <a:solidFill>
                  <a:srgbClr val="27338B"/>
                </a:solidFill>
              </a:rPr>
              <a:t>Jenny Schröter</a:t>
            </a:r>
            <a:br>
              <a:rPr lang="de-DE" dirty="0">
                <a:solidFill>
                  <a:srgbClr val="27338B"/>
                </a:solidFill>
              </a:rPr>
            </a:br>
            <a:r>
              <a:rPr lang="de-DE" dirty="0">
                <a:solidFill>
                  <a:srgbClr val="27338B"/>
                </a:solidFill>
              </a:rPr>
              <a:t>allgemeine Fragen</a:t>
            </a:r>
          </a:p>
          <a:p>
            <a:r>
              <a:rPr lang="de-DE" dirty="0">
                <a:solidFill>
                  <a:srgbClr val="27338B"/>
                </a:solidFill>
              </a:rPr>
              <a:t>David </a:t>
            </a:r>
            <a:r>
              <a:rPr lang="de-DE" dirty="0" err="1">
                <a:solidFill>
                  <a:srgbClr val="27338B"/>
                </a:solidFill>
              </a:rPr>
              <a:t>Dylla</a:t>
            </a:r>
            <a:br>
              <a:rPr lang="de-DE" dirty="0">
                <a:solidFill>
                  <a:srgbClr val="27338B"/>
                </a:solidFill>
              </a:rPr>
            </a:br>
            <a:r>
              <a:rPr lang="de-DE" dirty="0">
                <a:solidFill>
                  <a:srgbClr val="27338B"/>
                </a:solidFill>
              </a:rPr>
              <a:t>Studienorientierung</a:t>
            </a:r>
          </a:p>
          <a:p>
            <a:r>
              <a:rPr lang="de-DE" dirty="0">
                <a:solidFill>
                  <a:srgbClr val="27338B"/>
                </a:solidFill>
              </a:rPr>
              <a:t>Michael Hoppe</a:t>
            </a:r>
            <a:br>
              <a:rPr lang="de-DE" dirty="0">
                <a:solidFill>
                  <a:srgbClr val="27338B"/>
                </a:solidFill>
              </a:rPr>
            </a:br>
            <a:r>
              <a:rPr lang="de-DE" dirty="0" err="1">
                <a:solidFill>
                  <a:srgbClr val="27338B"/>
                </a:solidFill>
              </a:rPr>
              <a:t>KAoA</a:t>
            </a:r>
            <a:r>
              <a:rPr lang="de-DE" dirty="0">
                <a:solidFill>
                  <a:srgbClr val="27338B"/>
                </a:solidFill>
              </a:rPr>
              <a:t>-STAR</a:t>
            </a:r>
          </a:p>
          <a:p>
            <a:r>
              <a:rPr lang="de-DE" dirty="0">
                <a:solidFill>
                  <a:srgbClr val="27338B"/>
                </a:solidFill>
              </a:rPr>
              <a:t>Christina </a:t>
            </a:r>
            <a:r>
              <a:rPr lang="de-DE" dirty="0" err="1">
                <a:solidFill>
                  <a:srgbClr val="27338B"/>
                </a:solidFill>
              </a:rPr>
              <a:t>Syring</a:t>
            </a:r>
            <a:br>
              <a:rPr lang="de-DE" dirty="0">
                <a:solidFill>
                  <a:srgbClr val="27338B"/>
                </a:solidFill>
              </a:rPr>
            </a:br>
            <a:r>
              <a:rPr lang="de-DE" dirty="0" err="1">
                <a:solidFill>
                  <a:srgbClr val="27338B"/>
                </a:solidFill>
              </a:rPr>
              <a:t>StuBo</a:t>
            </a:r>
            <a:r>
              <a:rPr lang="de-DE" dirty="0">
                <a:solidFill>
                  <a:srgbClr val="27338B"/>
                </a:solidFill>
              </a:rPr>
              <a:t>-Qualifizierung</a:t>
            </a:r>
          </a:p>
          <a:p>
            <a:pPr marL="0" indent="0">
              <a:buNone/>
            </a:pPr>
            <a:endParaRPr lang="de-DE" dirty="0"/>
          </a:p>
        </p:txBody>
      </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2773" y="3365619"/>
            <a:ext cx="2775455" cy="2081592"/>
          </a:xfrm>
          <a:prstGeom prst="rect">
            <a:avLst/>
          </a:prstGeom>
        </p:spPr>
      </p:pic>
    </p:spTree>
    <p:extLst>
      <p:ext uri="{BB962C8B-B14F-4D97-AF65-F5344CB8AC3E}">
        <p14:creationId xmlns:p14="http://schemas.microsoft.com/office/powerpoint/2010/main" val="278012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F7F3EA3-C642-FFBC-0E5B-5765B3FFDBF2}"/>
              </a:ext>
            </a:extLst>
          </p:cNvPr>
          <p:cNvSpPr>
            <a:spLocks noGrp="1"/>
          </p:cNvSpPr>
          <p:nvPr>
            <p:ph sz="half" idx="13"/>
          </p:nvPr>
        </p:nvSpPr>
        <p:spPr/>
        <p:txBody>
          <a:bodyPr/>
          <a:lstStyle/>
          <a:p>
            <a:r>
              <a:rPr lang="de-DE" dirty="0">
                <a:solidFill>
                  <a:srgbClr val="26338A"/>
                </a:solidFill>
              </a:rPr>
              <a:t>Ausbildungsstellen-börse Düsseldorf</a:t>
            </a:r>
          </a:p>
        </p:txBody>
      </p:sp>
      <p:sp>
        <p:nvSpPr>
          <p:cNvPr id="3" name="Inhaltsplatzhalter 2">
            <a:extLst>
              <a:ext uri="{FF2B5EF4-FFF2-40B4-BE49-F238E27FC236}">
                <a16:creationId xmlns:a16="http://schemas.microsoft.com/office/drawing/2014/main" id="{67049902-DD62-FAB5-48B0-16C8C1DFBF5B}"/>
              </a:ext>
            </a:extLst>
          </p:cNvPr>
          <p:cNvSpPr>
            <a:spLocks noGrp="1"/>
          </p:cNvSpPr>
          <p:nvPr>
            <p:ph sz="half" idx="15"/>
          </p:nvPr>
        </p:nvSpPr>
        <p:spPr/>
        <p:txBody>
          <a:bodyPr/>
          <a:lstStyle/>
          <a:p>
            <a:r>
              <a:rPr lang="de-DE" dirty="0">
                <a:solidFill>
                  <a:srgbClr val="26338A"/>
                </a:solidFill>
              </a:rPr>
              <a:t>Kontakt zur Agentur für Arbeit</a:t>
            </a:r>
          </a:p>
        </p:txBody>
      </p:sp>
      <p:sp>
        <p:nvSpPr>
          <p:cNvPr id="4" name="Inhaltsplatzhalter 3">
            <a:extLst>
              <a:ext uri="{FF2B5EF4-FFF2-40B4-BE49-F238E27FC236}">
                <a16:creationId xmlns:a16="http://schemas.microsoft.com/office/drawing/2014/main" id="{46196974-8161-1785-74D1-033E7C81FCB0}"/>
              </a:ext>
            </a:extLst>
          </p:cNvPr>
          <p:cNvSpPr>
            <a:spLocks noGrp="1"/>
          </p:cNvSpPr>
          <p:nvPr>
            <p:ph sz="half" idx="17"/>
          </p:nvPr>
        </p:nvSpPr>
        <p:spPr/>
        <p:txBody>
          <a:bodyPr/>
          <a:lstStyle/>
          <a:p>
            <a:r>
              <a:rPr lang="de-DE" dirty="0">
                <a:solidFill>
                  <a:srgbClr val="26338A"/>
                </a:solidFill>
              </a:rPr>
              <a:t>Planet Beruf</a:t>
            </a:r>
          </a:p>
        </p:txBody>
      </p:sp>
      <p:sp>
        <p:nvSpPr>
          <p:cNvPr id="5" name="Titel 4">
            <a:extLst>
              <a:ext uri="{FF2B5EF4-FFF2-40B4-BE49-F238E27FC236}">
                <a16:creationId xmlns:a16="http://schemas.microsoft.com/office/drawing/2014/main" id="{C5149D00-8D43-8A56-A5F3-E0E2E268ACAC}"/>
              </a:ext>
            </a:extLst>
          </p:cNvPr>
          <p:cNvSpPr>
            <a:spLocks noGrp="1"/>
          </p:cNvSpPr>
          <p:nvPr>
            <p:ph type="title"/>
          </p:nvPr>
        </p:nvSpPr>
        <p:spPr/>
        <p:txBody>
          <a:bodyPr/>
          <a:lstStyle/>
          <a:p>
            <a:r>
              <a:rPr lang="de-DE" dirty="0"/>
              <a:t>Agentur für Arbeit</a:t>
            </a:r>
          </a:p>
        </p:txBody>
      </p:sp>
      <p:sp>
        <p:nvSpPr>
          <p:cNvPr id="6" name="Inhaltsplatzhalter 5">
            <a:extLst>
              <a:ext uri="{FF2B5EF4-FFF2-40B4-BE49-F238E27FC236}">
                <a16:creationId xmlns:a16="http://schemas.microsoft.com/office/drawing/2014/main" id="{7967C00C-96BE-30C0-FDA1-F7BC3F4D9F94}"/>
              </a:ext>
            </a:extLst>
          </p:cNvPr>
          <p:cNvSpPr>
            <a:spLocks noGrp="1"/>
          </p:cNvSpPr>
          <p:nvPr>
            <p:ph idx="1"/>
          </p:nvPr>
        </p:nvSpPr>
        <p:spPr/>
        <p:txBody>
          <a:bodyPr/>
          <a:lstStyle/>
          <a:p>
            <a:pPr marL="0" indent="0">
              <a:buNone/>
            </a:pPr>
            <a:r>
              <a:rPr lang="de-DE" sz="1000" dirty="0">
                <a:hlinkClick r:id="rId2"/>
              </a:rPr>
              <a:t>https://planet-beruf.de/schuelerinnen</a:t>
            </a:r>
            <a:endParaRPr lang="de-DE" sz="1000" dirty="0"/>
          </a:p>
          <a:p>
            <a:pPr marL="0" indent="0">
              <a:buNone/>
            </a:pPr>
            <a:r>
              <a:rPr lang="de-DE" dirty="0">
                <a:solidFill>
                  <a:srgbClr val="26338A"/>
                </a:solidFill>
              </a:rPr>
              <a:t>Planet Beruf kann Schüler*innen während der Berufswahl begleiten. </a:t>
            </a:r>
          </a:p>
          <a:p>
            <a:pPr marL="0" indent="0">
              <a:buNone/>
            </a:pPr>
            <a:r>
              <a:rPr lang="de-DE" dirty="0">
                <a:solidFill>
                  <a:srgbClr val="26338A"/>
                </a:solidFill>
              </a:rPr>
              <a:t>Es gibt Planet Beruf für Schüler*innen, Eltern und Lehrkräfte zur Einbindung in den Unterricht.</a:t>
            </a:r>
          </a:p>
          <a:p>
            <a:pPr marL="0" indent="0">
              <a:buNone/>
            </a:pPr>
            <a:endParaRPr lang="de-DE" dirty="0"/>
          </a:p>
        </p:txBody>
      </p:sp>
      <p:sp>
        <p:nvSpPr>
          <p:cNvPr id="7" name="Inhaltsplatzhalter 6">
            <a:extLst>
              <a:ext uri="{FF2B5EF4-FFF2-40B4-BE49-F238E27FC236}">
                <a16:creationId xmlns:a16="http://schemas.microsoft.com/office/drawing/2014/main" id="{E3100027-69DF-3F15-2528-848FE729A481}"/>
              </a:ext>
            </a:extLst>
          </p:cNvPr>
          <p:cNvSpPr>
            <a:spLocks noGrp="1"/>
          </p:cNvSpPr>
          <p:nvPr>
            <p:ph idx="18"/>
          </p:nvPr>
        </p:nvSpPr>
        <p:spPr/>
        <p:txBody>
          <a:bodyPr>
            <a:normAutofit/>
          </a:bodyPr>
          <a:lstStyle/>
          <a:p>
            <a:pPr marL="0" indent="0">
              <a:buNone/>
            </a:pPr>
            <a:r>
              <a:rPr lang="de-DE" sz="1400" dirty="0">
                <a:solidFill>
                  <a:srgbClr val="26338A"/>
                </a:solidFill>
              </a:rPr>
              <a:t>Die Beratungskraft der Agentur für Arbeit kommt regelmäßig in die Schule. Man kann direkt über die Schule einen Termin vereinbaren.</a:t>
            </a:r>
          </a:p>
          <a:p>
            <a:pPr marL="0" indent="0">
              <a:buNone/>
            </a:pPr>
            <a:r>
              <a:rPr lang="de-DE" sz="1400" dirty="0">
                <a:solidFill>
                  <a:srgbClr val="26338A"/>
                </a:solidFill>
              </a:rPr>
              <a:t>Tel. 0800.4555500 (gebührenfrei)</a:t>
            </a:r>
          </a:p>
          <a:p>
            <a:pPr marL="0" indent="0">
              <a:buNone/>
            </a:pPr>
            <a:r>
              <a:rPr lang="de-DE" sz="1400" dirty="0">
                <a:solidFill>
                  <a:srgbClr val="26338A"/>
                </a:solidFill>
              </a:rPr>
              <a:t>Oder eine Mail schreiben:</a:t>
            </a:r>
            <a:br>
              <a:rPr lang="de-DE" sz="1400" dirty="0">
                <a:solidFill>
                  <a:srgbClr val="26338A"/>
                </a:solidFill>
              </a:rPr>
            </a:br>
            <a:r>
              <a:rPr lang="de-DE" sz="1000" b="1" dirty="0">
                <a:hlinkClick r:id="rId3"/>
              </a:rPr>
              <a:t>Duesseldorf.Berufsberatung@arbeitsagentur.de</a:t>
            </a:r>
            <a:endParaRPr lang="de-DE" sz="1000" dirty="0"/>
          </a:p>
        </p:txBody>
      </p:sp>
      <p:sp>
        <p:nvSpPr>
          <p:cNvPr id="8" name="Inhaltsplatzhalter 7">
            <a:extLst>
              <a:ext uri="{FF2B5EF4-FFF2-40B4-BE49-F238E27FC236}">
                <a16:creationId xmlns:a16="http://schemas.microsoft.com/office/drawing/2014/main" id="{CEDD380F-0C94-D9BD-E668-F5E6A9981B45}"/>
              </a:ext>
            </a:extLst>
          </p:cNvPr>
          <p:cNvSpPr>
            <a:spLocks noGrp="1"/>
          </p:cNvSpPr>
          <p:nvPr>
            <p:ph idx="19"/>
          </p:nvPr>
        </p:nvSpPr>
        <p:spPr/>
        <p:txBody>
          <a:bodyPr/>
          <a:lstStyle/>
          <a:p>
            <a:pPr marL="0" indent="0">
              <a:buNone/>
            </a:pPr>
            <a:r>
              <a:rPr lang="de-DE" sz="1000" dirty="0">
                <a:hlinkClick r:id="rId4"/>
              </a:rPr>
              <a:t>https://www.arbeitsagentur.de/vor-ort/duesseldorf/finde-hier-deinen-ausbildungsplatz</a:t>
            </a:r>
            <a:endParaRPr lang="de-DE" sz="1000" dirty="0"/>
          </a:p>
          <a:p>
            <a:pPr marL="0" indent="0">
              <a:buNone/>
            </a:pPr>
            <a:endParaRPr lang="de-DE" sz="1000" dirty="0"/>
          </a:p>
          <a:p>
            <a:pPr marL="0" indent="0">
              <a:buNone/>
            </a:pPr>
            <a:endParaRPr lang="de-DE" sz="1000" dirty="0"/>
          </a:p>
          <a:p>
            <a:endParaRPr lang="de-DE" dirty="0"/>
          </a:p>
        </p:txBody>
      </p:sp>
      <p:pic>
        <p:nvPicPr>
          <p:cNvPr id="9" name="Inhaltsplatzhalter 11" descr="Ein Bild, das Muster, Pixel, Design enthält.&#10;&#10;Automatisch generierte Beschreibung">
            <a:extLst>
              <a:ext uri="{FF2B5EF4-FFF2-40B4-BE49-F238E27FC236}">
                <a16:creationId xmlns:a16="http://schemas.microsoft.com/office/drawing/2014/main" id="{0232F933-FDDF-0609-4105-B1D26826A465}"/>
              </a:ext>
            </a:extLst>
          </p:cNvPr>
          <p:cNvPicPr>
            <a:picLocks noChangeAspect="1"/>
          </p:cNvPicPr>
          <p:nvPr/>
        </p:nvPicPr>
        <p:blipFill>
          <a:blip r:embed="rId5"/>
          <a:stretch>
            <a:fillRect/>
          </a:stretch>
        </p:blipFill>
        <p:spPr>
          <a:xfrm>
            <a:off x="1266651" y="3700329"/>
            <a:ext cx="1943835" cy="1943835"/>
          </a:xfrm>
          <a:prstGeom prst="rect">
            <a:avLst/>
          </a:prstGeom>
        </p:spPr>
      </p:pic>
      <p:pic>
        <p:nvPicPr>
          <p:cNvPr id="10" name="Inhaltsplatzhalter 9" descr="Ein Bild, das Muster, Grafiken, Pixel, Design enthält.&#10;&#10;Automatisch generierte Beschreibung">
            <a:extLst>
              <a:ext uri="{FF2B5EF4-FFF2-40B4-BE49-F238E27FC236}">
                <a16:creationId xmlns:a16="http://schemas.microsoft.com/office/drawing/2014/main" id="{8E03506E-A3F3-ABBA-8D29-77E0B57E79C9}"/>
              </a:ext>
            </a:extLst>
          </p:cNvPr>
          <p:cNvPicPr>
            <a:picLocks noChangeAspect="1"/>
          </p:cNvPicPr>
          <p:nvPr/>
        </p:nvPicPr>
        <p:blipFill>
          <a:blip r:embed="rId6"/>
          <a:stretch>
            <a:fillRect/>
          </a:stretch>
        </p:blipFill>
        <p:spPr>
          <a:xfrm>
            <a:off x="5556355" y="4672246"/>
            <a:ext cx="1216584" cy="1216584"/>
          </a:xfrm>
          <a:prstGeom prst="rect">
            <a:avLst/>
          </a:prstGeom>
        </p:spPr>
      </p:pic>
    </p:spTree>
    <p:extLst>
      <p:ext uri="{BB962C8B-B14F-4D97-AF65-F5344CB8AC3E}">
        <p14:creationId xmlns:p14="http://schemas.microsoft.com/office/powerpoint/2010/main" val="5551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93E623-602A-B774-42D4-E4953B8234C0}"/>
              </a:ext>
            </a:extLst>
          </p:cNvPr>
          <p:cNvSpPr>
            <a:spLocks noGrp="1"/>
          </p:cNvSpPr>
          <p:nvPr>
            <p:ph sz="half" idx="13"/>
          </p:nvPr>
        </p:nvSpPr>
        <p:spPr/>
        <p:txBody>
          <a:bodyPr/>
          <a:lstStyle/>
          <a:p>
            <a:r>
              <a:rPr lang="de-DE" dirty="0"/>
              <a:t>Ausbildungshelden</a:t>
            </a:r>
          </a:p>
        </p:txBody>
      </p:sp>
      <p:sp>
        <p:nvSpPr>
          <p:cNvPr id="3" name="Inhaltsplatzhalter 2">
            <a:extLst>
              <a:ext uri="{FF2B5EF4-FFF2-40B4-BE49-F238E27FC236}">
                <a16:creationId xmlns:a16="http://schemas.microsoft.com/office/drawing/2014/main" id="{62D0B9B1-CAAE-CA6B-BB7A-27843A35452F}"/>
              </a:ext>
            </a:extLst>
          </p:cNvPr>
          <p:cNvSpPr>
            <a:spLocks noGrp="1"/>
          </p:cNvSpPr>
          <p:nvPr>
            <p:ph sz="half" idx="15"/>
          </p:nvPr>
        </p:nvSpPr>
        <p:spPr/>
        <p:txBody>
          <a:bodyPr/>
          <a:lstStyle/>
          <a:p>
            <a:r>
              <a:rPr lang="de-DE" dirty="0"/>
              <a:t>IHK Ausbildungsbörse</a:t>
            </a:r>
          </a:p>
        </p:txBody>
      </p:sp>
      <p:sp>
        <p:nvSpPr>
          <p:cNvPr id="4" name="Inhaltsplatzhalter 3">
            <a:extLst>
              <a:ext uri="{FF2B5EF4-FFF2-40B4-BE49-F238E27FC236}">
                <a16:creationId xmlns:a16="http://schemas.microsoft.com/office/drawing/2014/main" id="{4ECA46B8-58BE-3338-F726-07A426A06AA9}"/>
              </a:ext>
            </a:extLst>
          </p:cNvPr>
          <p:cNvSpPr>
            <a:spLocks noGrp="1"/>
          </p:cNvSpPr>
          <p:nvPr>
            <p:ph sz="half" idx="17"/>
          </p:nvPr>
        </p:nvSpPr>
        <p:spPr/>
        <p:txBody>
          <a:bodyPr/>
          <a:lstStyle/>
          <a:p>
            <a:r>
              <a:rPr lang="de-DE" dirty="0"/>
              <a:t>HWK Ausbildungsbörse</a:t>
            </a:r>
          </a:p>
        </p:txBody>
      </p:sp>
      <p:sp>
        <p:nvSpPr>
          <p:cNvPr id="5" name="Titel 4">
            <a:extLst>
              <a:ext uri="{FF2B5EF4-FFF2-40B4-BE49-F238E27FC236}">
                <a16:creationId xmlns:a16="http://schemas.microsoft.com/office/drawing/2014/main" id="{ECE69FA8-23C2-7D93-BC48-79ED31E176FA}"/>
              </a:ext>
            </a:extLst>
          </p:cNvPr>
          <p:cNvSpPr>
            <a:spLocks noGrp="1"/>
          </p:cNvSpPr>
          <p:nvPr>
            <p:ph type="title"/>
          </p:nvPr>
        </p:nvSpPr>
        <p:spPr/>
        <p:txBody>
          <a:bodyPr/>
          <a:lstStyle/>
          <a:p>
            <a:r>
              <a:rPr lang="de-DE" dirty="0"/>
              <a:t>IHK und HWK</a:t>
            </a:r>
          </a:p>
        </p:txBody>
      </p:sp>
      <p:sp>
        <p:nvSpPr>
          <p:cNvPr id="6" name="Inhaltsplatzhalter 5">
            <a:extLst>
              <a:ext uri="{FF2B5EF4-FFF2-40B4-BE49-F238E27FC236}">
                <a16:creationId xmlns:a16="http://schemas.microsoft.com/office/drawing/2014/main" id="{DF1BAC1B-AB40-461C-9B66-2C3BC6BA2B0D}"/>
              </a:ext>
            </a:extLst>
          </p:cNvPr>
          <p:cNvSpPr>
            <a:spLocks noGrp="1"/>
          </p:cNvSpPr>
          <p:nvPr>
            <p:ph idx="1"/>
          </p:nvPr>
        </p:nvSpPr>
        <p:spPr/>
        <p:txBody>
          <a:bodyPr/>
          <a:lstStyle/>
          <a:p>
            <a:r>
              <a:rPr lang="de-DE" dirty="0">
                <a:hlinkClick r:id="rId2"/>
              </a:rPr>
              <a:t>https://www.hwk-duesseldorf.de/31,0,jobboardoffersearch.html</a:t>
            </a:r>
            <a:endParaRPr lang="de-DE" dirty="0"/>
          </a:p>
          <a:p>
            <a:endParaRPr lang="de-DE" dirty="0"/>
          </a:p>
        </p:txBody>
      </p:sp>
      <p:sp>
        <p:nvSpPr>
          <p:cNvPr id="7" name="Inhaltsplatzhalter 6">
            <a:extLst>
              <a:ext uri="{FF2B5EF4-FFF2-40B4-BE49-F238E27FC236}">
                <a16:creationId xmlns:a16="http://schemas.microsoft.com/office/drawing/2014/main" id="{C74338A2-35DD-ABEC-4E9B-652C35D30967}"/>
              </a:ext>
            </a:extLst>
          </p:cNvPr>
          <p:cNvSpPr>
            <a:spLocks noGrp="1"/>
          </p:cNvSpPr>
          <p:nvPr>
            <p:ph idx="18"/>
          </p:nvPr>
        </p:nvSpPr>
        <p:spPr/>
        <p:txBody>
          <a:bodyPr/>
          <a:lstStyle/>
          <a:p>
            <a:r>
              <a:rPr lang="de-DE" dirty="0">
                <a:hlinkClick r:id="rId3"/>
              </a:rPr>
              <a:t>https://www.ihk-lehrstellenboerse.de/</a:t>
            </a:r>
            <a:endParaRPr lang="de-DE" dirty="0"/>
          </a:p>
          <a:p>
            <a:endParaRPr lang="de-DE" dirty="0"/>
          </a:p>
          <a:p>
            <a:endParaRPr lang="de-DE" dirty="0"/>
          </a:p>
          <a:p>
            <a:endParaRPr lang="de-DE" dirty="0"/>
          </a:p>
        </p:txBody>
      </p:sp>
      <p:sp>
        <p:nvSpPr>
          <p:cNvPr id="8" name="Inhaltsplatzhalter 7">
            <a:extLst>
              <a:ext uri="{FF2B5EF4-FFF2-40B4-BE49-F238E27FC236}">
                <a16:creationId xmlns:a16="http://schemas.microsoft.com/office/drawing/2014/main" id="{C8237265-EDA5-7EE2-76E2-2AD459B09AD8}"/>
              </a:ext>
            </a:extLst>
          </p:cNvPr>
          <p:cNvSpPr>
            <a:spLocks noGrp="1"/>
          </p:cNvSpPr>
          <p:nvPr>
            <p:ph idx="19"/>
          </p:nvPr>
        </p:nvSpPr>
        <p:spPr/>
        <p:txBody>
          <a:bodyPr/>
          <a:lstStyle/>
          <a:p>
            <a:pPr marL="0" indent="0">
              <a:buNone/>
            </a:pPr>
            <a:r>
              <a:rPr lang="de-DE" dirty="0">
                <a:hlinkClick r:id="rId4"/>
              </a:rPr>
              <a:t>https://startenstattwarten.info</a:t>
            </a:r>
            <a:endParaRPr lang="de-DE" dirty="0"/>
          </a:p>
          <a:p>
            <a:pPr marL="0" indent="0">
              <a:buNone/>
            </a:pPr>
            <a:endParaRPr lang="de-DE" dirty="0"/>
          </a:p>
          <a:p>
            <a:r>
              <a:rPr lang="de-DE" dirty="0">
                <a:solidFill>
                  <a:srgbClr val="26338A"/>
                </a:solidFill>
              </a:rPr>
              <a:t>Ausbildungsplätze in Industrie, Handel und Handwerk</a:t>
            </a:r>
          </a:p>
          <a:p>
            <a:r>
              <a:rPr lang="de-DE" dirty="0">
                <a:solidFill>
                  <a:srgbClr val="26338A"/>
                </a:solidFill>
              </a:rPr>
              <a:t>WhatsApp für eine Kontaktaufnahme unter</a:t>
            </a:r>
            <a:br>
              <a:rPr lang="de-DE" dirty="0">
                <a:solidFill>
                  <a:srgbClr val="26338A"/>
                </a:solidFill>
              </a:rPr>
            </a:br>
            <a:r>
              <a:rPr lang="de-DE" dirty="0">
                <a:solidFill>
                  <a:srgbClr val="26338A"/>
                </a:solidFill>
              </a:rPr>
              <a:t>4915111355719</a:t>
            </a:r>
          </a:p>
          <a:p>
            <a:r>
              <a:rPr lang="de-DE" dirty="0">
                <a:solidFill>
                  <a:srgbClr val="26338A"/>
                </a:solidFill>
              </a:rPr>
              <a:t>Ausbildungsplatzbörse</a:t>
            </a:r>
          </a:p>
        </p:txBody>
      </p:sp>
      <p:pic>
        <p:nvPicPr>
          <p:cNvPr id="9" name="Grafik 8" descr="Ein Bild, das Muster, Quadrat, Pixel enthält.&#10;&#10;Automatisch generierte Beschreibung">
            <a:extLst>
              <a:ext uri="{FF2B5EF4-FFF2-40B4-BE49-F238E27FC236}">
                <a16:creationId xmlns:a16="http://schemas.microsoft.com/office/drawing/2014/main" id="{E66E454E-4C6E-7F31-5081-43206E4A4669}"/>
              </a:ext>
            </a:extLst>
          </p:cNvPr>
          <p:cNvPicPr>
            <a:picLocks noChangeAspect="1"/>
          </p:cNvPicPr>
          <p:nvPr/>
        </p:nvPicPr>
        <p:blipFill>
          <a:blip r:embed="rId5"/>
          <a:stretch>
            <a:fillRect/>
          </a:stretch>
        </p:blipFill>
        <p:spPr>
          <a:xfrm>
            <a:off x="5169868" y="3963800"/>
            <a:ext cx="1791598" cy="1791598"/>
          </a:xfrm>
          <a:prstGeom prst="rect">
            <a:avLst/>
          </a:prstGeom>
        </p:spPr>
      </p:pic>
      <p:pic>
        <p:nvPicPr>
          <p:cNvPr id="10" name="Grafik 9" descr="Ein Bild, das Muster, Pixel, Design enthält.&#10;&#10;Automatisch generierte Beschreibung">
            <a:extLst>
              <a:ext uri="{FF2B5EF4-FFF2-40B4-BE49-F238E27FC236}">
                <a16:creationId xmlns:a16="http://schemas.microsoft.com/office/drawing/2014/main" id="{404B8CCC-EEBF-B21F-C278-7F8CE68D4B19}"/>
              </a:ext>
            </a:extLst>
          </p:cNvPr>
          <p:cNvPicPr>
            <a:picLocks noChangeAspect="1"/>
          </p:cNvPicPr>
          <p:nvPr/>
        </p:nvPicPr>
        <p:blipFill>
          <a:blip r:embed="rId6"/>
          <a:stretch>
            <a:fillRect/>
          </a:stretch>
        </p:blipFill>
        <p:spPr>
          <a:xfrm>
            <a:off x="9021536" y="3963800"/>
            <a:ext cx="1800144" cy="1800144"/>
          </a:xfrm>
          <a:prstGeom prst="rect">
            <a:avLst/>
          </a:prstGeom>
        </p:spPr>
      </p:pic>
    </p:spTree>
    <p:extLst>
      <p:ext uri="{BB962C8B-B14F-4D97-AF65-F5344CB8AC3E}">
        <p14:creationId xmlns:p14="http://schemas.microsoft.com/office/powerpoint/2010/main" val="136353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AD7C37BD-4DF0-79D5-0427-ACB6D6DD0C9B}"/>
              </a:ext>
            </a:extLst>
          </p:cNvPr>
          <p:cNvSpPr>
            <a:spLocks noGrp="1"/>
          </p:cNvSpPr>
          <p:nvPr>
            <p:ph sz="half" idx="1"/>
          </p:nvPr>
        </p:nvSpPr>
        <p:spPr/>
        <p:txBody>
          <a:bodyPr/>
          <a:lstStyle/>
          <a:p>
            <a:pPr marL="0" indent="0">
              <a:buNone/>
            </a:pPr>
            <a:r>
              <a:rPr lang="de-DE" b="0" dirty="0"/>
              <a:t>Zur Zielgruppe gehören Jugendliche mit einem sonderpädagogischem Unterstützungsbedarf in </a:t>
            </a:r>
          </a:p>
          <a:p>
            <a:r>
              <a:rPr lang="de-DE" b="0" dirty="0"/>
              <a:t>Geistige Entwicklung (GG) </a:t>
            </a:r>
          </a:p>
          <a:p>
            <a:r>
              <a:rPr lang="de-DE" b="0" dirty="0"/>
              <a:t>Hören und Kommunikation (</a:t>
            </a:r>
            <a:r>
              <a:rPr lang="de-DE" b="0" dirty="0" err="1"/>
              <a:t>HuK</a:t>
            </a:r>
            <a:r>
              <a:rPr lang="de-DE" b="0" dirty="0"/>
              <a:t>)</a:t>
            </a:r>
          </a:p>
          <a:p>
            <a:r>
              <a:rPr lang="de-DE" b="0" dirty="0"/>
              <a:t>Körperliche und motorische Entwicklung (KME)</a:t>
            </a:r>
          </a:p>
          <a:p>
            <a:r>
              <a:rPr lang="de-DE" b="0" dirty="0"/>
              <a:t>Sehen (SE)</a:t>
            </a:r>
          </a:p>
          <a:p>
            <a:r>
              <a:rPr lang="de-DE" b="0" dirty="0"/>
              <a:t>Sprache (SQ)</a:t>
            </a:r>
          </a:p>
          <a:p>
            <a:r>
              <a:rPr lang="de-DE" b="0" dirty="0"/>
              <a:t>und/oder mit anerkannter Schwerbehinderungen </a:t>
            </a:r>
          </a:p>
          <a:p>
            <a:r>
              <a:rPr lang="de-DE" b="0" dirty="0"/>
              <a:t>oder mit Autismus-Spektrum-Störungen</a:t>
            </a:r>
          </a:p>
        </p:txBody>
      </p:sp>
      <p:sp>
        <p:nvSpPr>
          <p:cNvPr id="16" name="Inhaltsplatzhalter 15">
            <a:extLst>
              <a:ext uri="{FF2B5EF4-FFF2-40B4-BE49-F238E27FC236}">
                <a16:creationId xmlns:a16="http://schemas.microsoft.com/office/drawing/2014/main" id="{9DB1734C-C5C4-D309-7633-0E15E472C9F8}"/>
              </a:ext>
            </a:extLst>
          </p:cNvPr>
          <p:cNvSpPr>
            <a:spLocks noGrp="1"/>
          </p:cNvSpPr>
          <p:nvPr>
            <p:ph sz="half" idx="2"/>
          </p:nvPr>
        </p:nvSpPr>
        <p:spPr>
          <a:xfrm>
            <a:off x="6321177" y="1662904"/>
            <a:ext cx="5373583" cy="4551284"/>
          </a:xfrm>
        </p:spPr>
        <p:txBody>
          <a:bodyPr>
            <a:normAutofit lnSpcReduction="10000"/>
          </a:bodyPr>
          <a:lstStyle/>
          <a:p>
            <a:pPr marL="0" indent="0">
              <a:buNone/>
            </a:pPr>
            <a:r>
              <a:rPr lang="de-DE" dirty="0" err="1"/>
              <a:t>KAoA</a:t>
            </a:r>
            <a:r>
              <a:rPr lang="de-DE" dirty="0"/>
              <a:t>-STAR</a:t>
            </a:r>
          </a:p>
          <a:p>
            <a:pPr marL="0" indent="0">
              <a:buNone/>
            </a:pPr>
            <a:endParaRPr lang="de-DE" dirty="0"/>
          </a:p>
          <a:p>
            <a:pPr marL="0" indent="0">
              <a:buNone/>
            </a:pPr>
            <a:r>
              <a:rPr lang="de-DE" b="0" dirty="0"/>
              <a:t>In der Inklusion entscheiden Schule Eltern im 2. Halbjahr der 7. Klasse gemeinsam, ob das Kind an den Standardelementen nach Regel-</a:t>
            </a:r>
            <a:r>
              <a:rPr lang="de-DE" b="0" dirty="0" err="1"/>
              <a:t>KAoA</a:t>
            </a:r>
            <a:r>
              <a:rPr lang="de-DE" b="0" dirty="0"/>
              <a:t> oder </a:t>
            </a:r>
            <a:r>
              <a:rPr lang="de-DE" b="0" dirty="0" err="1"/>
              <a:t>KAoA</a:t>
            </a:r>
            <a:r>
              <a:rPr lang="de-DE" b="0" dirty="0"/>
              <a:t>-STAR teilnimmt. Ein einmaliger Wechsel zwischen beiden Systemen ist möglich.</a:t>
            </a:r>
          </a:p>
          <a:p>
            <a:pPr marL="0" indent="0">
              <a:buNone/>
            </a:pPr>
            <a:r>
              <a:rPr lang="de-DE" b="0" dirty="0"/>
              <a:t>Die Schulamtskoordination schreibt die Schulen zeitig an und lädt zu einer Informationsveranstaltung für Lehrkräfte und Eltern ein.</a:t>
            </a:r>
          </a:p>
          <a:p>
            <a:pPr marL="0" indent="0">
              <a:buNone/>
            </a:pPr>
            <a:r>
              <a:rPr lang="de-DE" b="0" dirty="0"/>
              <a:t>Nähere Informationen über das </a:t>
            </a:r>
            <a:r>
              <a:rPr lang="de-DE" b="0" dirty="0" err="1"/>
              <a:t>padlet</a:t>
            </a:r>
            <a:r>
              <a:rPr lang="de-DE" b="0" dirty="0"/>
              <a:t>:</a:t>
            </a:r>
          </a:p>
          <a:p>
            <a:pPr marL="0" indent="0">
              <a:buNone/>
            </a:pPr>
            <a:r>
              <a:rPr lang="de-DE" dirty="0">
                <a:hlinkClick r:id="rId2"/>
              </a:rPr>
              <a:t>https://padlet.com/kaoadus/gle2x09z786jkdfe</a:t>
            </a:r>
            <a:endParaRPr lang="de-DE" dirty="0"/>
          </a:p>
          <a:p>
            <a:pPr marL="0" indent="0">
              <a:buNone/>
            </a:pPr>
            <a:endParaRPr lang="de-DE" dirty="0"/>
          </a:p>
        </p:txBody>
      </p:sp>
      <p:sp>
        <p:nvSpPr>
          <p:cNvPr id="14" name="Titel 13">
            <a:extLst>
              <a:ext uri="{FF2B5EF4-FFF2-40B4-BE49-F238E27FC236}">
                <a16:creationId xmlns:a16="http://schemas.microsoft.com/office/drawing/2014/main" id="{53E59FE4-17DE-49A2-3418-775B1282B173}"/>
              </a:ext>
            </a:extLst>
          </p:cNvPr>
          <p:cNvSpPr>
            <a:spLocks noGrp="1"/>
          </p:cNvSpPr>
          <p:nvPr>
            <p:ph type="title"/>
          </p:nvPr>
        </p:nvSpPr>
        <p:spPr/>
        <p:txBody>
          <a:bodyPr/>
          <a:lstStyle/>
          <a:p>
            <a:r>
              <a:rPr lang="de-DE" dirty="0"/>
              <a:t>Schüler*innen mit anerkanntem Förderbedarf</a:t>
            </a:r>
          </a:p>
        </p:txBody>
      </p:sp>
    </p:spTree>
    <p:extLst>
      <p:ext uri="{BB962C8B-B14F-4D97-AF65-F5344CB8AC3E}">
        <p14:creationId xmlns:p14="http://schemas.microsoft.com/office/powerpoint/2010/main" val="335926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93E623-602A-B774-42D4-E4953B8234C0}"/>
              </a:ext>
            </a:extLst>
          </p:cNvPr>
          <p:cNvSpPr>
            <a:spLocks noGrp="1"/>
          </p:cNvSpPr>
          <p:nvPr>
            <p:ph sz="half" idx="13"/>
          </p:nvPr>
        </p:nvSpPr>
        <p:spPr>
          <a:xfrm>
            <a:off x="782855" y="1899528"/>
            <a:ext cx="2826190" cy="672568"/>
          </a:xfrm>
        </p:spPr>
        <p:txBody>
          <a:bodyPr/>
          <a:lstStyle/>
          <a:p>
            <a:r>
              <a:rPr lang="de-DE" dirty="0">
                <a:solidFill>
                  <a:srgbClr val="26338A"/>
                </a:solidFill>
              </a:rPr>
              <a:t>Reha-Beratung der Agentur für Arbeit</a:t>
            </a:r>
          </a:p>
        </p:txBody>
      </p:sp>
      <p:sp>
        <p:nvSpPr>
          <p:cNvPr id="3" name="Inhaltsplatzhalter 2">
            <a:extLst>
              <a:ext uri="{FF2B5EF4-FFF2-40B4-BE49-F238E27FC236}">
                <a16:creationId xmlns:a16="http://schemas.microsoft.com/office/drawing/2014/main" id="{62D0B9B1-CAAE-CA6B-BB7A-27843A35452F}"/>
              </a:ext>
            </a:extLst>
          </p:cNvPr>
          <p:cNvSpPr>
            <a:spLocks noGrp="1"/>
          </p:cNvSpPr>
          <p:nvPr>
            <p:ph sz="half" idx="15"/>
          </p:nvPr>
        </p:nvSpPr>
        <p:spPr>
          <a:xfrm>
            <a:off x="8504737" y="4044615"/>
            <a:ext cx="2826190" cy="672568"/>
          </a:xfrm>
        </p:spPr>
        <p:txBody>
          <a:bodyPr/>
          <a:lstStyle/>
          <a:p>
            <a:r>
              <a:rPr lang="de-DE" dirty="0">
                <a:solidFill>
                  <a:srgbClr val="26338A"/>
                </a:solidFill>
              </a:rPr>
              <a:t>IHK Inklusionsberatung</a:t>
            </a:r>
          </a:p>
        </p:txBody>
      </p:sp>
      <p:sp>
        <p:nvSpPr>
          <p:cNvPr id="4" name="Inhaltsplatzhalter 3">
            <a:extLst>
              <a:ext uri="{FF2B5EF4-FFF2-40B4-BE49-F238E27FC236}">
                <a16:creationId xmlns:a16="http://schemas.microsoft.com/office/drawing/2014/main" id="{4ECA46B8-58BE-3338-F726-07A426A06AA9}"/>
              </a:ext>
            </a:extLst>
          </p:cNvPr>
          <p:cNvSpPr>
            <a:spLocks noGrp="1"/>
          </p:cNvSpPr>
          <p:nvPr>
            <p:ph sz="half" idx="17"/>
          </p:nvPr>
        </p:nvSpPr>
        <p:spPr/>
        <p:txBody>
          <a:bodyPr/>
          <a:lstStyle/>
          <a:p>
            <a:r>
              <a:rPr lang="de-DE" dirty="0">
                <a:solidFill>
                  <a:srgbClr val="26338A"/>
                </a:solidFill>
              </a:rPr>
              <a:t>HWK Inklusionsberatung</a:t>
            </a:r>
          </a:p>
        </p:txBody>
      </p:sp>
      <p:sp>
        <p:nvSpPr>
          <p:cNvPr id="5" name="Titel 4">
            <a:extLst>
              <a:ext uri="{FF2B5EF4-FFF2-40B4-BE49-F238E27FC236}">
                <a16:creationId xmlns:a16="http://schemas.microsoft.com/office/drawing/2014/main" id="{ECE69FA8-23C2-7D93-BC48-79ED31E176FA}"/>
              </a:ext>
            </a:extLst>
          </p:cNvPr>
          <p:cNvSpPr>
            <a:spLocks noGrp="1"/>
          </p:cNvSpPr>
          <p:nvPr>
            <p:ph type="title"/>
          </p:nvPr>
        </p:nvSpPr>
        <p:spPr/>
        <p:txBody>
          <a:bodyPr>
            <a:normAutofit fontScale="90000"/>
          </a:bodyPr>
          <a:lstStyle/>
          <a:p>
            <a:r>
              <a:rPr lang="de-DE" dirty="0"/>
              <a:t>Schüler*innen mit anerkanntem Förderbedarf</a:t>
            </a:r>
            <a:br>
              <a:rPr lang="de-DE" dirty="0"/>
            </a:br>
            <a:br>
              <a:rPr lang="de-DE" dirty="0"/>
            </a:br>
            <a:endParaRPr lang="de-DE" dirty="0"/>
          </a:p>
        </p:txBody>
      </p:sp>
      <p:sp>
        <p:nvSpPr>
          <p:cNvPr id="6" name="Inhaltsplatzhalter 5">
            <a:extLst>
              <a:ext uri="{FF2B5EF4-FFF2-40B4-BE49-F238E27FC236}">
                <a16:creationId xmlns:a16="http://schemas.microsoft.com/office/drawing/2014/main" id="{DF1BAC1B-AB40-461C-9B66-2C3BC6BA2B0D}"/>
              </a:ext>
            </a:extLst>
          </p:cNvPr>
          <p:cNvSpPr>
            <a:spLocks noGrp="1"/>
          </p:cNvSpPr>
          <p:nvPr>
            <p:ph idx="1"/>
          </p:nvPr>
        </p:nvSpPr>
        <p:spPr>
          <a:xfrm>
            <a:off x="8504737" y="2583385"/>
            <a:ext cx="2826190" cy="2938731"/>
          </a:xfrm>
        </p:spPr>
        <p:txBody>
          <a:bodyPr/>
          <a:lstStyle/>
          <a:p>
            <a:pPr marL="0" indent="0">
              <a:buNone/>
            </a:pPr>
            <a:r>
              <a:rPr lang="de-DE" dirty="0">
                <a:hlinkClick r:id="rId2"/>
              </a:rPr>
              <a:t>https://www.hwk-duesseldorf.de/artikel/inklusionsberatung-menschen-mit-behinderungen-im-handwerk-31,1634,7.html</a:t>
            </a:r>
            <a:endParaRPr lang="de-DE" dirty="0"/>
          </a:p>
          <a:p>
            <a:pPr marL="0" indent="0">
              <a:buNone/>
            </a:pPr>
            <a:endParaRPr lang="de-DE" dirty="0"/>
          </a:p>
        </p:txBody>
      </p:sp>
      <p:sp>
        <p:nvSpPr>
          <p:cNvPr id="7" name="Inhaltsplatzhalter 6">
            <a:extLst>
              <a:ext uri="{FF2B5EF4-FFF2-40B4-BE49-F238E27FC236}">
                <a16:creationId xmlns:a16="http://schemas.microsoft.com/office/drawing/2014/main" id="{C74338A2-35DD-ABEC-4E9B-652C35D30967}"/>
              </a:ext>
            </a:extLst>
          </p:cNvPr>
          <p:cNvSpPr>
            <a:spLocks noGrp="1"/>
          </p:cNvSpPr>
          <p:nvPr>
            <p:ph idx="18"/>
          </p:nvPr>
        </p:nvSpPr>
        <p:spPr>
          <a:xfrm>
            <a:off x="8581314" y="4717183"/>
            <a:ext cx="2826190" cy="1199161"/>
          </a:xfrm>
        </p:spPr>
        <p:txBody>
          <a:bodyPr/>
          <a:lstStyle/>
          <a:p>
            <a:pPr marL="0" indent="0">
              <a:buNone/>
            </a:pPr>
            <a:r>
              <a:rPr lang="de-DE" dirty="0">
                <a:hlinkClick r:id="rId3"/>
              </a:rPr>
              <a:t>https://www.ihk.de/duesseldorf/standort/fachkraeftesicherung/inklusionsberatung-3971400</a:t>
            </a:r>
            <a:endParaRPr lang="de-DE" dirty="0"/>
          </a:p>
          <a:p>
            <a:pPr marL="0" indent="0">
              <a:buNone/>
            </a:pPr>
            <a:endParaRPr lang="de-DE" dirty="0">
              <a:solidFill>
                <a:srgbClr val="26338A"/>
              </a:solidFill>
            </a:endParaRPr>
          </a:p>
        </p:txBody>
      </p:sp>
      <p:sp>
        <p:nvSpPr>
          <p:cNvPr id="8" name="Inhaltsplatzhalter 7">
            <a:extLst>
              <a:ext uri="{FF2B5EF4-FFF2-40B4-BE49-F238E27FC236}">
                <a16:creationId xmlns:a16="http://schemas.microsoft.com/office/drawing/2014/main" id="{C8237265-EDA5-7EE2-76E2-2AD459B09AD8}"/>
              </a:ext>
            </a:extLst>
          </p:cNvPr>
          <p:cNvSpPr>
            <a:spLocks noGrp="1"/>
          </p:cNvSpPr>
          <p:nvPr>
            <p:ph idx="19"/>
          </p:nvPr>
        </p:nvSpPr>
        <p:spPr>
          <a:xfrm>
            <a:off x="4755590" y="2911533"/>
            <a:ext cx="2826190" cy="2938731"/>
          </a:xfrm>
        </p:spPr>
        <p:txBody>
          <a:bodyPr>
            <a:normAutofit/>
          </a:bodyPr>
          <a:lstStyle/>
          <a:p>
            <a:pPr marL="0" indent="0">
              <a:buNone/>
            </a:pPr>
            <a:r>
              <a:rPr lang="de-DE" dirty="0">
                <a:solidFill>
                  <a:srgbClr val="26338A"/>
                </a:solidFill>
              </a:rPr>
              <a:t>IFD Integrationsfachdienst</a:t>
            </a:r>
          </a:p>
          <a:p>
            <a:pPr marL="0" indent="0">
              <a:buNone/>
            </a:pPr>
            <a:r>
              <a:rPr lang="de-DE" dirty="0">
                <a:solidFill>
                  <a:srgbClr val="26338A"/>
                </a:solidFill>
              </a:rPr>
              <a:t>Tel. 0211.5380250</a:t>
            </a:r>
          </a:p>
          <a:p>
            <a:pPr marL="0" indent="0">
              <a:buNone/>
            </a:pPr>
            <a:r>
              <a:rPr lang="de-DE" dirty="0">
                <a:solidFill>
                  <a:srgbClr val="26338A"/>
                </a:solidFill>
              </a:rPr>
              <a:t>Mail: info@ifd-duesseldorf.de</a:t>
            </a:r>
          </a:p>
          <a:p>
            <a:endParaRPr lang="de-DE" dirty="0">
              <a:solidFill>
                <a:srgbClr val="26338A"/>
              </a:solidFill>
            </a:endParaRPr>
          </a:p>
          <a:p>
            <a:pPr marL="0" indent="0">
              <a:buNone/>
            </a:pPr>
            <a:r>
              <a:rPr lang="de-DE" dirty="0">
                <a:solidFill>
                  <a:srgbClr val="26338A"/>
                </a:solidFill>
              </a:rPr>
              <a:t>Offene Sprechstunde des IFD:</a:t>
            </a:r>
          </a:p>
          <a:p>
            <a:pPr marL="0" indent="0">
              <a:buNone/>
            </a:pPr>
            <a:r>
              <a:rPr lang="de-DE" dirty="0">
                <a:solidFill>
                  <a:srgbClr val="26338A"/>
                </a:solidFill>
              </a:rPr>
              <a:t>Telefonisch jeden 1. Donnerstag im Monat von 16-18 Uhr</a:t>
            </a:r>
          </a:p>
        </p:txBody>
      </p:sp>
      <p:sp>
        <p:nvSpPr>
          <p:cNvPr id="9" name="Inhaltsplatzhalter 1">
            <a:extLst>
              <a:ext uri="{FF2B5EF4-FFF2-40B4-BE49-F238E27FC236}">
                <a16:creationId xmlns:a16="http://schemas.microsoft.com/office/drawing/2014/main" id="{649514AB-EC2B-2296-7BA7-9BE7A1DD0A52}"/>
              </a:ext>
            </a:extLst>
          </p:cNvPr>
          <p:cNvSpPr txBox="1">
            <a:spLocks/>
          </p:cNvSpPr>
          <p:nvPr/>
        </p:nvSpPr>
        <p:spPr>
          <a:xfrm>
            <a:off x="4682905" y="1888239"/>
            <a:ext cx="2826190" cy="6725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tabLst/>
              <a:defRPr sz="20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tabLst/>
              <a:defRPr sz="18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tabLst/>
              <a:defRPr sz="16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solidFill>
                  <a:srgbClr val="26338A"/>
                </a:solidFill>
              </a:rPr>
              <a:t>IFD</a:t>
            </a:r>
            <a:endParaRPr lang="de-DE" dirty="0">
              <a:solidFill>
                <a:srgbClr val="26338A"/>
              </a:solidFill>
            </a:endParaRPr>
          </a:p>
        </p:txBody>
      </p:sp>
      <p:sp>
        <p:nvSpPr>
          <p:cNvPr id="10" name="Inhaltsplatzhalter 7">
            <a:extLst>
              <a:ext uri="{FF2B5EF4-FFF2-40B4-BE49-F238E27FC236}">
                <a16:creationId xmlns:a16="http://schemas.microsoft.com/office/drawing/2014/main" id="{49E9F28D-D718-3D51-89F7-36ACBDEDE534}"/>
              </a:ext>
            </a:extLst>
          </p:cNvPr>
          <p:cNvSpPr txBox="1">
            <a:spLocks/>
          </p:cNvSpPr>
          <p:nvPr/>
        </p:nvSpPr>
        <p:spPr>
          <a:xfrm>
            <a:off x="1009899" y="2977613"/>
            <a:ext cx="2826190" cy="2938731"/>
          </a:xfrm>
          <a:prstGeom prst="rect">
            <a:avLst/>
          </a:prstGeom>
        </p:spPr>
        <p:txBody>
          <a:bodyPr vert="horz" lIns="91440" tIns="45720" rIns="91440" bIns="45720" rtlCol="0">
            <a:normAutofit fontScale="92500" lnSpcReduction="10000"/>
          </a:bodyPr>
          <a:lstStyle>
            <a:lvl1pPr marL="285750" indent="-285750" algn="l" defTabSz="914400" rtl="0" eaLnBrk="1" latinLnBrk="0" hangingPunct="1">
              <a:lnSpc>
                <a:spcPct val="90000"/>
              </a:lnSpc>
              <a:spcBef>
                <a:spcPts val="1000"/>
              </a:spcBef>
              <a:buFontTx/>
              <a:buBlip>
                <a:blip r:embed="rId4"/>
              </a:buBlip>
              <a:tabLst/>
              <a:defRPr sz="16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Tx/>
              <a:buBlip>
                <a:blip r:embed="rId4"/>
              </a:buBlip>
              <a:tabLst/>
              <a:defRPr sz="1800" kern="1200">
                <a:solidFill>
                  <a:srgbClr val="FFF9F5"/>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Tx/>
              <a:buBlip>
                <a:blip r:embed="rId4"/>
              </a:buBlip>
              <a:tabLst/>
              <a:defRPr sz="1600" kern="1200">
                <a:solidFill>
                  <a:srgbClr val="FFF9F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4"/>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de-DE" sz="1700" dirty="0">
                <a:solidFill>
                  <a:srgbClr val="26338A"/>
                </a:solidFill>
              </a:rPr>
              <a:t>Spätestens ab dem vorletzten Schulbesuchsjahr begleiten die Beratungsfachkräfte der Reha-Beratung die Berufsorientierung der Jugendlichen. Termine erfolgen in der Regel über die Schule. Über folgende Adresse können Sie Kontakt aufnehmen: </a:t>
            </a:r>
          </a:p>
          <a:p>
            <a:pPr marL="0" indent="0">
              <a:buFontTx/>
              <a:buNone/>
            </a:pPr>
            <a:r>
              <a:rPr lang="de-DE" dirty="0">
                <a:solidFill>
                  <a:srgbClr val="26338A"/>
                </a:solidFill>
                <a:hlinkClick r:id="rId5"/>
              </a:rPr>
              <a:t>Duesseldorf.261-Reha@arbeitsagentur.de</a:t>
            </a:r>
            <a:r>
              <a:rPr lang="de-DE" dirty="0">
                <a:solidFill>
                  <a:srgbClr val="26338A"/>
                </a:solidFill>
              </a:rPr>
              <a:t> </a:t>
            </a:r>
          </a:p>
        </p:txBody>
      </p:sp>
    </p:spTree>
    <p:extLst>
      <p:ext uri="{BB962C8B-B14F-4D97-AF65-F5344CB8AC3E}">
        <p14:creationId xmlns:p14="http://schemas.microsoft.com/office/powerpoint/2010/main" val="287372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pic>
        <p:nvPicPr>
          <p:cNvPr id="3" name="Grafik 2" descr="Ein Bild, das Muster, Grafiken, Pixel, Design enthält.&#10;&#10;Automatisch generierte Beschreibung">
            <a:extLst>
              <a:ext uri="{FF2B5EF4-FFF2-40B4-BE49-F238E27FC236}">
                <a16:creationId xmlns:a16="http://schemas.microsoft.com/office/drawing/2014/main" id="{6F247F32-ACCB-2B2D-CCE4-A395E5C08C6B}"/>
              </a:ext>
            </a:extLst>
          </p:cNvPr>
          <p:cNvPicPr>
            <a:picLocks noChangeAspect="1"/>
          </p:cNvPicPr>
          <p:nvPr/>
        </p:nvPicPr>
        <p:blipFill>
          <a:blip r:embed="rId4"/>
          <a:stretch>
            <a:fillRect/>
          </a:stretch>
        </p:blipFill>
        <p:spPr>
          <a:xfrm>
            <a:off x="4134517" y="1410832"/>
            <a:ext cx="1710405" cy="1710405"/>
          </a:xfrm>
          <a:prstGeom prst="rect">
            <a:avLst/>
          </a:prstGeom>
        </p:spPr>
      </p:pic>
    </p:spTree>
    <p:extLst>
      <p:ext uri="{BB962C8B-B14F-4D97-AF65-F5344CB8AC3E}">
        <p14:creationId xmlns:p14="http://schemas.microsoft.com/office/powerpoint/2010/main" val="65078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b="0" dirty="0"/>
              <a:t>Teil 4</a:t>
            </a:r>
            <a:br>
              <a:rPr lang="de-DE" b="0" dirty="0"/>
            </a:br>
            <a:r>
              <a:rPr lang="de-DE" b="0" dirty="0"/>
              <a:t>Standardelemente in der Sek II unter Berücksichtigung regionaler Bezüge</a:t>
            </a:r>
          </a:p>
          <a:p>
            <a:r>
              <a:rPr lang="de-DE" dirty="0"/>
              <a:t>Teil 5</a:t>
            </a:r>
            <a:br>
              <a:rPr lang="de-DE" dirty="0"/>
            </a:br>
            <a:r>
              <a:rPr lang="de-DE" dirty="0"/>
              <a:t>Aufgaben der Schule</a:t>
            </a:r>
            <a:br>
              <a:rPr lang="de-DE" dirty="0"/>
            </a:br>
            <a:r>
              <a:rPr lang="de-DE" dirty="0"/>
              <a:t>Innerschulische Koordination</a:t>
            </a:r>
            <a:br>
              <a:rPr lang="de-DE" dirty="0"/>
            </a:br>
            <a:r>
              <a:rPr lang="de-DE"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113264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DCF123-9D3B-F0F5-8E6B-FDBB11FA8FA3}"/>
              </a:ext>
            </a:extLst>
          </p:cNvPr>
          <p:cNvSpPr>
            <a:spLocks noGrp="1"/>
          </p:cNvSpPr>
          <p:nvPr>
            <p:ph idx="1"/>
          </p:nvPr>
        </p:nvSpPr>
        <p:spPr>
          <a:xfrm>
            <a:off x="489645" y="1123626"/>
            <a:ext cx="11216693" cy="4982705"/>
          </a:xfrm>
        </p:spPr>
        <p:txBody>
          <a:bodyPr>
            <a:normAutofit fontScale="47500" lnSpcReduction="20000"/>
          </a:bodyPr>
          <a:lstStyle/>
          <a:p>
            <a:pPr marL="0" indent="0" algn="ctr">
              <a:lnSpc>
                <a:spcPct val="140000"/>
              </a:lnSpc>
              <a:spcBef>
                <a:spcPts val="0"/>
              </a:spcBef>
              <a:buNone/>
              <a:defRPr/>
            </a:pPr>
            <a:r>
              <a:rPr lang="de-DE" sz="3200" kern="0" dirty="0"/>
              <a:t>BASS 12 – 21 Nr. 1</a:t>
            </a:r>
          </a:p>
          <a:p>
            <a:pPr marL="0" indent="0" algn="just">
              <a:lnSpc>
                <a:spcPct val="140000"/>
              </a:lnSpc>
              <a:spcBef>
                <a:spcPts val="0"/>
              </a:spcBef>
              <a:spcAft>
                <a:spcPts val="600"/>
              </a:spcAft>
              <a:buSzPct val="100000"/>
              <a:buNone/>
            </a:pPr>
            <a:r>
              <a:rPr lang="de-DE" sz="3200" b="0" dirty="0">
                <a:latin typeface="Verdana" panose="020B0604030504040204" pitchFamily="34" charset="0"/>
                <a:ea typeface="Verdana" panose="020B0604030504040204" pitchFamily="34" charset="0"/>
                <a:cs typeface="Verdana" panose="020B0604030504040204" pitchFamily="34" charset="0"/>
              </a:rPr>
              <a:t>Ziele, Aufgaben, Organisation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Im Rahmen der Beruflichen Orientierung sollen junge Menschen befähigt werden, eigene Entscheidungen im Hinblick auf den Übergang ins Studium oder Erwerbsleben vorzubereiten und selbstverantwortlich zu treffen.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(Die Berufsorientierung) dient dem Ziel, dass die Jugendliche(n) zu reflektierten Ausbildungs- und Studienwahlentscheidungen kommen und realistische Ausbildungsperspektiven zum Anschluss an die Schule entwickeln.</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a:t>
            </a:r>
          </a:p>
          <a:p>
            <a:pPr algn="just">
              <a:lnSpc>
                <a:spcPct val="140000"/>
              </a:lnSpc>
            </a:pPr>
            <a:r>
              <a:rPr lang="de-DE" sz="3200" b="0" dirty="0">
                <a:latin typeface="Verdana" panose="020B0604030504040204" pitchFamily="34" charset="0"/>
                <a:ea typeface="Verdana" panose="020B0604030504040204" pitchFamily="34" charset="0"/>
                <a:cs typeface="Verdana" panose="020B0604030504040204" pitchFamily="34" charset="0"/>
              </a:rPr>
              <a:t>Die Berufliche Orientierung ist eine gemeinsame Aufgabe von Schule und Berufsberatung der Agenturen für Arbeit, die in der gemeinsamen Rahmen-vereinbarung vom 17.09.2007 dokumentiert wird. In Fragen der Studien-orientierung sind die Studienberatungen der Hochschulen vorrangig einzubeziehen. Berufliche Orientierung wird in enger Abstimmung mit allen Partnern, neben den genannten insbesondere auch der örtlichen Wirtschaft und ihren Organisationen, den Trägern der Jugendhilfe, den Arbeitnehmerorganisationen und weiteren Partnern durchgeführt (§ 5 SchulG -BASS1-1).</a:t>
            </a:r>
          </a:p>
          <a:p>
            <a:endParaRPr lang="de-DE" dirty="0"/>
          </a:p>
        </p:txBody>
      </p:sp>
      <p:sp>
        <p:nvSpPr>
          <p:cNvPr id="3" name="Titel 2">
            <a:extLst>
              <a:ext uri="{FF2B5EF4-FFF2-40B4-BE49-F238E27FC236}">
                <a16:creationId xmlns:a16="http://schemas.microsoft.com/office/drawing/2014/main" id="{44BCC206-C4CD-C8CF-EC07-AEABE07B9362}"/>
              </a:ext>
            </a:extLst>
          </p:cNvPr>
          <p:cNvSpPr>
            <a:spLocks noGrp="1"/>
          </p:cNvSpPr>
          <p:nvPr>
            <p:ph type="title"/>
          </p:nvPr>
        </p:nvSpPr>
        <p:spPr/>
        <p:txBody>
          <a:bodyPr/>
          <a:lstStyle/>
          <a:p>
            <a:r>
              <a:rPr lang="de-DE" dirty="0"/>
              <a:t>Grundlagen für die schulische Umsetzung</a:t>
            </a:r>
          </a:p>
        </p:txBody>
      </p:sp>
    </p:spTree>
    <p:extLst>
      <p:ext uri="{BB962C8B-B14F-4D97-AF65-F5344CB8AC3E}">
        <p14:creationId xmlns:p14="http://schemas.microsoft.com/office/powerpoint/2010/main" val="90364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solidFill>
                  <a:srgbClr val="27338B"/>
                </a:solidFill>
              </a:rPr>
              <a:t>BASS 12-21 Nr. 1 Berufliche Orientierung </a:t>
            </a:r>
            <a:br>
              <a:rPr lang="de-DE" dirty="0">
                <a:solidFill>
                  <a:srgbClr val="27338B"/>
                </a:solidFill>
              </a:rPr>
            </a:br>
            <a:r>
              <a:rPr lang="de-DE" dirty="0">
                <a:solidFill>
                  <a:srgbClr val="27338B"/>
                </a:solidFill>
              </a:rPr>
              <a:t>(Ausbildungs- und Studienorientierung)</a:t>
            </a:r>
            <a:br>
              <a:rPr lang="de-DE" dirty="0">
                <a:solidFill>
                  <a:srgbClr val="27338B"/>
                </a:solidFill>
              </a:rPr>
            </a:br>
            <a:endParaRPr lang="de-DE" dirty="0"/>
          </a:p>
        </p:txBody>
      </p:sp>
      <p:sp>
        <p:nvSpPr>
          <p:cNvPr id="3" name="Inhaltsplatzhalter 2"/>
          <p:cNvSpPr>
            <a:spLocks noGrp="1"/>
          </p:cNvSpPr>
          <p:nvPr>
            <p:ph idx="1"/>
          </p:nvPr>
        </p:nvSpPr>
        <p:spPr>
          <a:xfrm>
            <a:off x="489645" y="1419497"/>
            <a:ext cx="11216693" cy="4594743"/>
          </a:xfrm>
        </p:spPr>
        <p:txBody>
          <a:bodyPr>
            <a:normAutofit/>
          </a:bodyPr>
          <a:lstStyle/>
          <a:p>
            <a:r>
              <a:rPr lang="de-DE" sz="1700" b="0" dirty="0"/>
              <a:t>Die innerschulische Koordination aller Maßnahmen zur Beruflichen Orientierung wird von der Schulleiterin oder dem Schulleiter verantwortet. </a:t>
            </a:r>
          </a:p>
          <a:p>
            <a:r>
              <a:rPr lang="de-DE" sz="1700" b="0" dirty="0"/>
              <a:t>Sie oder er benennt eine Koordinatorin oder einen Koordinator für die Berufliche Orientierung (im Folgenden als </a:t>
            </a:r>
            <a:r>
              <a:rPr lang="de-DE" sz="1700" b="0" dirty="0" err="1"/>
              <a:t>StuBo</a:t>
            </a:r>
            <a:r>
              <a:rPr lang="de-DE" sz="1700" b="0" dirty="0"/>
              <a:t> bezeichnet) als Ansprechperson für dieses Themenfeld nach innen und außen sowie als Initiatorin oder Initiator für die Ausbildungs- und Studienwahlprozesse der Schule. Im Benehmen mit der Lehrerkonferenz kann diese Aufgabe von der Schulleiterin oder dem Schulleiter einer Lehrkraft oder einem Team übertragen.</a:t>
            </a:r>
          </a:p>
          <a:p>
            <a:r>
              <a:rPr lang="de-DE" sz="1700" b="0" dirty="0"/>
              <a:t>Die Koordinatorinnen oder Koordinatoren für die Berufliche Orientierung wirken dabei mit, die Ausbildungs- bzw. Studienorientierung in der Schule dauerhaft zu verankern, damit in der Sekundarstufe I ab der Jahrgangsstufe 8 die vier Phasen der Beruflichen Orientierung […] umgesetzt werden. </a:t>
            </a:r>
          </a:p>
          <a:p>
            <a:r>
              <a:rPr lang="de-DE" sz="1700" b="0" dirty="0"/>
              <a:t>In der Sekundarstufe II sind diese Stände der individuellen Beruflichen Orientierung aufzugreifen und […] zu einer abschließenden konkretisierten Übergangsgestaltung zu begleiten.</a:t>
            </a:r>
          </a:p>
          <a:p>
            <a:r>
              <a:rPr lang="de-DE" sz="1700" b="0" dirty="0"/>
              <a:t>Die Umsetzung erfolgt unter verbindlicher Mitwirkung des </a:t>
            </a:r>
            <a:r>
              <a:rPr lang="de-DE" sz="1700" b="0" dirty="0" err="1"/>
              <a:t>StuBo</a:t>
            </a:r>
            <a:r>
              <a:rPr lang="de-DE" sz="1700" b="0" dirty="0"/>
              <a:t>-Teams oder der </a:t>
            </a:r>
            <a:r>
              <a:rPr lang="de-DE" sz="1700" b="0" dirty="0" err="1"/>
              <a:t>StuBo</a:t>
            </a:r>
            <a:r>
              <a:rPr lang="de-DE" sz="1700" b="0" dirty="0"/>
              <a:t>-Lehrkraft und ist durch ein zu erstellendes Curriculum der Beruflichen Orientierung unterfüttert, welches die Prozessstruktur, die Jahresplanung und die Koordination der in den Standardelementen enthaltenen Maßnahmen einschließt.</a:t>
            </a:r>
          </a:p>
          <a:p>
            <a:endParaRPr lang="de-DE" sz="1700" b="0" dirty="0"/>
          </a:p>
        </p:txBody>
      </p:sp>
    </p:spTree>
    <p:extLst>
      <p:ext uri="{BB962C8B-B14F-4D97-AF65-F5344CB8AC3E}">
        <p14:creationId xmlns:p14="http://schemas.microsoft.com/office/powerpoint/2010/main" val="120021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C8519CD-FBE9-868F-EB84-77240B3D0174}"/>
              </a:ext>
            </a:extLst>
          </p:cNvPr>
          <p:cNvSpPr>
            <a:spLocks noGrp="1"/>
          </p:cNvSpPr>
          <p:nvPr>
            <p:ph type="title"/>
          </p:nvPr>
        </p:nvSpPr>
        <p:spPr/>
        <p:txBody>
          <a:bodyPr/>
          <a:lstStyle/>
          <a:p>
            <a:r>
              <a:rPr lang="de-DE" dirty="0"/>
              <a:t>Grundlagen für die schulische Umsetzung</a:t>
            </a:r>
          </a:p>
        </p:txBody>
      </p:sp>
      <p:sp>
        <p:nvSpPr>
          <p:cNvPr id="5" name="Textplatzhalter 4">
            <a:extLst>
              <a:ext uri="{FF2B5EF4-FFF2-40B4-BE49-F238E27FC236}">
                <a16:creationId xmlns:a16="http://schemas.microsoft.com/office/drawing/2014/main" id="{892859DB-037A-BF6F-E63C-1C4729CC47C0}"/>
              </a:ext>
            </a:extLst>
          </p:cNvPr>
          <p:cNvSpPr>
            <a:spLocks noGrp="1"/>
          </p:cNvSpPr>
          <p:nvPr>
            <p:ph type="body" idx="1"/>
          </p:nvPr>
        </p:nvSpPr>
        <p:spPr/>
        <p:txBody>
          <a:bodyPr>
            <a:normAutofit lnSpcReduction="10000"/>
          </a:bodyPr>
          <a:lstStyle/>
          <a:p>
            <a:r>
              <a:rPr lang="de-DE" sz="2400" b="1" dirty="0">
                <a:solidFill>
                  <a:srgbClr val="26338A"/>
                </a:solidFill>
                <a:ea typeface="Verdana" panose="020B0604030504040204" pitchFamily="34" charset="0"/>
              </a:rPr>
              <a:t>APO </a:t>
            </a:r>
            <a:r>
              <a:rPr lang="de-DE" sz="2400" b="1" dirty="0" err="1">
                <a:solidFill>
                  <a:srgbClr val="26338A"/>
                </a:solidFill>
                <a:ea typeface="Verdana" panose="020B0604030504040204" pitchFamily="34" charset="0"/>
              </a:rPr>
              <a:t>GOSt</a:t>
            </a:r>
            <a:endParaRPr lang="de-DE" dirty="0"/>
          </a:p>
        </p:txBody>
      </p:sp>
      <p:sp>
        <p:nvSpPr>
          <p:cNvPr id="6" name="Inhaltsplatzhalter 5">
            <a:extLst>
              <a:ext uri="{FF2B5EF4-FFF2-40B4-BE49-F238E27FC236}">
                <a16:creationId xmlns:a16="http://schemas.microsoft.com/office/drawing/2014/main" id="{02CE0888-8952-F378-BB21-A399AB378EAE}"/>
              </a:ext>
            </a:extLst>
          </p:cNvPr>
          <p:cNvSpPr>
            <a:spLocks noGrp="1"/>
          </p:cNvSpPr>
          <p:nvPr>
            <p:ph sz="half" idx="2"/>
          </p:nvPr>
        </p:nvSpPr>
        <p:spPr>
          <a:xfrm>
            <a:off x="489645" y="2529056"/>
            <a:ext cx="5365439" cy="3684588"/>
          </a:xfrm>
        </p:spPr>
        <p:txBody>
          <a:bodyPr/>
          <a:lstStyle/>
          <a:p>
            <a:pPr marL="457200" indent="-457200">
              <a:spcAft>
                <a:spcPts val="600"/>
              </a:spcAft>
              <a:buSzPct val="100000"/>
              <a:buAutoNum type="arabicPeriod"/>
            </a:pPr>
            <a:r>
              <a:rPr lang="de-DE" sz="2000" dirty="0">
                <a:solidFill>
                  <a:srgbClr val="26338A"/>
                </a:solidFill>
                <a:ea typeface="Verdana" panose="020B0604030504040204" pitchFamily="34" charset="0"/>
              </a:rPr>
              <a:t>Abschnitt Allgemeine Bestimmungen</a:t>
            </a:r>
          </a:p>
          <a:p>
            <a:pPr lvl="1">
              <a:spcAft>
                <a:spcPts val="600"/>
              </a:spcAft>
              <a:buSzPct val="100000"/>
            </a:pPr>
            <a:r>
              <a:rPr lang="de-DE" sz="2000" dirty="0">
                <a:solidFill>
                  <a:srgbClr val="26338A"/>
                </a:solidFill>
                <a:ea typeface="Verdana" panose="020B0604030504040204" pitchFamily="34" charset="0"/>
              </a:rPr>
              <a:t>§1 Geltungsbereich, Ziele und Gliederung des Bildungsgangs</a:t>
            </a:r>
          </a:p>
          <a:p>
            <a:pPr>
              <a:spcAft>
                <a:spcPts val="600"/>
              </a:spcAft>
              <a:buSzPct val="100000"/>
            </a:pPr>
            <a:r>
              <a:rPr lang="de-DE" sz="2000" dirty="0">
                <a:solidFill>
                  <a:srgbClr val="26338A"/>
                </a:solidFill>
                <a:ea typeface="Verdana" panose="020B0604030504040204" pitchFamily="34" charset="0"/>
              </a:rPr>
              <a:t>(2) […] Individuelle Schwerpunktsetzung und vertiefte allgemeine Bildung führen auf der Grundlage eines </a:t>
            </a:r>
            <a:r>
              <a:rPr lang="de-DE" sz="2000" dirty="0" err="1">
                <a:solidFill>
                  <a:srgbClr val="26338A"/>
                </a:solidFill>
                <a:ea typeface="Verdana" panose="020B0604030504040204" pitchFamily="34" charset="0"/>
              </a:rPr>
              <a:t>wissenschaftspropä-deutischen</a:t>
            </a:r>
            <a:r>
              <a:rPr lang="de-DE" sz="2000" dirty="0">
                <a:solidFill>
                  <a:srgbClr val="26338A"/>
                </a:solidFill>
                <a:ea typeface="Verdana" panose="020B0604030504040204" pitchFamily="34" charset="0"/>
              </a:rPr>
              <a:t> Unterrichts zur allgemeinen Studierfähigkeit und bereiten auf die Berufs- und Arbeitswelt vor.  </a:t>
            </a:r>
          </a:p>
          <a:p>
            <a:endParaRPr lang="de-DE" dirty="0"/>
          </a:p>
        </p:txBody>
      </p:sp>
      <p:pic>
        <p:nvPicPr>
          <p:cNvPr id="9" name="Picture 2">
            <a:extLst>
              <a:ext uri="{FF2B5EF4-FFF2-40B4-BE49-F238E27FC236}">
                <a16:creationId xmlns:a16="http://schemas.microsoft.com/office/drawing/2014/main" id="{BE725BED-0A4C-E74B-0A0C-66D25C4AB651}"/>
              </a:ext>
            </a:extLst>
          </p:cNvPr>
          <p:cNvPicPr>
            <a:picLocks noGrp="1" noChangeAspect="1" noChangeArrowheads="1"/>
          </p:cNvPicPr>
          <p:nvPr>
            <p:ph sz="half" idx="11"/>
          </p:nvPr>
        </p:nvPicPr>
        <p:blipFill>
          <a:blip r:embed="rId2" cstate="email">
            <a:extLst>
              <a:ext uri="{28A0092B-C50C-407E-A947-70E740481C1C}">
                <a14:useLocalDpi xmlns:a14="http://schemas.microsoft.com/office/drawing/2010/main"/>
              </a:ext>
            </a:extLst>
          </a:blip>
          <a:srcRect/>
          <a:stretch>
            <a:fillRect/>
          </a:stretch>
        </p:blipFill>
        <p:spPr bwMode="auto">
          <a:xfrm>
            <a:off x="6336918" y="2529056"/>
            <a:ext cx="2152950" cy="306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EB50A54B-7201-4F29-BEE8-33456404B970}"/>
              </a:ext>
            </a:extLst>
          </p:cNvPr>
          <p:cNvSpPr txBox="1"/>
          <p:nvPr/>
        </p:nvSpPr>
        <p:spPr>
          <a:xfrm>
            <a:off x="7601838" y="1662905"/>
            <a:ext cx="4172151" cy="492443"/>
          </a:xfrm>
          <a:prstGeom prst="rect">
            <a:avLst/>
          </a:prstGeom>
          <a:solidFill>
            <a:srgbClr val="F4FA12">
              <a:alpha val="25000"/>
            </a:srgbClr>
          </a:solidFill>
          <a:ln>
            <a:solidFill>
              <a:srgbClr val="000000"/>
            </a:solidFill>
          </a:ln>
        </p:spPr>
        <p:txBody>
          <a:bodyPr wrap="square" rtlCol="0">
            <a:spAutoFit/>
          </a:bodyPr>
          <a:lstStyle/>
          <a:p>
            <a:r>
              <a:rPr lang="de-DE" sz="1600" dirty="0">
                <a:solidFill>
                  <a:srgbClr val="26338A"/>
                </a:solidFill>
                <a:latin typeface="Arial" panose="020B0604020202020204" pitchFamily="34" charset="0"/>
                <a:cs typeface="Arial" panose="020B0604020202020204" pitchFamily="34" charset="0"/>
              </a:rPr>
              <a:t>Alle Informationen auf der Seite des MSB: </a:t>
            </a:r>
            <a:r>
              <a:rPr lang="de-DE" sz="1000" dirty="0">
                <a:solidFill>
                  <a:srgbClr val="26338A"/>
                </a:solidFill>
                <a:latin typeface="Arial" panose="020B0604020202020204" pitchFamily="34" charset="0"/>
                <a:cs typeface="Arial" panose="020B0604020202020204" pitchFamily="34" charset="0"/>
                <a:hlinkClick r:id="rId3"/>
              </a:rPr>
              <a:t>http://www.berufsorientierung-nrw.de</a:t>
            </a:r>
            <a:r>
              <a:rPr lang="de-DE" sz="1000" dirty="0">
                <a:solidFill>
                  <a:srgbClr val="26338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965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kern="0" dirty="0">
                <a:solidFill>
                  <a:srgbClr val="27338B"/>
                </a:solidFill>
                <a:ea typeface="Tahoma" panose="020B0604030504040204" pitchFamily="34" charset="0"/>
              </a:rPr>
              <a:t>Aufgaben und Ziele für die Schule</a:t>
            </a:r>
            <a:br>
              <a:rPr lang="de-DE" kern="0" dirty="0">
                <a:solidFill>
                  <a:srgbClr val="27338B"/>
                </a:solidFill>
                <a:ea typeface="Tahoma" panose="020B0604030504040204" pitchFamily="34" charset="0"/>
              </a:rPr>
            </a:br>
            <a:endParaRPr lang="de-DE" dirty="0"/>
          </a:p>
        </p:txBody>
      </p:sp>
      <p:sp>
        <p:nvSpPr>
          <p:cNvPr id="3" name="Inhaltsplatzhalter 2"/>
          <p:cNvSpPr>
            <a:spLocks noGrp="1"/>
          </p:cNvSpPr>
          <p:nvPr>
            <p:ph idx="1"/>
          </p:nvPr>
        </p:nvSpPr>
        <p:spPr>
          <a:xfrm>
            <a:off x="489645" y="1384664"/>
            <a:ext cx="11216693" cy="3840480"/>
          </a:xfrm>
        </p:spPr>
        <p:txBody>
          <a:bodyPr>
            <a:normAutofit/>
          </a:bodyPr>
          <a:lstStyle/>
          <a:p>
            <a:r>
              <a:rPr lang="de-DE" b="0" dirty="0"/>
              <a:t>Umsetzung einer verbindlichen, inklusiven, kultursensiblen und klischeefreien Beruflichen Orientierung</a:t>
            </a:r>
          </a:p>
          <a:p>
            <a:r>
              <a:rPr lang="de-DE" b="0" dirty="0"/>
              <a:t>Verankerung der Beruflichen Orientierung in jedem Fach-Curriculum</a:t>
            </a:r>
          </a:p>
          <a:p>
            <a:r>
              <a:rPr lang="de-DE" b="0" dirty="0"/>
              <a:t>Vernetzung mit den relevanten Akteuren in der Region</a:t>
            </a:r>
          </a:p>
          <a:p>
            <a:r>
              <a:rPr lang="de-DE" b="0" dirty="0"/>
              <a:t>Systematisierung des Übergangsmanagements in Zusammenarbeit mit der Jugendberufsagentur, Ausbildungsbetrieben, aufnehmenden Schulen, Bildungsträgern und anderen Akteuren mit dem Ziel passgenauen Übergangsgestaltung</a:t>
            </a:r>
          </a:p>
          <a:p>
            <a:r>
              <a:rPr lang="de-DE" b="0" dirty="0"/>
              <a:t>Abstimmung der innerschulischen und außerschulischen  Bausteine der Beruflichen Orientierung zu einer kohärenten Förderkette hin zu einer Entscheidung über den weiteren Weg am Anfang der 10. Jahrgangsstufe</a:t>
            </a:r>
          </a:p>
          <a:p>
            <a:r>
              <a:rPr lang="de-DE" b="0" dirty="0"/>
              <a:t>Angebot einer passgenauen Übergangsgestaltung</a:t>
            </a:r>
          </a:p>
          <a:p>
            <a:pPr marL="0" indent="0">
              <a:buNone/>
            </a:pPr>
            <a:endParaRPr lang="de-DE" b="0" dirty="0"/>
          </a:p>
          <a:p>
            <a:pPr marL="0" indent="0">
              <a:buNone/>
            </a:pPr>
            <a:endParaRPr lang="de-DE" dirty="0"/>
          </a:p>
        </p:txBody>
      </p:sp>
      <p:sp>
        <p:nvSpPr>
          <p:cNvPr id="4" name="Inhaltsplatzhalter 2"/>
          <p:cNvSpPr>
            <a:spLocks noGrp="1"/>
          </p:cNvSpPr>
          <p:nvPr/>
        </p:nvSpPr>
        <p:spPr>
          <a:xfrm>
            <a:off x="664742" y="5430146"/>
            <a:ext cx="10866498" cy="690679"/>
          </a:xfrm>
          <a:prstGeom prst="rect">
            <a:avLst/>
          </a:prstGeom>
        </p:spPr>
        <p:txBody>
          <a:bodyPr lIns="0" tIns="0" rIns="0" bIns="0">
            <a:noAutofit/>
          </a:bodyPr>
          <a:lstStyle/>
          <a:p>
            <a:pPr>
              <a:spcAft>
                <a:spcPts val="1800"/>
              </a:spcAft>
            </a:pPr>
            <a:r>
              <a:rPr lang="de-DE" sz="2000" b="1" dirty="0">
                <a:solidFill>
                  <a:srgbClr val="27338B"/>
                </a:solidFill>
                <a:latin typeface="Arial" panose="020B0604020202020204" pitchFamily="34" charset="0"/>
                <a:ea typeface="Tahoma" panose="020B0604030504040204" pitchFamily="34" charset="0"/>
                <a:cs typeface="Arial" panose="020B0604020202020204" pitchFamily="34" charset="0"/>
              </a:rPr>
              <a:t>Systematisierung im schulischen Curriculum zur Beruflichen Orientierung</a:t>
            </a:r>
          </a:p>
        </p:txBody>
      </p:sp>
    </p:spTree>
    <p:extLst>
      <p:ext uri="{BB962C8B-B14F-4D97-AF65-F5344CB8AC3E}">
        <p14:creationId xmlns:p14="http://schemas.microsoft.com/office/powerpoint/2010/main" val="27566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B3D5FCBE-A081-4BB6-F09F-BDB6317627FE}"/>
              </a:ext>
            </a:extLst>
          </p:cNvPr>
          <p:cNvSpPr>
            <a:spLocks noGrp="1"/>
          </p:cNvSpPr>
          <p:nvPr>
            <p:ph idx="1"/>
          </p:nvPr>
        </p:nvSpPr>
        <p:spPr/>
        <p:txBody>
          <a:bodyPr>
            <a:noAutofit/>
          </a:bodyPr>
          <a:lstStyle/>
          <a:p>
            <a:pPr marL="0" indent="0">
              <a:buNone/>
            </a:pPr>
            <a:r>
              <a:rPr lang="de-DE" dirty="0"/>
              <a:t> </a:t>
            </a:r>
            <a:r>
              <a:rPr lang="de-DE" dirty="0">
                <a:ea typeface="Verdana" panose="020B0604030504040204" pitchFamily="34" charset="0"/>
              </a:rPr>
              <a:t>Die Schule mit der Unterstützung durch Kooperationspartner</a:t>
            </a:r>
            <a:endParaRPr lang="de-DE" dirty="0"/>
          </a:p>
          <a:p>
            <a:pPr>
              <a:spcBef>
                <a:spcPts val="600"/>
              </a:spcBef>
              <a:spcAft>
                <a:spcPts val="600"/>
              </a:spcAft>
              <a:buSzPct val="100000"/>
            </a:pPr>
            <a:r>
              <a:rPr lang="de-DE" b="0" dirty="0">
                <a:ea typeface="Verdana" panose="020B0604030504040204" pitchFamily="34" charset="0"/>
              </a:rPr>
              <a:t>informiert Schülerinnen und Schüler über Bildungs- und Ausbildungswege </a:t>
            </a:r>
          </a:p>
          <a:p>
            <a:pPr marL="1428750" lvl="2" indent="-285750">
              <a:spcAft>
                <a:spcPts val="600"/>
              </a:spcAft>
              <a:buSzPct val="75000"/>
            </a:pPr>
            <a:r>
              <a:rPr lang="de-DE" sz="2000" dirty="0">
                <a:solidFill>
                  <a:srgbClr val="26338A"/>
                </a:solidFill>
                <a:ea typeface="Verdana" panose="020B0604030504040204" pitchFamily="34" charset="0"/>
              </a:rPr>
              <a:t>des dualen Ausbildungssystems</a:t>
            </a:r>
          </a:p>
          <a:p>
            <a:pPr marL="1428750" lvl="2" indent="-285750">
              <a:spcAft>
                <a:spcPts val="600"/>
              </a:spcAft>
              <a:buSzPct val="75000"/>
            </a:pPr>
            <a:r>
              <a:rPr lang="de-DE" sz="2000" dirty="0">
                <a:solidFill>
                  <a:srgbClr val="26338A"/>
                </a:solidFill>
                <a:ea typeface="Verdana" panose="020B0604030504040204" pitchFamily="34" charset="0"/>
              </a:rPr>
              <a:t>der beruflichen Schulen und</a:t>
            </a:r>
          </a:p>
          <a:p>
            <a:pPr marL="1428750" lvl="2" indent="-285750">
              <a:spcAft>
                <a:spcPts val="1800"/>
              </a:spcAft>
              <a:buSzPct val="75000"/>
            </a:pPr>
            <a:r>
              <a:rPr lang="de-DE" sz="2000" dirty="0">
                <a:solidFill>
                  <a:srgbClr val="26338A"/>
                </a:solidFill>
                <a:ea typeface="Verdana" panose="020B0604030504040204" pitchFamily="34" charset="0"/>
              </a:rPr>
              <a:t>der Hochschulen</a:t>
            </a:r>
          </a:p>
          <a:p>
            <a:pPr>
              <a:spcBef>
                <a:spcPts val="0"/>
              </a:spcBef>
              <a:spcAft>
                <a:spcPts val="1800"/>
              </a:spcAft>
            </a:pPr>
            <a:r>
              <a:rPr lang="de-DE" b="0" dirty="0">
                <a:ea typeface="Verdana" panose="020B0604030504040204" pitchFamily="34" charset="0"/>
              </a:rPr>
              <a:t>schafft  individuelle Voraussetzungen zur Aufnahme einer Berufsausbildung oder eines Studiums </a:t>
            </a:r>
          </a:p>
          <a:p>
            <a:pPr>
              <a:spcBef>
                <a:spcPts val="0"/>
              </a:spcBef>
              <a:spcAft>
                <a:spcPts val="600"/>
              </a:spcAft>
            </a:pPr>
            <a:r>
              <a:rPr lang="de-DE" b="0" dirty="0">
                <a:ea typeface="Verdana" panose="020B0604030504040204" pitchFamily="34" charset="0"/>
              </a:rPr>
              <a:t>unterstützt in allen Unterrichtsfächern </a:t>
            </a:r>
          </a:p>
          <a:p>
            <a:pPr marL="1428750" lvl="2" indent="-285750">
              <a:spcAft>
                <a:spcPts val="600"/>
              </a:spcAft>
              <a:buSzPct val="75000"/>
            </a:pPr>
            <a:r>
              <a:rPr lang="de-DE" sz="2000" dirty="0">
                <a:solidFill>
                  <a:srgbClr val="26338A"/>
                </a:solidFill>
                <a:ea typeface="Verdana" panose="020B0604030504040204" pitchFamily="34" charset="0"/>
              </a:rPr>
              <a:t>bei einer reflektierten Berufs- bzw. Studienwahlentscheidung,</a:t>
            </a:r>
          </a:p>
          <a:p>
            <a:pPr marL="1428750" lvl="2" indent="-285750">
              <a:buSzPct val="75000"/>
            </a:pPr>
            <a:r>
              <a:rPr lang="de-DE" sz="2000" dirty="0">
                <a:solidFill>
                  <a:srgbClr val="26338A"/>
                </a:solidFill>
                <a:ea typeface="Verdana" panose="020B0604030504040204" pitchFamily="34" charset="0"/>
              </a:rPr>
              <a:t>bei der Übergangsgestaltung</a:t>
            </a:r>
          </a:p>
          <a:p>
            <a:endParaRPr lang="de-DE" dirty="0"/>
          </a:p>
          <a:p>
            <a:endParaRPr lang="de-DE" dirty="0"/>
          </a:p>
          <a:p>
            <a:endParaRPr lang="de-DE" dirty="0"/>
          </a:p>
        </p:txBody>
      </p:sp>
      <p:sp>
        <p:nvSpPr>
          <p:cNvPr id="4" name="Titel 3">
            <a:extLst>
              <a:ext uri="{FF2B5EF4-FFF2-40B4-BE49-F238E27FC236}">
                <a16:creationId xmlns:a16="http://schemas.microsoft.com/office/drawing/2014/main" id="{E7700B65-7FB2-8D53-7E65-6C1D9F9CE45C}"/>
              </a:ext>
            </a:extLst>
          </p:cNvPr>
          <p:cNvSpPr>
            <a:spLocks noGrp="1"/>
          </p:cNvSpPr>
          <p:nvPr>
            <p:ph type="title"/>
          </p:nvPr>
        </p:nvSpPr>
        <p:spPr/>
        <p:txBody>
          <a:bodyPr/>
          <a:lstStyle/>
          <a:p>
            <a:r>
              <a:rPr lang="de-DE" dirty="0"/>
              <a:t>Aufgaben der Schule</a:t>
            </a:r>
          </a:p>
        </p:txBody>
      </p:sp>
    </p:spTree>
    <p:extLst>
      <p:ext uri="{BB962C8B-B14F-4D97-AF65-F5344CB8AC3E}">
        <p14:creationId xmlns:p14="http://schemas.microsoft.com/office/powerpoint/2010/main" val="99336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23583EA-E812-269C-382B-9C5102224CC2}"/>
              </a:ext>
            </a:extLst>
          </p:cNvPr>
          <p:cNvSpPr>
            <a:spLocks noGrp="1"/>
          </p:cNvSpPr>
          <p:nvPr>
            <p:ph idx="1"/>
          </p:nvPr>
        </p:nvSpPr>
        <p:spPr/>
        <p:txBody>
          <a:bodyPr/>
          <a:lstStyle/>
          <a:p>
            <a:pPr>
              <a:spcBef>
                <a:spcPts val="0"/>
              </a:spcBef>
              <a:spcAft>
                <a:spcPts val="2400"/>
              </a:spcAft>
            </a:pPr>
            <a:r>
              <a:rPr lang="de-DE" altLang="de-DE" sz="2000" b="0" dirty="0">
                <a:ea typeface="Verdana" panose="020B0604030504040204" pitchFamily="34" charset="0"/>
              </a:rPr>
              <a:t>Die Schulleiterin bzw. der Schulleiter verantwortet die schulische Umsetzung und Qualitätsentwicklung der Berufs- und Studienorientierung</a:t>
            </a:r>
          </a:p>
          <a:p>
            <a:pPr>
              <a:spcBef>
                <a:spcPts val="0"/>
              </a:spcBef>
              <a:spcAft>
                <a:spcPts val="2400"/>
              </a:spcAft>
            </a:pPr>
            <a:r>
              <a:rPr lang="de-DE" altLang="de-DE" sz="2000" b="0" dirty="0">
                <a:ea typeface="Verdana" panose="020B0604030504040204" pitchFamily="34" charset="0"/>
              </a:rPr>
              <a:t>Das StuBo-Team koordiniert die organisatorische Umsetzung der Berufs- bzw. Studienorientierung in der Schule und ist Ansprechperson für die Kooperationspartner und Firmen</a:t>
            </a:r>
          </a:p>
          <a:p>
            <a:pPr>
              <a:spcBef>
                <a:spcPts val="0"/>
              </a:spcBef>
              <a:spcAft>
                <a:spcPts val="2400"/>
              </a:spcAft>
            </a:pPr>
            <a:r>
              <a:rPr lang="de-DE" altLang="de-DE" sz="2000" b="0" dirty="0">
                <a:ea typeface="Verdana" panose="020B0604030504040204" pitchFamily="34" charset="0"/>
              </a:rPr>
              <a:t>Die Klassenlehrerin bzw. der Klassenlehrer oder eine Fachlehrkraft als feste Ansprechperson begleitet die Schülerinnen und Schüler durch den Berufs- und Studienorientierungsprozess und ist Ansprechpartner*in für die Eltern</a:t>
            </a:r>
          </a:p>
          <a:p>
            <a:pPr>
              <a:spcBef>
                <a:spcPts val="0"/>
              </a:spcBef>
              <a:spcAft>
                <a:spcPts val="2400"/>
              </a:spcAft>
            </a:pPr>
            <a:r>
              <a:rPr lang="de-DE" altLang="de-DE" sz="2000" dirty="0">
                <a:ea typeface="Verdana" panose="020B0604030504040204" pitchFamily="34" charset="0"/>
              </a:rPr>
              <a:t>Alle Fachlehrkräfte binden das Thema Berufs- und Studienorientierung in verschiedener Weise in den Unterricht ein</a:t>
            </a:r>
          </a:p>
        </p:txBody>
      </p:sp>
      <p:sp>
        <p:nvSpPr>
          <p:cNvPr id="3" name="Titel 2">
            <a:extLst>
              <a:ext uri="{FF2B5EF4-FFF2-40B4-BE49-F238E27FC236}">
                <a16:creationId xmlns:a16="http://schemas.microsoft.com/office/drawing/2014/main" id="{DBBC7BF4-A5A4-41C3-BE01-56A019938079}"/>
              </a:ext>
            </a:extLst>
          </p:cNvPr>
          <p:cNvSpPr>
            <a:spLocks noGrp="1"/>
          </p:cNvSpPr>
          <p:nvPr>
            <p:ph type="title"/>
          </p:nvPr>
        </p:nvSpPr>
        <p:spPr/>
        <p:txBody>
          <a:bodyPr/>
          <a:lstStyle/>
          <a:p>
            <a:r>
              <a:rPr lang="de-DE" dirty="0"/>
              <a:t>Zuständigkeiten in der Schule</a:t>
            </a:r>
          </a:p>
        </p:txBody>
      </p:sp>
    </p:spTree>
    <p:extLst>
      <p:ext uri="{BB962C8B-B14F-4D97-AF65-F5344CB8AC3E}">
        <p14:creationId xmlns:p14="http://schemas.microsoft.com/office/powerpoint/2010/main" val="149415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45" y="365125"/>
            <a:ext cx="9551338" cy="874209"/>
          </a:xfrm>
        </p:spPr>
        <p:txBody>
          <a:bodyPr>
            <a:noAutofit/>
          </a:bodyPr>
          <a:lstStyle/>
          <a:p>
            <a:r>
              <a:rPr lang="de-DE" kern="0" dirty="0">
                <a:ea typeface="Tahoma" panose="020B0604030504040204" pitchFamily="34" charset="0"/>
              </a:rPr>
              <a:t>Das schulische BO-Curriculum – zu berücksichtigende Aspekte</a:t>
            </a:r>
          </a:p>
        </p:txBody>
      </p:sp>
      <p:sp>
        <p:nvSpPr>
          <p:cNvPr id="3" name="Inhaltsplatzhalter 2"/>
          <p:cNvSpPr>
            <a:spLocks noGrp="1"/>
          </p:cNvSpPr>
          <p:nvPr>
            <p:ph idx="1"/>
          </p:nvPr>
        </p:nvSpPr>
        <p:spPr>
          <a:xfrm>
            <a:off x="489645" y="1471749"/>
            <a:ext cx="8741441" cy="4963886"/>
          </a:xfrm>
        </p:spPr>
        <p:txBody>
          <a:bodyPr>
            <a:normAutofit fontScale="85000" lnSpcReduction="20000"/>
          </a:bodyPr>
          <a:lstStyle/>
          <a:p>
            <a:r>
              <a:rPr lang="de-DE" sz="1900" b="0" dirty="0"/>
              <a:t>Einleitung (z.B. Entwicklungsprozess des BO-Curriculums)</a:t>
            </a:r>
          </a:p>
          <a:p>
            <a:r>
              <a:rPr lang="de-DE" sz="1900" b="0" dirty="0"/>
              <a:t>Leitziel/e der Berufsorientierung</a:t>
            </a:r>
          </a:p>
          <a:p>
            <a:r>
              <a:rPr lang="de-DE" sz="1900" b="0" dirty="0"/>
              <a:t>Rahmenbedingungen der Schule </a:t>
            </a:r>
          </a:p>
          <a:p>
            <a:r>
              <a:rPr lang="de-DE" sz="1900" b="0" dirty="0"/>
              <a:t>Überblick über den BO-Prozess als Jahresplan </a:t>
            </a:r>
          </a:p>
          <a:p>
            <a:r>
              <a:rPr lang="de-DE" sz="1900" b="0" dirty="0"/>
              <a:t>Phasen im Berufsorientierungsprozess und deren Bausteine insbesondere die SBO</a:t>
            </a:r>
          </a:p>
          <a:p>
            <a:r>
              <a:rPr lang="de-DE" sz="1900" b="0" dirty="0"/>
              <a:t>Unterrichtliche Einbindung der Berufsorientierung  </a:t>
            </a:r>
          </a:p>
          <a:p>
            <a:r>
              <a:rPr lang="de-DE" sz="1900" b="0" dirty="0"/>
              <a:t>Einsatz des Portfolioinstruments, zusätzliche Materialien, Aufbewahrung, Dokumentation, ...</a:t>
            </a:r>
          </a:p>
          <a:p>
            <a:r>
              <a:rPr lang="de-DE" sz="1900" b="0" dirty="0"/>
              <a:t>Beratungs- und Förderkonzept (individuelle Förderplanung)</a:t>
            </a:r>
          </a:p>
          <a:p>
            <a:r>
              <a:rPr lang="de-DE" sz="1900" b="0" dirty="0"/>
              <a:t>Einbindung von Eltern und Erziehungsberechtigten</a:t>
            </a:r>
          </a:p>
          <a:p>
            <a:r>
              <a:rPr lang="de-DE" sz="1900" b="0" dirty="0"/>
              <a:t>Kooperationen mit außerschulischen Akteuren</a:t>
            </a:r>
          </a:p>
          <a:p>
            <a:r>
              <a:rPr lang="de-DE" sz="1900" b="0" dirty="0"/>
              <a:t>Netzwerkarbeit</a:t>
            </a:r>
          </a:p>
          <a:p>
            <a:r>
              <a:rPr lang="de-DE" sz="1900" b="0" dirty="0"/>
              <a:t>Informationstransfer</a:t>
            </a:r>
          </a:p>
          <a:p>
            <a:r>
              <a:rPr lang="de-DE" sz="1900" b="0" dirty="0"/>
              <a:t>Qualitätssicherung und Evaluation </a:t>
            </a:r>
          </a:p>
          <a:p>
            <a:r>
              <a:rPr lang="de-DE" sz="1900" b="0" dirty="0"/>
              <a:t>Qualifizierung/Professionalisierung der Lehrkräfte</a:t>
            </a:r>
          </a:p>
          <a:p>
            <a:pPr marL="0" indent="0">
              <a:buNone/>
            </a:pPr>
            <a:r>
              <a:rPr lang="de-DE" dirty="0"/>
              <a:t> </a:t>
            </a:r>
          </a:p>
          <a:p>
            <a:pPr marL="0" indent="0">
              <a:buNone/>
            </a:pPr>
            <a:r>
              <a:rPr lang="de-DE" dirty="0"/>
              <a:t>Anhänge (in jedem Fall die Kooperationsvereinbarung mit der Agentur für Arbeit)</a:t>
            </a:r>
          </a:p>
          <a:p>
            <a:endParaRPr lang="de-DE" dirty="0"/>
          </a:p>
        </p:txBody>
      </p:sp>
      <p:sp>
        <p:nvSpPr>
          <p:cNvPr id="4" name="Textfeld 3"/>
          <p:cNvSpPr txBox="1"/>
          <p:nvPr/>
        </p:nvSpPr>
        <p:spPr>
          <a:xfrm>
            <a:off x="7741920" y="4206512"/>
            <a:ext cx="4058193" cy="1015663"/>
          </a:xfrm>
          <a:prstGeom prst="rect">
            <a:avLst/>
          </a:prstGeom>
          <a:solidFill>
            <a:schemeClr val="accent4">
              <a:lumMod val="20000"/>
              <a:lumOff val="80000"/>
            </a:schemeClr>
          </a:solidFill>
          <a:ln>
            <a:solidFill>
              <a:srgbClr val="27338B"/>
            </a:solidFill>
          </a:ln>
        </p:spPr>
        <p:txBody>
          <a:bodyPr wrap="square" rtlCol="0">
            <a:spAutoFit/>
          </a:bodyPr>
          <a:lstStyle/>
          <a:p>
            <a:r>
              <a:rPr lang="de-DE" sz="1600" dirty="0">
                <a:solidFill>
                  <a:srgbClr val="27338B"/>
                </a:solidFill>
                <a:latin typeface="Arial" panose="020B0604020202020204" pitchFamily="34" charset="0"/>
                <a:cs typeface="Arial" panose="020B0604020202020204" pitchFamily="34" charset="0"/>
              </a:rPr>
              <a:t>Weitere Infos siehe unter</a:t>
            </a:r>
          </a:p>
          <a:p>
            <a:r>
              <a:rPr lang="de-DE" sz="1400" dirty="0">
                <a:latin typeface="Arial" panose="020B0604020202020204" pitchFamily="34" charset="0"/>
                <a:cs typeface="Arial" panose="020B0604020202020204" pitchFamily="34" charset="0"/>
                <a:hlinkClick r:id="rId2"/>
              </a:rPr>
              <a:t>https://www.kommunale-koordinierung.com/standardelemente/curriculum/</a:t>
            </a:r>
            <a:endParaRPr lang="de-DE" sz="14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357390"/>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7" ma:contentTypeDescription="Ein neues Dokument erstellen." ma:contentTypeScope="" ma:versionID="efd635a41af1cc704596d4d52379fdab">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e202e79dce8e7ea36ecfc5e21306832d"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E2B29-F2E3-48FF-810B-835A652B96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2349e5-e8d6-4c2b-9994-2cbbe46e60f4"/>
    <ds:schemaRef ds:uri="f207c648-54b4-4cde-8d6f-5b20acc905b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0E575B6-CA47-4E39-A511-75966DB0912E}">
  <ds:schemaRefs>
    <ds:schemaRef ds:uri="http://schemas.microsoft.com/sharepoint/v3/contenttype/forms"/>
  </ds:schemaRefs>
</ds:datastoreItem>
</file>

<file path=customXml/itemProps3.xml><?xml version="1.0" encoding="utf-8"?>
<ds:datastoreItem xmlns:ds="http://schemas.openxmlformats.org/officeDocument/2006/customXml" ds:itemID="{EB8AEE56-5A99-4D8E-8DAD-A66C11E17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1695</Words>
  <Application>Microsoft Office PowerPoint</Application>
  <PresentationFormat>Breitbild</PresentationFormat>
  <Paragraphs>227</Paragraphs>
  <Slides>19</Slides>
  <Notes>2</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19</vt:i4>
      </vt:variant>
    </vt:vector>
  </HeadingPairs>
  <TitlesOfParts>
    <vt:vector size="27" baseType="lpstr">
      <vt:lpstr>Arial</vt:lpstr>
      <vt:lpstr>Calibri</vt:lpstr>
      <vt:lpstr>Verdana</vt:lpstr>
      <vt:lpstr>KOKO</vt:lpstr>
      <vt:lpstr>DTBO Lang</vt:lpstr>
      <vt:lpstr>DTBO kurz</vt:lpstr>
      <vt:lpstr>DÜPB Lang</vt:lpstr>
      <vt:lpstr>DÜPB Kurz</vt:lpstr>
      <vt:lpstr>Teil 5: Aufgaben der Schule Innerschulische Koordination Vernetzung und regionale Partner</vt:lpstr>
      <vt:lpstr>Inhalt der Powerpoint</vt:lpstr>
      <vt:lpstr>Grundlagen für die schulische Umsetzung</vt:lpstr>
      <vt:lpstr>BASS 12-21 Nr. 1 Berufliche Orientierung  (Ausbildungs- und Studienorientierung) </vt:lpstr>
      <vt:lpstr>Grundlagen für die schulische Umsetzung</vt:lpstr>
      <vt:lpstr>Aufgaben und Ziele für die Schule </vt:lpstr>
      <vt:lpstr>Aufgaben der Schule</vt:lpstr>
      <vt:lpstr>Zuständigkeiten in der Schule</vt:lpstr>
      <vt:lpstr>Das schulische BO-Curriculum – zu berücksichtigende Aspekte</vt:lpstr>
      <vt:lpstr>PowerPoint-Präsentation</vt:lpstr>
      <vt:lpstr>PowerPoint-Präsentation</vt:lpstr>
      <vt:lpstr>PowerPoint-Präsentation</vt:lpstr>
      <vt:lpstr>Ansprechpersonen KAoA</vt:lpstr>
      <vt:lpstr>Agentur für Arbeit</vt:lpstr>
      <vt:lpstr>IHK und HWK</vt:lpstr>
      <vt:lpstr>Schüler*innen mit anerkanntem Förderbedarf</vt:lpstr>
      <vt:lpstr>Schüler*innen mit anerkanntem Förderbedarf  </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Christiane Stedeler-Gabriel</cp:lastModifiedBy>
  <cp:revision>130</cp:revision>
  <dcterms:created xsi:type="dcterms:W3CDTF">2022-07-07T06:31:39Z</dcterms:created>
  <dcterms:modified xsi:type="dcterms:W3CDTF">2023-07-11T06:34:38Z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