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2" r:id="rId5"/>
    <p:sldMasterId id="2147483752" r:id="rId6"/>
    <p:sldMasterId id="2147483712" r:id="rId7"/>
    <p:sldMasterId id="2147483732" r:id="rId8"/>
  </p:sldMasterIdLst>
  <p:notesMasterIdLst>
    <p:notesMasterId r:id="rId41"/>
  </p:notesMasterIdLst>
  <p:sldIdLst>
    <p:sldId id="526" r:id="rId9"/>
    <p:sldId id="534" r:id="rId10"/>
    <p:sldId id="389" r:id="rId11"/>
    <p:sldId id="531" r:id="rId12"/>
    <p:sldId id="478" r:id="rId13"/>
    <p:sldId id="500" r:id="rId14"/>
    <p:sldId id="501" r:id="rId15"/>
    <p:sldId id="419" r:id="rId16"/>
    <p:sldId id="421" r:id="rId17"/>
    <p:sldId id="422" r:id="rId18"/>
    <p:sldId id="502" r:id="rId19"/>
    <p:sldId id="491" r:id="rId20"/>
    <p:sldId id="499" r:id="rId21"/>
    <p:sldId id="503" r:id="rId22"/>
    <p:sldId id="505" r:id="rId23"/>
    <p:sldId id="507" r:id="rId24"/>
    <p:sldId id="529" r:id="rId25"/>
    <p:sldId id="520" r:id="rId26"/>
    <p:sldId id="521" r:id="rId27"/>
    <p:sldId id="522" r:id="rId28"/>
    <p:sldId id="523" r:id="rId29"/>
    <p:sldId id="524" r:id="rId30"/>
    <p:sldId id="479" r:id="rId31"/>
    <p:sldId id="511" r:id="rId32"/>
    <p:sldId id="513" r:id="rId33"/>
    <p:sldId id="528" r:id="rId34"/>
    <p:sldId id="480" r:id="rId35"/>
    <p:sldId id="530" r:id="rId36"/>
    <p:sldId id="277" r:id="rId37"/>
    <p:sldId id="535" r:id="rId38"/>
    <p:sldId id="537" r:id="rId39"/>
    <p:sldId id="388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38A"/>
    <a:srgbClr val="27338B"/>
    <a:srgbClr val="E4014B"/>
    <a:srgbClr val="AFCA0A"/>
    <a:srgbClr val="F49200"/>
    <a:srgbClr val="FFF9F5"/>
    <a:srgbClr val="F1FAFF"/>
    <a:srgbClr val="0BB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07749-083E-4C9D-BE32-1BEC5ED03E0D}" v="5" dt="2023-08-18T10:44:08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098"/>
    </p:cViewPr>
  </p:sorterViewPr>
  <p:notesViewPr>
    <p:cSldViewPr snapToGrid="0" snapToObjects="1">
      <p:cViewPr varScale="1">
        <p:scale>
          <a:sx n="134" d="100"/>
          <a:sy n="134" d="100"/>
        </p:scale>
        <p:origin x="52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e Scheid" userId="e14644aa-4ff4-45be-be81-ba0656d30d79" providerId="ADAL" clId="{4E407749-083E-4C9D-BE32-1BEC5ED03E0D}"/>
    <pc:docChg chg="custSel addSld modSld">
      <pc:chgData name="Ute Scheid" userId="e14644aa-4ff4-45be-be81-ba0656d30d79" providerId="ADAL" clId="{4E407749-083E-4C9D-BE32-1BEC5ED03E0D}" dt="2023-08-18T10:45:04.981" v="615"/>
      <pc:docMkLst>
        <pc:docMk/>
      </pc:docMkLst>
      <pc:sldChg chg="add">
        <pc:chgData name="Ute Scheid" userId="e14644aa-4ff4-45be-be81-ba0656d30d79" providerId="ADAL" clId="{4E407749-083E-4C9D-BE32-1BEC5ED03E0D}" dt="2023-08-18T10:36:36.897" v="228"/>
        <pc:sldMkLst>
          <pc:docMk/>
          <pc:sldMk cId="203518714" sldId="419"/>
        </pc:sldMkLst>
      </pc:sldChg>
      <pc:sldChg chg="modSp add mod">
        <pc:chgData name="Ute Scheid" userId="e14644aa-4ff4-45be-be81-ba0656d30d79" providerId="ADAL" clId="{4E407749-083E-4C9D-BE32-1BEC5ED03E0D}" dt="2023-08-18T10:38:42.802" v="394" actId="20577"/>
        <pc:sldMkLst>
          <pc:docMk/>
          <pc:sldMk cId="2098252430" sldId="421"/>
        </pc:sldMkLst>
        <pc:spChg chg="mod">
          <ac:chgData name="Ute Scheid" userId="e14644aa-4ff4-45be-be81-ba0656d30d79" providerId="ADAL" clId="{4E407749-083E-4C9D-BE32-1BEC5ED03E0D}" dt="2023-08-18T10:37:58.971" v="312" actId="20577"/>
          <ac:spMkLst>
            <pc:docMk/>
            <pc:sldMk cId="2098252430" sldId="421"/>
            <ac:spMk id="4" creationId="{47D22375-27D6-2DE7-F3B5-FC3E56EE6686}"/>
          </ac:spMkLst>
        </pc:spChg>
        <pc:spChg chg="mod">
          <ac:chgData name="Ute Scheid" userId="e14644aa-4ff4-45be-be81-ba0656d30d79" providerId="ADAL" clId="{4E407749-083E-4C9D-BE32-1BEC5ED03E0D}" dt="2023-08-18T10:38:42.802" v="394" actId="20577"/>
          <ac:spMkLst>
            <pc:docMk/>
            <pc:sldMk cId="2098252430" sldId="421"/>
            <ac:spMk id="6" creationId="{D87A1548-4E2D-7778-8DAB-00289DB10293}"/>
          </ac:spMkLst>
        </pc:spChg>
      </pc:sldChg>
      <pc:sldChg chg="modSp add mod">
        <pc:chgData name="Ute Scheid" userId="e14644aa-4ff4-45be-be81-ba0656d30d79" providerId="ADAL" clId="{4E407749-083E-4C9D-BE32-1BEC5ED03E0D}" dt="2023-08-18T10:40:03.756" v="510" actId="5793"/>
        <pc:sldMkLst>
          <pc:docMk/>
          <pc:sldMk cId="4122883230" sldId="422"/>
        </pc:sldMkLst>
        <pc:spChg chg="mod">
          <ac:chgData name="Ute Scheid" userId="e14644aa-4ff4-45be-be81-ba0656d30d79" providerId="ADAL" clId="{4E407749-083E-4C9D-BE32-1BEC5ED03E0D}" dt="2023-08-18T10:39:08.442" v="411" actId="20577"/>
          <ac:spMkLst>
            <pc:docMk/>
            <pc:sldMk cId="4122883230" sldId="422"/>
            <ac:spMk id="4" creationId="{47D22375-27D6-2DE7-F3B5-FC3E56EE6686}"/>
          </ac:spMkLst>
        </pc:spChg>
        <pc:spChg chg="mod">
          <ac:chgData name="Ute Scheid" userId="e14644aa-4ff4-45be-be81-ba0656d30d79" providerId="ADAL" clId="{4E407749-083E-4C9D-BE32-1BEC5ED03E0D}" dt="2023-08-18T10:40:03.756" v="510" actId="5793"/>
          <ac:spMkLst>
            <pc:docMk/>
            <pc:sldMk cId="4122883230" sldId="422"/>
            <ac:spMk id="5" creationId="{FE3BDE17-3533-8565-EBB7-B637486284E3}"/>
          </ac:spMkLst>
        </pc:spChg>
        <pc:spChg chg="mod">
          <ac:chgData name="Ute Scheid" userId="e14644aa-4ff4-45be-be81-ba0656d30d79" providerId="ADAL" clId="{4E407749-083E-4C9D-BE32-1BEC5ED03E0D}" dt="2023-08-18T10:39:56.288" v="508" actId="20577"/>
          <ac:spMkLst>
            <pc:docMk/>
            <pc:sldMk cId="4122883230" sldId="422"/>
            <ac:spMk id="6" creationId="{D87A1548-4E2D-7778-8DAB-00289DB10293}"/>
          </ac:spMkLst>
        </pc:spChg>
      </pc:sldChg>
      <pc:sldChg chg="modSp mod">
        <pc:chgData name="Ute Scheid" userId="e14644aa-4ff4-45be-be81-ba0656d30d79" providerId="ADAL" clId="{4E407749-083E-4C9D-BE32-1BEC5ED03E0D}" dt="2023-08-18T10:40:48.192" v="536" actId="20577"/>
        <pc:sldMkLst>
          <pc:docMk/>
          <pc:sldMk cId="3861542124" sldId="491"/>
        </pc:sldMkLst>
        <pc:spChg chg="mod">
          <ac:chgData name="Ute Scheid" userId="e14644aa-4ff4-45be-be81-ba0656d30d79" providerId="ADAL" clId="{4E407749-083E-4C9D-BE32-1BEC5ED03E0D}" dt="2023-08-18T10:40:48.192" v="536" actId="20577"/>
          <ac:spMkLst>
            <pc:docMk/>
            <pc:sldMk cId="3861542124" sldId="491"/>
            <ac:spMk id="24" creationId="{00000000-0000-0000-0000-000000000000}"/>
          </ac:spMkLst>
        </pc:spChg>
      </pc:sldChg>
      <pc:sldChg chg="modSp mod">
        <pc:chgData name="Ute Scheid" userId="e14644aa-4ff4-45be-be81-ba0656d30d79" providerId="ADAL" clId="{4E407749-083E-4C9D-BE32-1BEC5ED03E0D}" dt="2023-08-18T10:40:56.368" v="549" actId="20577"/>
        <pc:sldMkLst>
          <pc:docMk/>
          <pc:sldMk cId="1778697835" sldId="499"/>
        </pc:sldMkLst>
        <pc:spChg chg="mod">
          <ac:chgData name="Ute Scheid" userId="e14644aa-4ff4-45be-be81-ba0656d30d79" providerId="ADAL" clId="{4E407749-083E-4C9D-BE32-1BEC5ED03E0D}" dt="2023-08-18T10:40:56.368" v="549" actId="20577"/>
          <ac:spMkLst>
            <pc:docMk/>
            <pc:sldMk cId="1778697835" sldId="499"/>
            <ac:spMk id="7" creationId="{00000000-0000-0000-0000-000000000000}"/>
          </ac:spMkLst>
        </pc:spChg>
      </pc:sldChg>
      <pc:sldChg chg="addSp delSp modSp mod">
        <pc:chgData name="Ute Scheid" userId="e14644aa-4ff4-45be-be81-ba0656d30d79" providerId="ADAL" clId="{4E407749-083E-4C9D-BE32-1BEC5ED03E0D}" dt="2023-08-18T10:45:04.981" v="615"/>
        <pc:sldMkLst>
          <pc:docMk/>
          <pc:sldMk cId="1549649231" sldId="500"/>
        </pc:sldMkLst>
        <pc:spChg chg="mod">
          <ac:chgData name="Ute Scheid" userId="e14644aa-4ff4-45be-be81-ba0656d30d79" providerId="ADAL" clId="{4E407749-083E-4C9D-BE32-1BEC5ED03E0D}" dt="2023-08-18T10:37:02.899" v="259" actId="20577"/>
          <ac:spMkLst>
            <pc:docMk/>
            <pc:sldMk cId="1549649231" sldId="500"/>
            <ac:spMk id="2" creationId="{00000000-0000-0000-0000-000000000000}"/>
          </ac:spMkLst>
        </pc:spChg>
        <pc:spChg chg="add del mod">
          <ac:chgData name="Ute Scheid" userId="e14644aa-4ff4-45be-be81-ba0656d30d79" providerId="ADAL" clId="{4E407749-083E-4C9D-BE32-1BEC5ED03E0D}" dt="2023-08-18T10:43:42.451" v="566" actId="478"/>
          <ac:spMkLst>
            <pc:docMk/>
            <pc:sldMk cId="1549649231" sldId="500"/>
            <ac:spMk id="3" creationId="{37B9C490-0E3B-8F0C-F598-F46538AFE9E5}"/>
          </ac:spMkLst>
        </pc:spChg>
        <pc:spChg chg="add mod">
          <ac:chgData name="Ute Scheid" userId="e14644aa-4ff4-45be-be81-ba0656d30d79" providerId="ADAL" clId="{4E407749-083E-4C9D-BE32-1BEC5ED03E0D}" dt="2023-08-18T10:45:04.981" v="615"/>
          <ac:spMkLst>
            <pc:docMk/>
            <pc:sldMk cId="1549649231" sldId="500"/>
            <ac:spMk id="6" creationId="{84DF18FB-68DA-B700-1136-2A5FA0868DC4}"/>
          </ac:spMkLst>
        </pc:spChg>
        <pc:picChg chg="mod">
          <ac:chgData name="Ute Scheid" userId="e14644aa-4ff4-45be-be81-ba0656d30d79" providerId="ADAL" clId="{4E407749-083E-4C9D-BE32-1BEC5ED03E0D}" dt="2023-08-18T10:44:14.752" v="571" actId="1076"/>
          <ac:picMkLst>
            <pc:docMk/>
            <pc:sldMk cId="1549649231" sldId="500"/>
            <ac:picMk id="5" creationId="{00000000-0000-0000-0000-000000000000}"/>
          </ac:picMkLst>
        </pc:picChg>
      </pc:sldChg>
      <pc:sldChg chg="modSp mod">
        <pc:chgData name="Ute Scheid" userId="e14644aa-4ff4-45be-be81-ba0656d30d79" providerId="ADAL" clId="{4E407749-083E-4C9D-BE32-1BEC5ED03E0D}" dt="2023-08-18T10:19:15.375" v="2" actId="20577"/>
        <pc:sldMkLst>
          <pc:docMk/>
          <pc:sldMk cId="3509990532" sldId="501"/>
        </pc:sldMkLst>
        <pc:spChg chg="mod">
          <ac:chgData name="Ute Scheid" userId="e14644aa-4ff4-45be-be81-ba0656d30d79" providerId="ADAL" clId="{4E407749-083E-4C9D-BE32-1BEC5ED03E0D}" dt="2023-08-18T10:19:15.375" v="2" actId="20577"/>
          <ac:spMkLst>
            <pc:docMk/>
            <pc:sldMk cId="3509990532" sldId="501"/>
            <ac:spMk id="2" creationId="{00000000-0000-0000-0000-000000000000}"/>
          </ac:spMkLst>
        </pc:spChg>
      </pc:sldChg>
      <pc:sldChg chg="modSp mod">
        <pc:chgData name="Ute Scheid" userId="e14644aa-4ff4-45be-be81-ba0656d30d79" providerId="ADAL" clId="{4E407749-083E-4C9D-BE32-1BEC5ED03E0D}" dt="2023-08-18T10:40:36.713" v="523" actId="20577"/>
        <pc:sldMkLst>
          <pc:docMk/>
          <pc:sldMk cId="1168869824" sldId="502"/>
        </pc:sldMkLst>
        <pc:spChg chg="mod">
          <ac:chgData name="Ute Scheid" userId="e14644aa-4ff4-45be-be81-ba0656d30d79" providerId="ADAL" clId="{4E407749-083E-4C9D-BE32-1BEC5ED03E0D}" dt="2023-08-18T10:40:36.713" v="523" actId="20577"/>
          <ac:spMkLst>
            <pc:docMk/>
            <pc:sldMk cId="1168869824" sldId="502"/>
            <ac:spMk id="4" creationId="{00000000-0000-0000-0000-000000000000}"/>
          </ac:spMkLst>
        </pc:spChg>
      </pc:sldChg>
      <pc:sldChg chg="modSp mod">
        <pc:chgData name="Ute Scheid" userId="e14644aa-4ff4-45be-be81-ba0656d30d79" providerId="ADAL" clId="{4E407749-083E-4C9D-BE32-1BEC5ED03E0D}" dt="2023-08-18T10:41:09.342" v="564" actId="27636"/>
        <pc:sldMkLst>
          <pc:docMk/>
          <pc:sldMk cId="1469492411" sldId="503"/>
        </pc:sldMkLst>
        <pc:spChg chg="mod">
          <ac:chgData name="Ute Scheid" userId="e14644aa-4ff4-45be-be81-ba0656d30d79" providerId="ADAL" clId="{4E407749-083E-4C9D-BE32-1BEC5ED03E0D}" dt="2023-08-18T10:41:03.809" v="562" actId="20577"/>
          <ac:spMkLst>
            <pc:docMk/>
            <pc:sldMk cId="1469492411" sldId="503"/>
            <ac:spMk id="2" creationId="{CC0BF66D-29BE-E02B-9AA3-D1224181DA4B}"/>
          </ac:spMkLst>
        </pc:spChg>
        <pc:spChg chg="mod">
          <ac:chgData name="Ute Scheid" userId="e14644aa-4ff4-45be-be81-ba0656d30d79" providerId="ADAL" clId="{4E407749-083E-4C9D-BE32-1BEC5ED03E0D}" dt="2023-08-18T10:41:09.342" v="564" actId="27636"/>
          <ac:spMkLst>
            <pc:docMk/>
            <pc:sldMk cId="1469492411" sldId="503"/>
            <ac:spMk id="3" creationId="{9E12C09B-2B37-1405-CA93-3C1D28813D77}"/>
          </ac:spMkLst>
        </pc:spChg>
      </pc:sldChg>
      <pc:sldChg chg="modSp mod">
        <pc:chgData name="Ute Scheid" userId="e14644aa-4ff4-45be-be81-ba0656d30d79" providerId="ADAL" clId="{4E407749-083E-4C9D-BE32-1BEC5ED03E0D}" dt="2023-08-18T10:27:03.531" v="15" actId="14100"/>
        <pc:sldMkLst>
          <pc:docMk/>
          <pc:sldMk cId="4032498087" sldId="505"/>
        </pc:sldMkLst>
        <pc:spChg chg="mod">
          <ac:chgData name="Ute Scheid" userId="e14644aa-4ff4-45be-be81-ba0656d30d79" providerId="ADAL" clId="{4E407749-083E-4C9D-BE32-1BEC5ED03E0D}" dt="2023-08-18T10:27:03.531" v="15" actId="14100"/>
          <ac:spMkLst>
            <pc:docMk/>
            <pc:sldMk cId="4032498087" sldId="505"/>
            <ac:spMk id="9" creationId="{7EAB0945-88EE-4257-A82B-E98B549189C5}"/>
          </ac:spMkLst>
        </pc:spChg>
      </pc:sldChg>
      <pc:sldChg chg="addSp modSp mod">
        <pc:chgData name="Ute Scheid" userId="e14644aa-4ff4-45be-be81-ba0656d30d79" providerId="ADAL" clId="{4E407749-083E-4C9D-BE32-1BEC5ED03E0D}" dt="2023-08-18T10:33:18.409" v="227" actId="20577"/>
        <pc:sldMkLst>
          <pc:docMk/>
          <pc:sldMk cId="454544731" sldId="535"/>
        </pc:sldMkLst>
        <pc:spChg chg="add mod">
          <ac:chgData name="Ute Scheid" userId="e14644aa-4ff4-45be-be81-ba0656d30d79" providerId="ADAL" clId="{4E407749-083E-4C9D-BE32-1BEC5ED03E0D}" dt="2023-08-18T10:31:07.406" v="120" actId="1076"/>
          <ac:spMkLst>
            <pc:docMk/>
            <pc:sldMk cId="454544731" sldId="535"/>
            <ac:spMk id="2" creationId="{8D7C4C52-E187-9ABD-1510-CE80449F5C9B}"/>
          </ac:spMkLst>
        </pc:spChg>
        <pc:spChg chg="mod">
          <ac:chgData name="Ute Scheid" userId="e14644aa-4ff4-45be-be81-ba0656d30d79" providerId="ADAL" clId="{4E407749-083E-4C9D-BE32-1BEC5ED03E0D}" dt="2023-08-18T10:32:15.120" v="139" actId="20577"/>
          <ac:spMkLst>
            <pc:docMk/>
            <pc:sldMk cId="454544731" sldId="535"/>
            <ac:spMk id="14" creationId="{53E59FE4-17DE-49A2-3418-775B1282B173}"/>
          </ac:spMkLst>
        </pc:spChg>
        <pc:spChg chg="mod">
          <ac:chgData name="Ute Scheid" userId="e14644aa-4ff4-45be-be81-ba0656d30d79" providerId="ADAL" clId="{4E407749-083E-4C9D-BE32-1BEC5ED03E0D}" dt="2023-08-18T10:33:18.409" v="227" actId="20577"/>
          <ac:spMkLst>
            <pc:docMk/>
            <pc:sldMk cId="454544731" sldId="535"/>
            <ac:spMk id="16" creationId="{9DB1734C-C5C4-D309-7633-0E15E472C9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6D5FE-3860-DA43-8923-04E808393BF9}" type="datetimeFigureOut">
              <a:rPr lang="de-DE" smtClean="0"/>
              <a:t>18.08.2023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97CE3-CC5F-9B49-AC82-F77FDE172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3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511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E2615-60C5-4E3E-BE5B-18D35FC92B76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/>
              <a:t>Das Ergebnis der Potenzialanalyse wird vom durchführenden Träger in einem Einzelgespräch besprochen. Die Eltern werden dazu eingeladen. </a:t>
            </a:r>
          </a:p>
          <a:p>
            <a:r>
              <a:rPr lang="de-DE" sz="1600" dirty="0"/>
              <a:t>Dabei wird zunächst die Selbsteinschätzung erfragt und diese mit den Ergebnissen der Fremdeinschätzung verglichen. Ziel des Feedbacks ist die Selbstreflexion, das Selbst-Bewusstsein und nicht zuletzt den Stolz auf eigene Kompetenzen zu stärken. </a:t>
            </a:r>
          </a:p>
          <a:p>
            <a:r>
              <a:rPr lang="de-DE" sz="1600" dirty="0"/>
              <a:t>Mit dem Ergebnis der PA in schulische Beratung gehen:</a:t>
            </a:r>
          </a:p>
          <a:p>
            <a:endParaRPr lang="de-DE" sz="1600" dirty="0"/>
          </a:p>
          <a:p>
            <a:pPr marL="221561" indent="-221561">
              <a:buAutoNum type="arabicPeriod"/>
            </a:pPr>
            <a:r>
              <a:rPr lang="de-DE" sz="1600" dirty="0"/>
              <a:t>Beratungsgespräch baut auf PA-Ergebnis auf. </a:t>
            </a:r>
          </a:p>
          <a:p>
            <a:r>
              <a:rPr lang="de-DE" sz="1600" b="1" dirty="0"/>
              <a:t>Wichtig: Zertifikat in den Berufswahlpass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85D15-C8AC-471E-A88A-32C86AF6238F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59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</a:t>
            </a:r>
            <a:r>
              <a:rPr lang="de-DE" baseline="0" dirty="0"/>
              <a:t> im Handlungsfeld 1 läuft in Phasen, die innerschulisch ausgestaltet werden.</a:t>
            </a:r>
          </a:p>
          <a:p>
            <a:r>
              <a:rPr lang="de-DE" baseline="0" dirty="0"/>
              <a:t>Akzentuiert werden die Phasen durch Standardelemente der Beruflichen Orientierung (SBO)</a:t>
            </a:r>
          </a:p>
          <a:p>
            <a:r>
              <a:rPr lang="de-DE" baseline="0" dirty="0"/>
              <a:t>Vor- und Nachbereitung, Beratung, Portfolioinstrument und  Curriculum dienen der Prozesssteuerung und strukturellen Verankerung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3ABE3C8-D9B5-44C9-95A0-C0A016AB340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76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18.08.2023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E39DA6-62D3-564E-8A72-AD20B82EC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773" y="300811"/>
            <a:ext cx="1931159" cy="6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1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4380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3628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1422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53154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085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266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300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722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789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279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3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05B557-74DD-47C0-A823-FA69B57D09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222403-BDDF-4F85-A889-FEFB70425BE9}" type="datetime1">
              <a:rPr lang="de-DE"/>
              <a:pPr lvl="0"/>
              <a:t>18.08.2023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9A1670-694A-41D6-AF2E-A68A9F1984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A07C2E-BEEF-4C1D-8316-5CD207C3D2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B39688-B2DD-4C25-9686-2C329E81AA1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04828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898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18.08.2023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96F0134-396E-6441-9E01-272D6F8166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9969" y="310116"/>
            <a:ext cx="2293962" cy="6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90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20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550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2216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13231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155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6324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945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8094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1149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0804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8400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899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585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6084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0833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6357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1320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985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472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4957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18.08.2023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36D4F7C-6705-43B1-908C-944B2980C5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8140"/>
            <a:ext cx="1757640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49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30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7568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0890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13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2309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4677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0742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695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827955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2918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5588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2373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8495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0842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F524997-36B1-4937-8BCB-B35FC0E907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2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39596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69239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5552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04531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39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82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18.08.2023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5A1A7F6-1B44-C14F-B73A-3E31FCD58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310" y="365126"/>
            <a:ext cx="2448619" cy="3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2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04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6508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4782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7165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1521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4577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82130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40790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114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4970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010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57265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28823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9674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65497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3218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03234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2231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22558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18.08.2023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A01295B-179B-4E91-B1F0-D8E7C033E8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8140"/>
            <a:ext cx="1757640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7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9813538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49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01486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85354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5088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8899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2948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9264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74663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4878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369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590446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73087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840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546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47394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60073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0021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03494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830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28" Type="http://schemas.openxmlformats.org/officeDocument/2006/relationships/image" Target="../media/image6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12.png"/><Relationship Id="rId27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2.png"/><Relationship Id="rId27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12.png"/><Relationship Id="rId27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12.png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912" y="6452496"/>
            <a:ext cx="1096052" cy="26410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pic>
        <p:nvPicPr>
          <p:cNvPr id="20" name="Grafik 19" descr="Ein Bild, das Text, Schild, blau, ClipArt enthält.&#10;&#10;Automatisch generierte Beschreibung">
            <a:extLst>
              <a:ext uri="{FF2B5EF4-FFF2-40B4-BE49-F238E27FC236}">
                <a16:creationId xmlns:a16="http://schemas.microsoft.com/office/drawing/2014/main" id="{C2C15016-F128-8C4C-820F-88B27B7BF90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773" y="300811"/>
            <a:ext cx="1931160" cy="663466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18.08.2023</a:t>
            </a:fld>
            <a:r>
              <a:rPr lang="de-DE" b="1" dirty="0"/>
              <a:t> </a:t>
            </a:r>
          </a:p>
        </p:txBody>
      </p:sp>
      <p:pic>
        <p:nvPicPr>
          <p:cNvPr id="7" name="Grafik 6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9B32882-686D-CC06-EECC-E3C2FE432065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148000" y="6445576"/>
            <a:ext cx="1312889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7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2" r:id="rId5"/>
    <p:sldLayoutId id="2147483652" r:id="rId6"/>
    <p:sldLayoutId id="2147483664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9" r:id="rId15"/>
    <p:sldLayoutId id="2147483690" r:id="rId16"/>
    <p:sldLayoutId id="2147483691" r:id="rId17"/>
    <p:sldLayoutId id="2147483688" r:id="rId18"/>
    <p:sldLayoutId id="2147483669" r:id="rId19"/>
    <p:sldLayoutId id="2147483773" r:id="rId20"/>
    <p:sldLayoutId id="21474837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9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2C15016-F128-8C4C-820F-88B27B7BF90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9968" y="310116"/>
            <a:ext cx="2293965" cy="670543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18.08.2023</a:t>
            </a:fld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681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18.08.2023</a:t>
            </a:fld>
            <a:r>
              <a:rPr lang="de-DE" b="1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B0EB87A-212E-4637-97E9-1AAB580A8D1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5056"/>
            <a:ext cx="1757640" cy="4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6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2C15016-F128-8C4C-820F-88B27B7BF90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307" y="365126"/>
            <a:ext cx="2448626" cy="332822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18.08.2023</a:t>
            </a:fld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41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18.08.2023</a:t>
            </a:fld>
            <a:r>
              <a:rPr lang="de-DE" b="1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517A01F-40F5-4BCE-97CC-4D5E9747D6B4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8140"/>
            <a:ext cx="1757640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ale-koordinierung.com/standardelemente/potenzialanalys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11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https://www.kommunale-koordinierung.com/standardelemente/beratu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kommunale-koordinierung.com/standardelemente/portfolioinstrument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ale-koordinierung.com/standardelemente/berufsfelder-erkunden/" TargetMode="External"/><Relationship Id="rId2" Type="http://schemas.openxmlformats.org/officeDocument/2006/relationships/hyperlink" Target="https://berufsorientierungstage.d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hyperlink" Target="https://www.kommunale-koordinierung.com/digitale-angebote/digitale-unterrichtsideen/berufsfelderkundung-virtuell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kommunale-koordinierung.com/standardelemente/beratung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ale-koordinierung.com/standardelemente/praktika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kommunale-koordinierung.com/standardelemente/langzeitpraktiku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kommunale-koordinierung.com/standardelemente/praxiskurs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ale-koordinierung.com/standardelemente/anschlussvereinbarung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hyperlink" Target="https://www.azubiyo.de/bewerbu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kommunale-koordinierung.com/" TargetMode="External"/><Relationship Id="rId5" Type="http://schemas.openxmlformats.org/officeDocument/2006/relationships/hyperlink" Target="http://www.kommunale-koordinierung.com/anschlussvereinbarung/" TargetMode="External"/><Relationship Id="rId4" Type="http://schemas.openxmlformats.org/officeDocument/2006/relationships/hyperlink" Target="http://www.biwenav.de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erufsorientierung-nrw.de/landesinitiative/standardelemente-in-der-sekundarstufe-i/kaoa-erklaerfilm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kcards.de/#/board/a8680c2f-31d3-406f-a754-aba7c6ab3a51?token=ef910ab1-19d6-4d35-a25f-605d267589c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koko-dus.d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ale-koordinierung.com/kontakt/" TargetMode="External"/><Relationship Id="rId2" Type="http://schemas.openxmlformats.org/officeDocument/2006/relationships/hyperlink" Target="mailto:ute.scheid@duesseldorf.d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kommunale-koordinierung.com/standardelemente/kaoa-star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ommunalekoordinierungcom-my.sharepoint.com/:f:/g/personal/odenthal_kommunale-koordinierung_com/EuuECi1nemRPvsj5wovaGtcBQhCnFFAE0KPT9ywUrhzojw?e=uqxzPT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45A36-41E1-604D-913D-14B079F26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Grundlagen KAoA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7A9586-0CB2-F44E-A32E-B5366CFD1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1395956"/>
          </a:xfrm>
        </p:spPr>
        <p:txBody>
          <a:bodyPr>
            <a:normAutofit/>
          </a:bodyPr>
          <a:lstStyle/>
          <a:p>
            <a:r>
              <a:rPr lang="de-DE" dirty="0"/>
              <a:t>Teil 2:</a:t>
            </a:r>
          </a:p>
          <a:p>
            <a:r>
              <a:rPr lang="de-DE" dirty="0"/>
              <a:t>Standardelemente in der Sek I</a:t>
            </a:r>
          </a:p>
          <a:p>
            <a:r>
              <a:rPr lang="de-DE" dirty="0"/>
              <a:t>unter Berücksichtigung regionaler Bezüge</a:t>
            </a:r>
          </a:p>
        </p:txBody>
      </p:sp>
    </p:spTree>
    <p:extLst>
      <p:ext uri="{BB962C8B-B14F-4D97-AF65-F5344CB8AC3E}">
        <p14:creationId xmlns:p14="http://schemas.microsoft.com/office/powerpoint/2010/main" val="162004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3BDE17-3533-8565-EBB7-B63748628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239334"/>
            <a:ext cx="5347683" cy="474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Potenzialanalyse GG /KM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Dauer: 2 Tage</a:t>
            </a:r>
          </a:p>
          <a:p>
            <a:r>
              <a:rPr lang="de-DE" dirty="0"/>
              <a:t>Portfolioinstrument wird gestellt</a:t>
            </a:r>
          </a:p>
          <a:p>
            <a:r>
              <a:rPr lang="de-DE" dirty="0"/>
              <a:t>Anmeldung der </a:t>
            </a:r>
            <a:r>
              <a:rPr lang="de-DE" dirty="0" err="1"/>
              <a:t>SuS</a:t>
            </a:r>
            <a:r>
              <a:rPr lang="de-DE" dirty="0"/>
              <a:t> im BAN-Portal über eine Förderschule mit Schwerpunkt GG</a:t>
            </a:r>
          </a:p>
          <a:p>
            <a:r>
              <a:rPr lang="de-DE" dirty="0"/>
              <a:t>Einverständniserklärung der Eltern muss vorliegen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87A1548-4E2D-7778-8DAB-00289DB102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400" dirty="0"/>
              <a:t>Zielgruppe</a:t>
            </a:r>
          </a:p>
          <a:p>
            <a:pPr>
              <a:lnSpc>
                <a:spcPct val="120000"/>
              </a:lnSpc>
            </a:pPr>
            <a:r>
              <a:rPr lang="de-DE" dirty="0" err="1"/>
              <a:t>SuS</a:t>
            </a:r>
            <a:r>
              <a:rPr lang="de-DE" dirty="0"/>
              <a:t> mit den Förderschwerpunkten GG und KM, mit anerkannter Schwerbehinderung und Autismus-Spektrums-Störungen</a:t>
            </a:r>
          </a:p>
          <a:p>
            <a:pPr>
              <a:lnSpc>
                <a:spcPct val="120000"/>
              </a:lnSpc>
            </a:pPr>
            <a:r>
              <a:rPr lang="de-DE" dirty="0"/>
              <a:t>Im gemeinsamen Lernen: Die Zielgruppe kann, muss aber nicht an dieser Form teilnehmen</a:t>
            </a:r>
          </a:p>
          <a:p>
            <a:pPr>
              <a:lnSpc>
                <a:spcPct val="120000"/>
              </a:lnSpc>
            </a:pPr>
            <a:r>
              <a:rPr lang="de-DE" dirty="0"/>
              <a:t>Im Gemeinsamen Lernen: Teilnahme ist exklusiv und nicht im Klassenverband</a:t>
            </a:r>
          </a:p>
          <a:p>
            <a:pPr>
              <a:lnSpc>
                <a:spcPct val="120000"/>
              </a:lnSpc>
            </a:pPr>
            <a:r>
              <a:rPr lang="de-DE" dirty="0"/>
              <a:t>Im Gemeinsamen Lernen: Elternwunsch sollte berücksichtigt werden</a:t>
            </a:r>
          </a:p>
          <a:p>
            <a:pPr>
              <a:lnSpc>
                <a:spcPct val="120000"/>
              </a:lnSpc>
            </a:pPr>
            <a:r>
              <a:rPr lang="de-DE" dirty="0"/>
              <a:t>Im Gemeinsamen Lernen: Wenn gewünscht, bitte Namen der </a:t>
            </a:r>
            <a:r>
              <a:rPr lang="de-DE" dirty="0" err="1"/>
              <a:t>SuS</a:t>
            </a:r>
            <a:r>
              <a:rPr lang="de-DE" dirty="0"/>
              <a:t> mit Förderschwerpunkt an KoKo melden (Abfrage folgt)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D22375-27D6-2DE7-F3B5-FC3E56EE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Potenzialanalyse GG und KM sowie</a:t>
            </a:r>
            <a:br>
              <a:rPr lang="de-DE" dirty="0"/>
            </a:br>
            <a:r>
              <a:rPr lang="de-DE" dirty="0"/>
              <a:t>im Gemeinsamen Lernen</a:t>
            </a:r>
          </a:p>
        </p:txBody>
      </p:sp>
    </p:spTree>
    <p:extLst>
      <p:ext uri="{BB962C8B-B14F-4D97-AF65-F5344CB8AC3E}">
        <p14:creationId xmlns:p14="http://schemas.microsoft.com/office/powerpoint/2010/main" val="412288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627652"/>
          </a:xfrm>
        </p:spPr>
        <p:txBody>
          <a:bodyPr/>
          <a:lstStyle/>
          <a:p>
            <a:r>
              <a:rPr lang="de-DE" dirty="0"/>
              <a:t>Düsseldorfer Potenzialanalyse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97239" y="2246812"/>
            <a:ext cx="4423104" cy="37674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Soziale Kompetenz:</a:t>
            </a:r>
          </a:p>
          <a:p>
            <a:r>
              <a:rPr lang="de-DE" dirty="0"/>
              <a:t>Teamfähigkeit</a:t>
            </a:r>
          </a:p>
          <a:p>
            <a:r>
              <a:rPr lang="de-DE" dirty="0"/>
              <a:t>Kommunikationsfähigkeit</a:t>
            </a:r>
          </a:p>
          <a:p>
            <a:r>
              <a:rPr lang="de-DE" dirty="0"/>
              <a:t>Empathie</a:t>
            </a:r>
          </a:p>
          <a:p>
            <a:r>
              <a:rPr lang="de-DE" dirty="0"/>
              <a:t>Durchsetzungsvermögen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Fachliche Kompetenz:</a:t>
            </a:r>
          </a:p>
          <a:p>
            <a:r>
              <a:rPr lang="de-DE" dirty="0"/>
              <a:t>Motorische Fähigkeiten</a:t>
            </a:r>
          </a:p>
          <a:p>
            <a:r>
              <a:rPr lang="de-DE" dirty="0"/>
              <a:t>Sprachbeherrschung / Textverständnis</a:t>
            </a:r>
          </a:p>
          <a:p>
            <a:r>
              <a:rPr lang="de-DE" dirty="0"/>
              <a:t>Rechnerisches Denken</a:t>
            </a:r>
          </a:p>
          <a:p>
            <a:r>
              <a:rPr lang="de-DE" dirty="0"/>
              <a:t>Räumliches Vorstellungsvermögen</a:t>
            </a:r>
          </a:p>
          <a:p>
            <a:r>
              <a:rPr lang="de-DE" dirty="0"/>
              <a:t>Analytisches Denken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497239" y="1292188"/>
            <a:ext cx="11197521" cy="74937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Vier Kompetenzbereiche werden erfasst und 16 Fähigkeiten zugeordnet, die jeweils mind. zweimal beobachtet werden</a:t>
            </a:r>
          </a:p>
          <a:p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30052" y="2238104"/>
            <a:ext cx="4423104" cy="37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tabLst/>
              <a:defRPr sz="2000" b="1" kern="1200">
                <a:solidFill>
                  <a:srgbClr val="2633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5570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Personale Kompetenz: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Leistungsbereitschaft / Motivation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Geduld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Kreativität / Divergentes Denken </a:t>
            </a:r>
          </a:p>
          <a:p>
            <a:pPr marL="0" indent="0">
              <a:lnSpc>
                <a:spcPct val="70000"/>
              </a:lnSpc>
              <a:spcBef>
                <a:spcPts val="800"/>
              </a:spcBef>
              <a:buNone/>
            </a:pPr>
            <a:endParaRPr lang="de-DE" sz="1600" dirty="0"/>
          </a:p>
          <a:p>
            <a:pPr marL="0" indent="0">
              <a:lnSpc>
                <a:spcPct val="70000"/>
              </a:lnSpc>
              <a:spcBef>
                <a:spcPts val="800"/>
              </a:spcBef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Methodische Kompetenz: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Arbeitsplanung / Selbstorganisation 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Sorgfalt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Aufmerksamkeit / Konzentrationsfähigkeit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Arbeitstempo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EAB0945-88EE-4257-A82B-E98B549189C5}"/>
              </a:ext>
            </a:extLst>
          </p:cNvPr>
          <p:cNvSpPr txBox="1"/>
          <p:nvPr/>
        </p:nvSpPr>
        <p:spPr>
          <a:xfrm rot="493555">
            <a:off x="9126132" y="3410294"/>
            <a:ext cx="2370449" cy="80021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Infos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https://www.kommunale-koordinierung.com/standardelemente/potenzialanalyse/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solidFill>
                <a:srgbClr val="26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6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23592" y="2132857"/>
            <a:ext cx="73448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>
              <a:solidFill>
                <a:srgbClr val="8CA5D2"/>
              </a:solidFill>
            </a:endParaRPr>
          </a:p>
          <a:p>
            <a:br>
              <a:rPr lang="de-DE" sz="24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4F81BD"/>
              </a:solidFill>
              <a:latin typeface="Frutiger LT Std 45 Light"/>
            </a:endParaRPr>
          </a:p>
          <a:p>
            <a:endParaRPr lang="de-DE" sz="2400" dirty="0">
              <a:solidFill>
                <a:srgbClr val="4F81BD"/>
              </a:solidFill>
              <a:latin typeface="Frutiger LT Std 45 Ligh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6416" y="2758978"/>
            <a:ext cx="1531633" cy="196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684930" y="1571548"/>
            <a:ext cx="5428158" cy="2549052"/>
            <a:chOff x="3524245" y="3546779"/>
            <a:chExt cx="5735536" cy="26997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316" y="3954249"/>
              <a:ext cx="2244080" cy="211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 rot="21382928">
              <a:off x="3524245" y="4913906"/>
              <a:ext cx="2088232" cy="635651"/>
            </a:xfrm>
            <a:prstGeom prst="rect">
              <a:avLst/>
            </a:prstGeom>
            <a:solidFill>
              <a:srgbClr val="A3E5FF"/>
            </a:solidFill>
            <a:ln w="158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Herrn Kellers Leiche war um 1:30 Uhr gefunden worden. </a:t>
              </a:r>
              <a:r>
                <a:rPr lang="de-DE" sz="1050" dirty="0">
                  <a:solidFill>
                    <a:srgbClr val="8CA5D2"/>
                  </a:solidFill>
                </a:rPr>
                <a:t>	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 rot="20155928">
              <a:off x="3918045" y="3610577"/>
              <a:ext cx="2088232" cy="994224"/>
            </a:xfrm>
            <a:prstGeom prst="rect">
              <a:avLst/>
            </a:prstGeom>
            <a:solidFill>
              <a:srgbClr val="A3E5FF"/>
            </a:solidFill>
            <a:ln w="158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Der Hausmeister hat gesehen, dass Kellers Frau um 23:30 Uhr zu  Schotts Apartment gegangen ist. 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 rot="1126467">
              <a:off x="4405216" y="5790189"/>
              <a:ext cx="2088232" cy="456365"/>
            </a:xfrm>
            <a:prstGeom prst="rect">
              <a:avLst/>
            </a:prstGeom>
            <a:solidFill>
              <a:srgbClr val="A3E5FF"/>
            </a:solidFill>
            <a:ln w="158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Frau Schmitt folgte häufig Herrn Keller. 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 rot="735279">
              <a:off x="6772143" y="3546779"/>
              <a:ext cx="2088232" cy="814937"/>
            </a:xfrm>
            <a:prstGeom prst="rect">
              <a:avLst/>
            </a:prstGeom>
            <a:solidFill>
              <a:srgbClr val="A3E5FF"/>
            </a:solidFill>
            <a:ln w="158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 Wagen von Herrn Schott wurden Blutflecken von Kellers Leiche entdeckt. 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 rot="19783373">
              <a:off x="6980064" y="5404336"/>
              <a:ext cx="2279717" cy="635651"/>
            </a:xfrm>
            <a:prstGeom prst="rect">
              <a:avLst/>
            </a:prstGeom>
            <a:solidFill>
              <a:srgbClr val="A3E5FF"/>
            </a:solidFill>
            <a:ln w="158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letzter Zeit häuften sich die Einbrüche  im </a:t>
              </a:r>
              <a:r>
                <a:rPr lang="de-DE" sz="110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benach</a:t>
              </a:r>
              <a:r>
                <a:rPr lang="de-DE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-barten Friseursalon</a:t>
              </a:r>
              <a:r>
                <a:rPr lang="de-DE" sz="1100" dirty="0">
                  <a:solidFill>
                    <a:srgbClr val="4F81B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0692" y="2035709"/>
            <a:ext cx="2021151" cy="134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4234759" y="4659793"/>
            <a:ext cx="3024336" cy="1415412"/>
            <a:chOff x="3599733" y="3738054"/>
            <a:chExt cx="4958124" cy="252966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4751">
              <a:off x="6522518" y="3769643"/>
              <a:ext cx="2035339" cy="249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02555">
              <a:off x="5486622" y="3738054"/>
              <a:ext cx="629210" cy="1442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86112">
              <a:off x="3599733" y="4700544"/>
              <a:ext cx="1874079" cy="137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9" t="595" r="729" b="19147"/>
          <a:stretch/>
        </p:blipFill>
        <p:spPr>
          <a:xfrm rot="821666">
            <a:off x="7401824" y="4901754"/>
            <a:ext cx="3098970" cy="74269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4387278"/>
            <a:ext cx="2257407" cy="1820489"/>
          </a:xfrm>
          <a:prstGeom prst="rect">
            <a:avLst/>
          </a:prstGeom>
        </p:spPr>
      </p:pic>
      <p:sp>
        <p:nvSpPr>
          <p:cNvPr id="24" name="Titel 3"/>
          <p:cNvSpPr txBox="1">
            <a:spLocks/>
          </p:cNvSpPr>
          <p:nvPr/>
        </p:nvSpPr>
        <p:spPr>
          <a:xfrm>
            <a:off x="489645" y="365126"/>
            <a:ext cx="8531891" cy="627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2633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Düsseldorfer Potenzialanalyse</a:t>
            </a:r>
          </a:p>
        </p:txBody>
      </p:sp>
      <p:sp>
        <p:nvSpPr>
          <p:cNvPr id="25" name="Inhaltsplatzhalter 5"/>
          <p:cNvSpPr txBox="1">
            <a:spLocks/>
          </p:cNvSpPr>
          <p:nvPr/>
        </p:nvSpPr>
        <p:spPr>
          <a:xfrm>
            <a:off x="489645" y="908871"/>
            <a:ext cx="11197521" cy="390168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11"/>
              </a:buBlip>
              <a:tabLst/>
              <a:defRPr sz="2000" b="1" kern="1200">
                <a:solidFill>
                  <a:srgbClr val="2633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5570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de-DE" dirty="0"/>
              <a:t>Typische Aufgaben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54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732" y="1008554"/>
            <a:ext cx="11179146" cy="41026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Zertifikat und Weiterarbeit</a:t>
            </a:r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311" y="2632855"/>
            <a:ext cx="1245225" cy="146936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99289" y="2632855"/>
            <a:ext cx="2428587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persönlichen Stärken</a:t>
            </a:r>
          </a:p>
          <a:p>
            <a:pPr marL="269875" indent="-269875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 stärkster Kompetenzbereich</a:t>
            </a:r>
          </a:p>
          <a:p>
            <a:pPr marL="269875" indent="-269875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stärksten Übungen</a:t>
            </a:r>
          </a:p>
          <a:p>
            <a:pPr marL="269875" indent="-269875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stärksten Orientierungen im Interessenstest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842" y="2632854"/>
            <a:ext cx="2490844" cy="35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502" y="2632854"/>
            <a:ext cx="2339642" cy="357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5925192" y="4293719"/>
            <a:ext cx="3096344" cy="1944216"/>
          </a:xfrm>
          <a:prstGeom prst="rightArrow">
            <a:avLst>
              <a:gd name="adj1" fmla="val 50000"/>
              <a:gd name="adj2" fmla="val 33930"/>
            </a:avLst>
          </a:prstGeom>
          <a:solidFill>
            <a:srgbClr val="A3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rgbClr val="4F81BD"/>
              </a:buClr>
            </a:pPr>
            <a:r>
              <a:rPr lang="de-DE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Beratungsgespräch: </a:t>
            </a:r>
          </a:p>
          <a:p>
            <a:pPr marL="285750" indent="-285750"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Zusammenfassung des Zertifikats,</a:t>
            </a:r>
          </a:p>
          <a:p>
            <a:pPr marL="285750" indent="-285750"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Festlegung der BFEs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5925191" y="2834199"/>
            <a:ext cx="1704883" cy="1080120"/>
          </a:xfrm>
          <a:prstGeom prst="rightArrow">
            <a:avLst>
              <a:gd name="adj1" fmla="val 50000"/>
              <a:gd name="adj2" fmla="val 33930"/>
            </a:avLst>
          </a:prstGeom>
          <a:solidFill>
            <a:srgbClr val="A3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rgbClr val="4F81BD"/>
              </a:buClr>
            </a:pPr>
            <a:r>
              <a:rPr lang="de-DE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Ablage im Berufswahlpass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E08533-159C-475D-89C6-7AB73B9E9577}"/>
              </a:ext>
            </a:extLst>
          </p:cNvPr>
          <p:cNvSpPr txBox="1"/>
          <p:nvPr/>
        </p:nvSpPr>
        <p:spPr>
          <a:xfrm>
            <a:off x="5925191" y="1505767"/>
            <a:ext cx="4465623" cy="5232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Beratungsprotokolle unter</a:t>
            </a:r>
          </a:p>
          <a:p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https://www.kommunale-koordinierung.com/standardelemente/beratung</a:t>
            </a:r>
            <a:r>
              <a:rPr lang="de-DE" sz="12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de-DE" sz="12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89645" y="347709"/>
            <a:ext cx="8531891" cy="874208"/>
          </a:xfrm>
        </p:spPr>
        <p:txBody>
          <a:bodyPr/>
          <a:lstStyle/>
          <a:p>
            <a:r>
              <a:rPr lang="de-DE" dirty="0"/>
              <a:t>Düsseldorfer Potenzialanalyse</a:t>
            </a:r>
          </a:p>
        </p:txBody>
      </p:sp>
    </p:spTree>
    <p:extLst>
      <p:ext uri="{BB962C8B-B14F-4D97-AF65-F5344CB8AC3E}">
        <p14:creationId xmlns:p14="http://schemas.microsoft.com/office/powerpoint/2010/main" val="1778697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12C09B-2B37-1405-CA93-3C1D28813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367246"/>
            <a:ext cx="11216693" cy="46469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/>
              <a:t>Auswertungsgespräch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b="0" dirty="0"/>
              <a:t>Dauer: ca. 45 Minuten</a:t>
            </a:r>
          </a:p>
          <a:p>
            <a:r>
              <a:rPr lang="de-DE" b="0" dirty="0"/>
              <a:t>Teilnehmende: Beobachter/in, Schüler/in, Eltern, Lehrkraft</a:t>
            </a:r>
          </a:p>
          <a:p>
            <a:r>
              <a:rPr lang="de-DE" b="0" dirty="0"/>
              <a:t>Ort: Schule</a:t>
            </a:r>
          </a:p>
          <a:p>
            <a:r>
              <a:rPr lang="de-DE" b="0" dirty="0"/>
              <a:t>Termin: innerhalb von max. 14 Tagen nach der Durchführung der handlungsorientierten Übungen</a:t>
            </a:r>
          </a:p>
          <a:p>
            <a:r>
              <a:rPr lang="de-DE" b="0" dirty="0"/>
              <a:t>Wertschätzend: Konzentration auf Stärken!</a:t>
            </a:r>
          </a:p>
          <a:p>
            <a:r>
              <a:rPr lang="de-DE" b="0" dirty="0"/>
              <a:t>Gegenstand: Stärken und beste Übungen benennen</a:t>
            </a:r>
          </a:p>
          <a:p>
            <a:r>
              <a:rPr lang="de-DE" b="0" dirty="0"/>
              <a:t>Gegenüberstellung Selbst- und Fremdeinschätzung</a:t>
            </a:r>
          </a:p>
          <a:p>
            <a:r>
              <a:rPr lang="de-DE" b="0" dirty="0"/>
              <a:t>Potenzialanalyse soll zu positivem Erfolgserlebnis führen</a:t>
            </a:r>
          </a:p>
          <a:p>
            <a:r>
              <a:rPr lang="de-DE" b="0" dirty="0"/>
              <a:t>Pädagogischer Impuls für spätere Berufswahlorientierung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0BF66D-29BE-E02B-9AA3-D1224181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Düsseldorfer Potenzialanalyse</a:t>
            </a:r>
          </a:p>
        </p:txBody>
      </p:sp>
    </p:spTree>
    <p:extLst>
      <p:ext uri="{BB962C8B-B14F-4D97-AF65-F5344CB8AC3E}">
        <p14:creationId xmlns:p14="http://schemas.microsoft.com/office/powerpoint/2010/main" val="146949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97239" y="1419497"/>
            <a:ext cx="5347683" cy="4859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Ein Ordner, der viel bietet:</a:t>
            </a:r>
          </a:p>
          <a:p>
            <a:r>
              <a:rPr lang="de-DE" b="0" dirty="0"/>
              <a:t>Der Berufswahlpass NRW ist ab Kl. 8 ein treuer Begleiter im gesamten Berufsorientierungsprozessmit zahlreichen Arbeitsblättern und Informationen. </a:t>
            </a:r>
          </a:p>
          <a:p>
            <a:r>
              <a:rPr lang="de-DE" b="0" dirty="0"/>
              <a:t>alle Unterlagen und Zertifikate rund um die Berufsorientierung werden in ihm abgeheftet.</a:t>
            </a:r>
          </a:p>
          <a:p>
            <a:r>
              <a:rPr lang="de-DE" b="0" dirty="0"/>
              <a:t>Er ist ideal nutzbar für die Beratung und die Bewerbungsphase!</a:t>
            </a:r>
          </a:p>
          <a:p>
            <a:r>
              <a:rPr lang="de-DE" b="0" dirty="0"/>
              <a:t>Berufswahlpass in leichter Sprache</a:t>
            </a:r>
            <a:br>
              <a:rPr lang="de-DE" b="0" dirty="0"/>
            </a:br>
            <a:endParaRPr lang="de-DE" b="0" dirty="0"/>
          </a:p>
          <a:p>
            <a:pPr marL="0" indent="0">
              <a:buNone/>
            </a:pPr>
            <a:r>
              <a:rPr lang="de-DE" dirty="0"/>
              <a:t>Der BWP wird über die Träger im Rahmen der Potenzialanalyse bestellt und ist für die Jugendlichen kostenfrei.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Portfolioinstrument: Berufswahlpass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81E1E12-9BC3-4DDE-8B83-A036C37A55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696" y="1662904"/>
            <a:ext cx="1671614" cy="19725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93A825E-8197-407B-9311-48469A5DB3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2624">
            <a:off x="8561291" y="3962145"/>
            <a:ext cx="3082325" cy="176937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EAB0945-88EE-4257-A82B-E98B549189C5}"/>
              </a:ext>
            </a:extLst>
          </p:cNvPr>
          <p:cNvSpPr txBox="1"/>
          <p:nvPr/>
        </p:nvSpPr>
        <p:spPr>
          <a:xfrm rot="493555">
            <a:off x="9125648" y="2022460"/>
            <a:ext cx="2464464" cy="104644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Taskcard</a:t>
            </a:r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zur Einführung und alle Infos: </a:t>
            </a:r>
          </a:p>
          <a:p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https://www.kommunale-koordinierung.com/standardelemente/portfolioinstrument/</a:t>
            </a:r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49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506605" y="1457769"/>
            <a:ext cx="11179146" cy="41026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Konzept zur Nutzung des Berufswahlpasses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Portfolioinstrument: Berufswahlpass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76" y="2188476"/>
            <a:ext cx="11179175" cy="324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45004C3-98CA-4EBC-8CB5-8D52910A6AA7}"/>
              </a:ext>
            </a:extLst>
          </p:cNvPr>
          <p:cNvSpPr txBox="1"/>
          <p:nvPr/>
        </p:nvSpPr>
        <p:spPr>
          <a:xfrm>
            <a:off x="506576" y="5756601"/>
            <a:ext cx="11179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Berufskollegs arbeiten auch mit dem BWP – bitte den Entlassschüler*innen mitgeben.</a:t>
            </a:r>
          </a:p>
        </p:txBody>
      </p:sp>
    </p:spTree>
    <p:extLst>
      <p:ext uri="{BB962C8B-B14F-4D97-AF65-F5344CB8AC3E}">
        <p14:creationId xmlns:p14="http://schemas.microsoft.com/office/powerpoint/2010/main" val="345402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 Tage Berufsfelderkundungen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488353" y="1230193"/>
            <a:ext cx="5365439" cy="41026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Erste Praxiserfahrungen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77258" y="3634030"/>
            <a:ext cx="5365439" cy="1058508"/>
          </a:xfrm>
        </p:spPr>
        <p:txBody>
          <a:bodyPr>
            <a:normAutofit/>
          </a:bodyPr>
          <a:lstStyle/>
          <a:p>
            <a:pPr marL="0" lvl="4" inden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altLang="de-DE" sz="1600" b="1" kern="0" dirty="0">
                <a:solidFill>
                  <a:srgbClr val="26338A"/>
                </a:solidFill>
                <a:ea typeface="Verdana" panose="020B0604030504040204" pitchFamily="34" charset="0"/>
              </a:rPr>
              <a:t>Düsseldorfer Tage der Beruflichen Orientierung (DTBO) </a:t>
            </a:r>
          </a:p>
          <a:p>
            <a:pPr marL="0" lvl="4" inden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sz="1600" dirty="0">
                <a:solidFill>
                  <a:srgbClr val="27338B"/>
                </a:solidFill>
              </a:rPr>
              <a:t>Zeitpunkt: jährlich Mo-Mi vor den Osterferien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477258" y="1968881"/>
            <a:ext cx="11215903" cy="16168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altLang="de-DE" sz="3200" b="0" kern="0" dirty="0">
                <a:ea typeface="Verdana" panose="020B0604030504040204" pitchFamily="34" charset="0"/>
              </a:rPr>
              <a:t>Drei Mal je einen Tag in verschiedene Unternehmen hineinschnuppern und einen ersten Einblick in die Arbeitswelt erhalten, das ist das Ziel der Berufsfelderkundungen (BFE) in Klasse 8.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de-DE" sz="3200" b="0" dirty="0"/>
              <a:t>Einige Formate sind zielgruppen-spezifisch (betriebliche, trägergestützte und BFE in </a:t>
            </a:r>
            <a:r>
              <a:rPr lang="de-DE" sz="3200" b="0" dirty="0" err="1"/>
              <a:t>KAoA</a:t>
            </a:r>
            <a:r>
              <a:rPr lang="de-DE" sz="3200" b="0" dirty="0"/>
              <a:t>-STAR).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de-DE" sz="3200" b="0" dirty="0"/>
              <a:t>Die Bedarfsmeldung und Buchung von trägergestützten Angeboten ist verbindlich!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 altLang="de-DE" sz="2900" kern="0" dirty="0">
              <a:ea typeface="Verdan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1"/>
          </p:nvPr>
        </p:nvSpPr>
        <p:spPr>
          <a:xfrm>
            <a:off x="6327722" y="3640108"/>
            <a:ext cx="5365439" cy="1078625"/>
          </a:xfrm>
        </p:spPr>
        <p:txBody>
          <a:bodyPr/>
          <a:lstStyle/>
          <a:p>
            <a:r>
              <a:rPr lang="de-DE" altLang="de-DE" b="1" kern="0" dirty="0">
                <a:solidFill>
                  <a:srgbClr val="26338A"/>
                </a:solidFill>
                <a:ea typeface="Verdana" panose="020B0604030504040204" pitchFamily="34" charset="0"/>
              </a:rPr>
              <a:t>Trägergestützte Berufsfelderkundungen</a:t>
            </a:r>
            <a:endParaRPr lang="de-DE" altLang="de-DE" kern="0" dirty="0">
              <a:solidFill>
                <a:srgbClr val="26338A"/>
              </a:solidFill>
              <a:ea typeface="Verdana" panose="020B0604030504040204" pitchFamily="34" charset="0"/>
            </a:endParaRPr>
          </a:p>
          <a:p>
            <a:r>
              <a:rPr lang="de-DE" altLang="de-DE" kern="0" dirty="0">
                <a:solidFill>
                  <a:srgbClr val="26338A"/>
                </a:solidFill>
                <a:ea typeface="Verdana" panose="020B0604030504040204" pitchFamily="34" charset="0"/>
              </a:rPr>
              <a:t>Für Schüler*innen mit besonderem Unterstützungsbedarf</a:t>
            </a:r>
          </a:p>
          <a:p>
            <a:endParaRPr lang="de-DE" altLang="de-DE" kern="0" dirty="0">
              <a:solidFill>
                <a:srgbClr val="26338A"/>
              </a:solidFill>
              <a:ea typeface="Verdan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AB0945-88EE-4257-A82B-E98B549189C5}"/>
              </a:ext>
            </a:extLst>
          </p:cNvPr>
          <p:cNvSpPr txBox="1"/>
          <p:nvPr/>
        </p:nvSpPr>
        <p:spPr>
          <a:xfrm>
            <a:off x="520066" y="4789132"/>
            <a:ext cx="2142246" cy="73866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DTBO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www.dtbo-dus.de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AB0945-88EE-4257-A82B-E98B549189C5}"/>
              </a:ext>
            </a:extLst>
          </p:cNvPr>
          <p:cNvSpPr txBox="1"/>
          <p:nvPr/>
        </p:nvSpPr>
        <p:spPr>
          <a:xfrm>
            <a:off x="6338204" y="4783598"/>
            <a:ext cx="5365439" cy="73866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Infos über BFE, Vorgaben und Arbeitshilfen</a:t>
            </a:r>
          </a:p>
          <a:p>
            <a:r>
              <a:rPr lang="de-DE" sz="1000" dirty="0">
                <a:hlinkClick r:id="rId3"/>
              </a:rPr>
              <a:t>https://www.kommunale-koordinierung.com/standardelemente/berufsfelder-erkunden/</a:t>
            </a:r>
            <a:endParaRPr lang="de-DE" sz="1000" dirty="0"/>
          </a:p>
          <a:p>
            <a:endParaRPr lang="de-DE" sz="1600" dirty="0">
              <a:solidFill>
                <a:srgbClr val="26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EAB0945-88EE-4257-A82B-E98B549189C5}"/>
              </a:ext>
            </a:extLst>
          </p:cNvPr>
          <p:cNvSpPr txBox="1"/>
          <p:nvPr/>
        </p:nvSpPr>
        <p:spPr>
          <a:xfrm>
            <a:off x="2739522" y="5695171"/>
            <a:ext cx="6712344" cy="58477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Virtuelle Berufsfelderkundungen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https://www.kommunale-koordinierung.com/digitale-angebote/digitale-unterrichtsideen/berufsfelderkundung-virtuell/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Inhaltsplatzhalter 7">
            <a:extLst>
              <a:ext uri="{FF2B5EF4-FFF2-40B4-BE49-F238E27FC236}">
                <a16:creationId xmlns:a16="http://schemas.microsoft.com/office/drawing/2014/main" id="{7A0D1A81-613D-D349-7753-013A341D7C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569" y="4906100"/>
            <a:ext cx="2829937" cy="6304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376" y="427773"/>
            <a:ext cx="1558925" cy="10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Beratung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5"/>
          </p:nvPr>
        </p:nvSpPr>
        <p:spPr>
          <a:xfrm>
            <a:off x="4715952" y="1815023"/>
            <a:ext cx="2826190" cy="672568"/>
          </a:xfrm>
        </p:spPr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Zielgruppe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Roter Faden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59281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Schulische prozessbegleitende Begleitung und Beratung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504737" y="2583384"/>
            <a:ext cx="2826190" cy="2938731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27338B"/>
                </a:solidFill>
              </a:rPr>
              <a:t>Beratung verknüpft die Standardelemente und schulinternen Bausteine miteinander</a:t>
            </a:r>
          </a:p>
          <a:p>
            <a:r>
              <a:rPr lang="de-DE" dirty="0">
                <a:solidFill>
                  <a:srgbClr val="27338B"/>
                </a:solidFill>
              </a:rPr>
              <a:t>Individuelle Förderung der Schüler*innen</a:t>
            </a:r>
          </a:p>
          <a:p>
            <a:r>
              <a:rPr lang="de-DE" dirty="0">
                <a:solidFill>
                  <a:srgbClr val="27338B"/>
                </a:solidFill>
              </a:rPr>
              <a:t>Gelingender Übergang in Ausbildung, weiter-führende Schule oder Studium</a:t>
            </a:r>
          </a:p>
          <a:p>
            <a:r>
              <a:rPr lang="de-DE" dirty="0">
                <a:solidFill>
                  <a:srgbClr val="27338B"/>
                </a:solidFill>
              </a:rPr>
              <a:t>Abgleich von Selbst- und Fremdeinschätzung</a:t>
            </a:r>
          </a:p>
          <a:p>
            <a:endParaRPr lang="de-DE" dirty="0">
              <a:solidFill>
                <a:srgbClr val="27338B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idx="18"/>
          </p:nvPr>
        </p:nvSpPr>
        <p:spPr>
          <a:xfrm>
            <a:off x="857500" y="2597740"/>
            <a:ext cx="2826190" cy="2938731"/>
          </a:xfrm>
        </p:spPr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… ist Aufgabe aller Lehrkräfte (vgl. ADO § 5)</a:t>
            </a:r>
          </a:p>
          <a:p>
            <a:r>
              <a:rPr lang="de-DE" dirty="0">
                <a:solidFill>
                  <a:srgbClr val="27338B"/>
                </a:solidFill>
              </a:rPr>
              <a:t>Schule berät Schüler*innen und Eltern prozessbegleitend in der Beruflichen Orientierung</a:t>
            </a:r>
          </a:p>
          <a:p>
            <a:r>
              <a:rPr lang="de-DE" dirty="0">
                <a:solidFill>
                  <a:srgbClr val="27338B"/>
                </a:solidFill>
              </a:rPr>
              <a:t>Die Schule legt fest, wer am Beratungsprozess zu welchem Zeitpunkt eingebunden wird (Beratungskonzept)</a:t>
            </a:r>
          </a:p>
          <a:p>
            <a:endParaRPr lang="de-DE" dirty="0">
              <a:solidFill>
                <a:srgbClr val="27338B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9"/>
          </p:nvPr>
        </p:nvSpPr>
        <p:spPr>
          <a:xfrm>
            <a:off x="4755590" y="2597740"/>
            <a:ext cx="2826190" cy="345366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Alle Schüler*innen der allgemeinbildenden Schulen </a:t>
            </a:r>
          </a:p>
          <a:p>
            <a:r>
              <a:rPr lang="de-DE" dirty="0">
                <a:solidFill>
                  <a:srgbClr val="27338B"/>
                </a:solidFill>
              </a:rPr>
              <a:t>und der Bildungsgänge der Berufskollegs, in denen kein Berufsabschluss erworben bzw. vorausgesetzt wird.</a:t>
            </a:r>
          </a:p>
          <a:p>
            <a:r>
              <a:rPr lang="de-DE" dirty="0">
                <a:solidFill>
                  <a:srgbClr val="27338B"/>
                </a:solidFill>
              </a:rPr>
              <a:t>Halbjährlich ab Klasse 8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5103" flipV="1">
            <a:off x="8512645" y="2174208"/>
            <a:ext cx="2299748" cy="3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Ziele der Beratung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Inhalte der Beratung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Wer berät?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59281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Schulische prozessbegleitende Begleitung und Beratung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504737" y="2583384"/>
            <a:ext cx="2826190" cy="2938731"/>
          </a:xfrm>
        </p:spPr>
        <p:txBody>
          <a:bodyPr/>
          <a:lstStyle/>
          <a:p>
            <a:r>
              <a:rPr lang="de-DE" dirty="0" err="1">
                <a:solidFill>
                  <a:srgbClr val="27338B"/>
                </a:solidFill>
              </a:rPr>
              <a:t>StuBo</a:t>
            </a:r>
            <a:endParaRPr lang="de-DE" dirty="0">
              <a:solidFill>
                <a:srgbClr val="27338B"/>
              </a:solidFill>
            </a:endParaRPr>
          </a:p>
          <a:p>
            <a:r>
              <a:rPr lang="de-DE" dirty="0">
                <a:solidFill>
                  <a:srgbClr val="27338B"/>
                </a:solidFill>
              </a:rPr>
              <a:t>Klassenleitungen</a:t>
            </a:r>
          </a:p>
          <a:p>
            <a:r>
              <a:rPr lang="de-DE" dirty="0">
                <a:solidFill>
                  <a:srgbClr val="27338B"/>
                </a:solidFill>
              </a:rPr>
              <a:t>Beratungslehrkräfte</a:t>
            </a:r>
          </a:p>
          <a:p>
            <a:r>
              <a:rPr lang="de-DE" dirty="0">
                <a:solidFill>
                  <a:srgbClr val="27338B"/>
                </a:solidFill>
              </a:rPr>
              <a:t>Stufenleitungen</a:t>
            </a:r>
          </a:p>
          <a:p>
            <a:r>
              <a:rPr lang="de-DE" dirty="0">
                <a:solidFill>
                  <a:srgbClr val="27338B"/>
                </a:solidFill>
              </a:rPr>
              <a:t>Alle Lehrkräfte</a:t>
            </a:r>
            <a:br>
              <a:rPr lang="de-DE" dirty="0">
                <a:solidFill>
                  <a:srgbClr val="27338B"/>
                </a:solidFill>
              </a:rPr>
            </a:br>
            <a:br>
              <a:rPr lang="de-DE" dirty="0">
                <a:solidFill>
                  <a:srgbClr val="27338B"/>
                </a:solidFill>
              </a:rPr>
            </a:br>
            <a:endParaRPr lang="de-DE" dirty="0">
              <a:solidFill>
                <a:srgbClr val="27338B"/>
              </a:solidFill>
            </a:endParaRPr>
          </a:p>
          <a:p>
            <a:r>
              <a:rPr lang="de-DE" dirty="0">
                <a:solidFill>
                  <a:srgbClr val="27338B"/>
                </a:solidFill>
              </a:rPr>
              <a:t>Außerschulische Partner wie Beratungskräfte der Agentur für Arbeit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8"/>
          </p:nvPr>
        </p:nvSpPr>
        <p:spPr>
          <a:xfrm>
            <a:off x="4681118" y="2583385"/>
            <a:ext cx="2826190" cy="2938731"/>
          </a:xfrm>
        </p:spPr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Wo stehst du?</a:t>
            </a:r>
          </a:p>
          <a:p>
            <a:r>
              <a:rPr lang="de-DE" dirty="0">
                <a:solidFill>
                  <a:srgbClr val="27338B"/>
                </a:solidFill>
              </a:rPr>
              <a:t>Was sind deine Ziele?</a:t>
            </a:r>
          </a:p>
          <a:p>
            <a:r>
              <a:rPr lang="de-DE" dirty="0">
                <a:solidFill>
                  <a:srgbClr val="27338B"/>
                </a:solidFill>
              </a:rPr>
              <a:t>Was sind deine nächsten Schritte?</a:t>
            </a:r>
          </a:p>
          <a:p>
            <a:r>
              <a:rPr lang="de-DE" dirty="0">
                <a:solidFill>
                  <a:srgbClr val="27338B"/>
                </a:solidFill>
              </a:rPr>
              <a:t>Wer kann dich unterstützen? Was brauchst du um deine Ziele zu erreichen?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9"/>
          </p:nvPr>
        </p:nvSpPr>
        <p:spPr>
          <a:xfrm>
            <a:off x="927168" y="2325915"/>
            <a:ext cx="2826190" cy="345366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Aktive und eigenverantwortliche Gestaltung der Bildungs- und Berufsbiografie</a:t>
            </a:r>
          </a:p>
          <a:p>
            <a:r>
              <a:rPr lang="de-DE" dirty="0">
                <a:solidFill>
                  <a:srgbClr val="27338B"/>
                </a:solidFill>
              </a:rPr>
              <a:t>Ziele setzen und verfolgen</a:t>
            </a:r>
          </a:p>
          <a:p>
            <a:r>
              <a:rPr lang="de-DE" dirty="0">
                <a:solidFill>
                  <a:srgbClr val="27338B"/>
                </a:solidFill>
              </a:rPr>
              <a:t>Ressourcen erkennen und mobilisieren</a:t>
            </a:r>
          </a:p>
          <a:p>
            <a:r>
              <a:rPr lang="de-DE" dirty="0">
                <a:solidFill>
                  <a:srgbClr val="27338B"/>
                </a:solidFill>
              </a:rPr>
              <a:t>Erwerb von Sach- und Urteilskompetenz sowie Handlungs- und Entscheidungsfähigkeit</a:t>
            </a:r>
          </a:p>
          <a:p>
            <a:r>
              <a:rPr lang="de-DE" dirty="0">
                <a:solidFill>
                  <a:srgbClr val="27338B"/>
                </a:solidFill>
              </a:rPr>
              <a:t>Ausbildungs- bzw. Studienreife entwickeln</a:t>
            </a:r>
          </a:p>
        </p:txBody>
      </p:sp>
    </p:spTree>
    <p:extLst>
      <p:ext uri="{BB962C8B-B14F-4D97-AF65-F5344CB8AC3E}">
        <p14:creationId xmlns:p14="http://schemas.microsoft.com/office/powerpoint/2010/main" val="172170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89645" y="1239334"/>
            <a:ext cx="11216693" cy="4774906"/>
          </a:xfrm>
        </p:spPr>
        <p:txBody>
          <a:bodyPr>
            <a:normAutofit lnSpcReduction="10000"/>
          </a:bodyPr>
          <a:lstStyle/>
          <a:p>
            <a:r>
              <a:rPr lang="de-DE" b="0" dirty="0"/>
              <a:t>Teil 1</a:t>
            </a:r>
            <a:br>
              <a:rPr lang="de-DE" b="0" dirty="0"/>
            </a:br>
            <a:r>
              <a:rPr lang="de-DE" b="0" dirty="0"/>
              <a:t>Das System von „Kein Abschluss ohne Anschluss“ (</a:t>
            </a:r>
            <a:r>
              <a:rPr lang="de-DE" b="0" dirty="0" err="1"/>
              <a:t>KAoA</a:t>
            </a:r>
            <a:r>
              <a:rPr lang="de-DE" b="0" dirty="0"/>
              <a:t>) </a:t>
            </a:r>
            <a:br>
              <a:rPr lang="de-DE" b="0" dirty="0"/>
            </a:br>
            <a:r>
              <a:rPr lang="de-DE" b="0" dirty="0"/>
              <a:t>Berufswahlkompetenz</a:t>
            </a:r>
          </a:p>
          <a:p>
            <a:r>
              <a:rPr lang="de-DE" dirty="0"/>
              <a:t>Teil 2</a:t>
            </a:r>
            <a:br>
              <a:rPr lang="de-DE" dirty="0"/>
            </a:br>
            <a:r>
              <a:rPr lang="de-DE" dirty="0"/>
              <a:t>Standardelemente in der Sek I unter Berücksichtigung regionaler Bezüge</a:t>
            </a:r>
          </a:p>
          <a:p>
            <a:r>
              <a:rPr lang="de-DE" b="0" dirty="0"/>
              <a:t>Teil 3</a:t>
            </a:r>
            <a:br>
              <a:rPr lang="de-DE" b="0" dirty="0"/>
            </a:br>
            <a:r>
              <a:rPr lang="de-DE" b="0" dirty="0"/>
              <a:t>Anschlussmöglichkeiten nach der Sekundarstufe I</a:t>
            </a:r>
          </a:p>
          <a:p>
            <a:r>
              <a:rPr lang="de-DE" b="0" dirty="0"/>
              <a:t>Teil 4</a:t>
            </a:r>
            <a:br>
              <a:rPr lang="de-DE" b="0" dirty="0"/>
            </a:br>
            <a:r>
              <a:rPr lang="de-DE" b="0" dirty="0"/>
              <a:t>Standardelemente in der Sek II unter Berücksichtigung regionaler Bezüge</a:t>
            </a:r>
          </a:p>
          <a:p>
            <a:r>
              <a:rPr lang="de-DE" b="0" dirty="0"/>
              <a:t>Teil 5</a:t>
            </a:r>
            <a:br>
              <a:rPr lang="de-DE" b="0" dirty="0"/>
            </a:br>
            <a:r>
              <a:rPr lang="de-DE" b="0" dirty="0"/>
              <a:t>Aufgaben der Schule</a:t>
            </a:r>
            <a:br>
              <a:rPr lang="de-DE" b="0" dirty="0"/>
            </a:br>
            <a:r>
              <a:rPr lang="de-DE" b="0" dirty="0"/>
              <a:t>Innerschulische Koordination</a:t>
            </a:r>
            <a:br>
              <a:rPr lang="de-DE" b="0" dirty="0"/>
            </a:br>
            <a:r>
              <a:rPr lang="de-DE" b="0" dirty="0"/>
              <a:t>Vernetzung und regionale Partner</a:t>
            </a:r>
          </a:p>
          <a:p>
            <a:r>
              <a:rPr lang="de-DE" b="0" dirty="0"/>
              <a:t>Teil 5</a:t>
            </a:r>
            <a:br>
              <a:rPr lang="de-DE" b="0" dirty="0"/>
            </a:br>
            <a:r>
              <a:rPr lang="de-DE" b="0" dirty="0"/>
              <a:t>Handwerkszeug für </a:t>
            </a:r>
            <a:r>
              <a:rPr lang="de-DE" b="0" dirty="0" err="1"/>
              <a:t>StuBos</a:t>
            </a:r>
            <a:endParaRPr lang="de-DE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der </a:t>
            </a:r>
            <a:r>
              <a:rPr lang="de-DE" dirty="0" err="1"/>
              <a:t>Powerpoint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773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Qualifikation der Beratenden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Material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Formen der Beratung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59281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Schulische prozessbegleitende Begleitung und Beratung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504737" y="2587021"/>
            <a:ext cx="2826190" cy="2938731"/>
          </a:xfrm>
        </p:spPr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Einzelberatung</a:t>
            </a:r>
          </a:p>
          <a:p>
            <a:r>
              <a:rPr lang="de-DE" dirty="0">
                <a:solidFill>
                  <a:srgbClr val="27338B"/>
                </a:solidFill>
              </a:rPr>
              <a:t>Gruppenberatung</a:t>
            </a:r>
          </a:p>
          <a:p>
            <a:r>
              <a:rPr lang="de-DE" dirty="0">
                <a:solidFill>
                  <a:srgbClr val="27338B"/>
                </a:solidFill>
              </a:rPr>
              <a:t>Peer-</a:t>
            </a:r>
            <a:r>
              <a:rPr lang="de-DE" dirty="0" err="1">
                <a:solidFill>
                  <a:srgbClr val="27338B"/>
                </a:solidFill>
              </a:rPr>
              <a:t>to</a:t>
            </a:r>
            <a:r>
              <a:rPr lang="de-DE" dirty="0">
                <a:solidFill>
                  <a:srgbClr val="27338B"/>
                </a:solidFill>
              </a:rPr>
              <a:t>-peer-Beratung</a:t>
            </a:r>
          </a:p>
          <a:p>
            <a:pPr marL="0" indent="0">
              <a:buNone/>
            </a:pPr>
            <a:endParaRPr lang="de-DE" dirty="0">
              <a:solidFill>
                <a:srgbClr val="27338B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idx="18"/>
          </p:nvPr>
        </p:nvSpPr>
        <p:spPr>
          <a:xfrm>
            <a:off x="4681118" y="2587021"/>
            <a:ext cx="2826190" cy="2938731"/>
          </a:xfrm>
        </p:spPr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Vorbereitungsbögen</a:t>
            </a:r>
          </a:p>
          <a:p>
            <a:r>
              <a:rPr lang="de-DE" dirty="0">
                <a:solidFill>
                  <a:srgbClr val="27338B"/>
                </a:solidFill>
              </a:rPr>
              <a:t>Protokollbögen</a:t>
            </a:r>
          </a:p>
          <a:p>
            <a:r>
              <a:rPr lang="de-DE" dirty="0">
                <a:solidFill>
                  <a:srgbClr val="27338B"/>
                </a:solidFill>
              </a:rPr>
              <a:t>Arbeitsblätter BWP</a:t>
            </a:r>
          </a:p>
          <a:p>
            <a:r>
              <a:rPr lang="de-DE" dirty="0">
                <a:solidFill>
                  <a:srgbClr val="27338B"/>
                </a:solidFill>
              </a:rPr>
              <a:t>Übersicht über regionale Beratungsangebote (BIWENAV)</a:t>
            </a:r>
          </a:p>
          <a:p>
            <a:r>
              <a:rPr lang="de-DE" dirty="0">
                <a:solidFill>
                  <a:srgbClr val="27338B"/>
                </a:solidFill>
              </a:rPr>
              <a:t>Beratungsprotokolle: Ablage im Berufswahlpass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9"/>
          </p:nvPr>
        </p:nvSpPr>
        <p:spPr>
          <a:xfrm>
            <a:off x="857499" y="2583384"/>
            <a:ext cx="2826190" cy="357357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27338B"/>
                </a:solidFill>
              </a:rPr>
              <a:t>Lehrkraft als Lernbegleiter: Ressourcenorientierte, schüleraktivierende Haltung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27338B"/>
                </a:solidFill>
              </a:rPr>
              <a:t>Beratung ergebnisoffen und schülerzentriert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27338B"/>
                </a:solidFill>
              </a:rPr>
              <a:t>Im Fokus: Entwicklungsprozess der </a:t>
            </a:r>
            <a:r>
              <a:rPr lang="de-DE" dirty="0" err="1">
                <a:solidFill>
                  <a:srgbClr val="27338B"/>
                </a:solidFill>
              </a:rPr>
              <a:t>SuS</a:t>
            </a:r>
            <a:endParaRPr lang="de-DE" dirty="0">
              <a:solidFill>
                <a:srgbClr val="27338B"/>
              </a:solidFill>
            </a:endParaRP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27338B"/>
                </a:solidFill>
              </a:rPr>
              <a:t>Kein Expertenwissen nötig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27338B"/>
                </a:solidFill>
              </a:rPr>
              <a:t>Aber: Überblick über die Beratungsangebote hilfreich</a:t>
            </a:r>
          </a:p>
          <a:p>
            <a:endParaRPr lang="de-DE" dirty="0">
              <a:solidFill>
                <a:srgbClr val="2733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3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Schulische prozessbegleitende Begleitung und Beratung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AB0945-88EE-4257-A82B-E98B549189C5}"/>
              </a:ext>
            </a:extLst>
          </p:cNvPr>
          <p:cNvSpPr txBox="1"/>
          <p:nvPr/>
        </p:nvSpPr>
        <p:spPr>
          <a:xfrm>
            <a:off x="609600" y="5508335"/>
            <a:ext cx="11068594" cy="33855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Infos, Vorgaben und Arbeitshilfen </a:t>
            </a:r>
            <a:r>
              <a:rPr lang="de-DE" sz="1000" dirty="0">
                <a:hlinkClick r:id="rId2"/>
              </a:rPr>
              <a:t>https://www.kommunale-koordinierung.com/standardelemente/beratung/</a:t>
            </a:r>
            <a:r>
              <a:rPr lang="de-DE" sz="1000" dirty="0"/>
              <a:t> </a:t>
            </a:r>
            <a:endParaRPr lang="de-DE" sz="1600" dirty="0">
              <a:solidFill>
                <a:srgbClr val="26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45" y="2440929"/>
            <a:ext cx="11447845" cy="27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89645" y="1640076"/>
            <a:ext cx="1078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Beratungskonzept: Wer berät wann? Wo? zu welchem Anlass? wen?</a:t>
            </a:r>
          </a:p>
        </p:txBody>
      </p:sp>
    </p:spTree>
    <p:extLst>
      <p:ext uri="{BB962C8B-B14F-4D97-AF65-F5344CB8AC3E}">
        <p14:creationId xmlns:p14="http://schemas.microsoft.com/office/powerpoint/2010/main" val="2909361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Schulische prozessbegleitende Begleitung und Beratung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89645" y="1640076"/>
            <a:ext cx="1078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Abgrenzung der Beratenden Lehrkräfte – Beratungskräfte der Agentur für Arbeit</a:t>
            </a:r>
          </a:p>
        </p:txBody>
      </p:sp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489645" y="2368641"/>
            <a:ext cx="3508284" cy="17132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600" b="1" dirty="0">
                <a:ea typeface="Verdana" panose="020B0604030504040204" pitchFamily="34" charset="0"/>
              </a:rPr>
              <a:t>Lehrkraft</a:t>
            </a:r>
          </a:p>
          <a:p>
            <a:r>
              <a:rPr lang="de-DE" sz="1600" dirty="0">
                <a:ea typeface="Verdana" panose="020B0604030504040204" pitchFamily="34" charset="0"/>
              </a:rPr>
              <a:t>Know-how über </a:t>
            </a:r>
            <a:r>
              <a:rPr lang="de-DE" sz="1600" dirty="0" err="1">
                <a:ea typeface="Verdana" panose="020B0604030504040204" pitchFamily="34" charset="0"/>
              </a:rPr>
              <a:t>SuS</a:t>
            </a:r>
            <a:endParaRPr lang="de-DE" sz="1600" dirty="0">
              <a:ea typeface="Verdana" panose="020B0604030504040204" pitchFamily="34" charset="0"/>
            </a:endParaRPr>
          </a:p>
          <a:p>
            <a:r>
              <a:rPr lang="de-DE" sz="1600" dirty="0">
                <a:ea typeface="Verdana" panose="020B0604030504040204" pitchFamily="34" charset="0"/>
              </a:rPr>
              <a:t>Entwicklungsprozesse fördern</a:t>
            </a:r>
          </a:p>
          <a:p>
            <a:r>
              <a:rPr lang="de-DE" sz="1600" dirty="0">
                <a:ea typeface="Verdana" panose="020B0604030504040204" pitchFamily="34" charset="0"/>
              </a:rPr>
              <a:t>Ziele setzen und verfolgen</a:t>
            </a:r>
          </a:p>
          <a:p>
            <a:r>
              <a:rPr lang="de-DE" sz="1600" dirty="0">
                <a:ea typeface="Verdana" panose="020B0604030504040204" pitchFamily="34" charset="0"/>
              </a:rPr>
              <a:t>Beratungsprotokoll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92500" y="2284174"/>
            <a:ext cx="4351740" cy="1727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Beratungskraft der Agentur</a:t>
            </a:r>
          </a:p>
          <a:p>
            <a:endParaRPr lang="de-DE" sz="1600" dirty="0">
              <a:solidFill>
                <a:srgbClr val="26338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Know-how über Berufe und Anschlussmöglichkeiten</a:t>
            </a:r>
          </a:p>
          <a:p>
            <a:pPr marL="269875" indent="-269875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Vermittlung von Ausbildungs- und Studienangeboten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661" y="4617923"/>
            <a:ext cx="935472" cy="1391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74E9D81-0067-49C8-A7E1-3D4F5A14D8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370" y="4697769"/>
            <a:ext cx="1184933" cy="1398221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5564777" y="4953394"/>
            <a:ext cx="2574613" cy="720080"/>
          </a:xfrm>
          <a:prstGeom prst="rightArrow">
            <a:avLst/>
          </a:prstGeom>
          <a:noFill/>
          <a:ln>
            <a:solidFill>
              <a:srgbClr val="263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Dokumentation im BWP</a:t>
            </a:r>
          </a:p>
        </p:txBody>
      </p:sp>
    </p:spTree>
    <p:extLst>
      <p:ext uri="{BB962C8B-B14F-4D97-AF65-F5344CB8AC3E}">
        <p14:creationId xmlns:p14="http://schemas.microsoft.com/office/powerpoint/2010/main" val="3228025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43D05DD-635C-1C69-968C-989FF1B8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Standardelemente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193048C-ED10-96D9-72F9-4CFAF7839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44" y="1348633"/>
            <a:ext cx="6810057" cy="4664818"/>
          </a:xfrm>
        </p:spPr>
      </p:pic>
    </p:spTree>
    <p:extLst>
      <p:ext uri="{BB962C8B-B14F-4D97-AF65-F5344CB8AC3E}">
        <p14:creationId xmlns:p14="http://schemas.microsoft.com/office/powerpoint/2010/main" val="2040136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Praktikum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88354" y="1040851"/>
            <a:ext cx="5365439" cy="41026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Berufswünsche überprüfen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89645" y="1451844"/>
            <a:ext cx="11214001" cy="1143310"/>
          </a:xfrm>
        </p:spPr>
        <p:txBody>
          <a:bodyPr>
            <a:normAutofit fontScale="92500" lnSpcReduction="20000"/>
          </a:bodyPr>
          <a:lstStyle/>
          <a:p>
            <a:r>
              <a:rPr lang="de-DE" sz="1900" dirty="0">
                <a:solidFill>
                  <a:srgbClr val="26338A"/>
                </a:solidFill>
              </a:rPr>
              <a:t>In der 9./10. Klasse absolvieren die Schülerinnen und Schüler ein längeres Praktikum von mind. 2 Wochen.</a:t>
            </a:r>
          </a:p>
          <a:p>
            <a:r>
              <a:rPr lang="de-DE" sz="1900" dirty="0">
                <a:solidFill>
                  <a:srgbClr val="26338A"/>
                </a:solidFill>
              </a:rPr>
              <a:t>Ausgerüstet mit den Erfahrungen aus den Klassen 7 und 8 sollten sie dieses Praktikum möglichst zielgerichtet und interessengeleitet auswählen. </a:t>
            </a:r>
          </a:p>
          <a:p>
            <a:r>
              <a:rPr lang="de-DE" sz="1900" dirty="0">
                <a:solidFill>
                  <a:srgbClr val="26338A"/>
                </a:solidFill>
              </a:rPr>
              <a:t>Das Praktikum wird im Unterricht vor- und nachbereitet und durch die Schule begleitet.</a:t>
            </a:r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6338206" y="2931425"/>
            <a:ext cx="5365439" cy="41026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Langzeitpraktikum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1"/>
          </p:nvPr>
        </p:nvSpPr>
        <p:spPr>
          <a:xfrm>
            <a:off x="6338207" y="3677964"/>
            <a:ext cx="5365439" cy="1872343"/>
          </a:xfrm>
        </p:spPr>
        <p:txBody>
          <a:bodyPr>
            <a:normAutofit fontScale="25000" lnSpcReduction="20000"/>
          </a:bodyPr>
          <a:lstStyle/>
          <a:p>
            <a:endParaRPr lang="de-DE" dirty="0">
              <a:solidFill>
                <a:srgbClr val="26338A"/>
              </a:solidFill>
            </a:endParaRPr>
          </a:p>
          <a:p>
            <a:r>
              <a:rPr lang="de-DE" sz="6400" dirty="0">
                <a:solidFill>
                  <a:srgbClr val="26338A"/>
                </a:solidFill>
              </a:rPr>
              <a:t>Im Langzeitpraktikum verbringen Schülerinnen und Schüler 1-2 Tage pro Woche in einem Betrieb anstatt in der Schule, um …</a:t>
            </a:r>
          </a:p>
          <a:p>
            <a:r>
              <a:rPr lang="de-DE" sz="6400" dirty="0">
                <a:solidFill>
                  <a:srgbClr val="26338A"/>
                </a:solidFill>
              </a:rPr>
              <a:t>- neue Motivation zu finden, auch für den Schulabschluss</a:t>
            </a:r>
          </a:p>
          <a:p>
            <a:r>
              <a:rPr lang="de-DE" sz="6400" dirty="0">
                <a:solidFill>
                  <a:srgbClr val="26338A"/>
                </a:solidFill>
              </a:rPr>
              <a:t>- ihre Chancen auf dem Arbeitsmarkt zu verbessern</a:t>
            </a:r>
          </a:p>
          <a:p>
            <a:r>
              <a:rPr lang="de-DE" sz="6400" dirty="0">
                <a:solidFill>
                  <a:srgbClr val="26338A"/>
                </a:solidFill>
              </a:rPr>
              <a:t>- nach der Schule direkt in eine Ausbildung einzusteigen</a:t>
            </a:r>
          </a:p>
        </p:txBody>
      </p:sp>
      <p:sp>
        <p:nvSpPr>
          <p:cNvPr id="9" name="Inhaltsplatzhalter 5"/>
          <p:cNvSpPr txBox="1">
            <a:spLocks/>
          </p:cNvSpPr>
          <p:nvPr/>
        </p:nvSpPr>
        <p:spPr>
          <a:xfrm>
            <a:off x="396914" y="3906519"/>
            <a:ext cx="5365439" cy="135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1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E39DFCE8-EE59-8A07-A6D7-CF24FA0144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45" y="2926153"/>
            <a:ext cx="4704846" cy="64936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A1140D3-0FD8-4A54-9BD8-8F61A6F6C26E}"/>
              </a:ext>
            </a:extLst>
          </p:cNvPr>
          <p:cNvSpPr txBox="1"/>
          <p:nvPr/>
        </p:nvSpPr>
        <p:spPr>
          <a:xfrm>
            <a:off x="489645" y="4910107"/>
            <a:ext cx="3744416" cy="307777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26338A"/>
                </a:solidFill>
              </a:rPr>
              <a:t>www.praktikum-dus.de</a:t>
            </a:r>
          </a:p>
        </p:txBody>
      </p:sp>
      <p:sp>
        <p:nvSpPr>
          <p:cNvPr id="13" name="Inhaltsplatzhalter 7"/>
          <p:cNvSpPr txBox="1">
            <a:spLocks/>
          </p:cNvSpPr>
          <p:nvPr/>
        </p:nvSpPr>
        <p:spPr>
          <a:xfrm>
            <a:off x="489645" y="3843707"/>
            <a:ext cx="5365439" cy="1105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26338A"/>
                </a:solidFill>
              </a:rPr>
              <a:t>Düsseldorfer Praktikumsbörse mit Angeboten und Kontaktdaten regionaler Betriebe und Einrichtungen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A1140D3-0FD8-4A54-9BD8-8F61A6F6C26E}"/>
              </a:ext>
            </a:extLst>
          </p:cNvPr>
          <p:cNvSpPr txBox="1"/>
          <p:nvPr/>
        </p:nvSpPr>
        <p:spPr>
          <a:xfrm>
            <a:off x="489645" y="5591648"/>
            <a:ext cx="4797577" cy="492443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 über Blockpraktika </a:t>
            </a:r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https://www.kommunale-koordinierung.com/standardelemente/praktika/</a:t>
            </a:r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A1140D3-0FD8-4A54-9BD8-8F61A6F6C26E}"/>
              </a:ext>
            </a:extLst>
          </p:cNvPr>
          <p:cNvSpPr txBox="1"/>
          <p:nvPr/>
        </p:nvSpPr>
        <p:spPr>
          <a:xfrm>
            <a:off x="6338207" y="5590727"/>
            <a:ext cx="4797577" cy="646331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 über Langzeitpraktika </a:t>
            </a:r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https://www.kommunale-koordinierung.com/standardelemente/langzeitpraktikum/</a:t>
            </a:r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000" dirty="0">
              <a:solidFill>
                <a:srgbClr val="26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42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Praxiskurse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88354" y="1603102"/>
            <a:ext cx="5365439" cy="3684588"/>
          </a:xfrm>
        </p:spPr>
        <p:txBody>
          <a:bodyPr/>
          <a:lstStyle/>
          <a:p>
            <a:pPr algn="just"/>
            <a:r>
              <a:rPr lang="de-DE" sz="2000" b="1" dirty="0">
                <a:solidFill>
                  <a:srgbClr val="26338A"/>
                </a:solidFill>
              </a:rPr>
              <a:t>Praxiskurse bestehen aus einem Set an handlungsorientierten Aufgaben (Arbeitsproben), die den Schülerinnen und Schülern die beruflichen Tätigkeiten eines Berufsfeldes exemplarisch und praxisnah vermitteln.</a:t>
            </a:r>
          </a:p>
          <a:p>
            <a:r>
              <a:rPr lang="de-DE" sz="2000" dirty="0">
                <a:solidFill>
                  <a:srgbClr val="26338A"/>
                </a:solidFill>
              </a:rPr>
              <a:t>Ziele:</a:t>
            </a:r>
          </a:p>
          <a:p>
            <a:pPr marL="269875" indent="-269875">
              <a:buBlip>
                <a:blip r:embed="rId2"/>
              </a:buBlip>
            </a:pPr>
            <a:r>
              <a:rPr lang="de-DE" sz="2000" dirty="0">
                <a:solidFill>
                  <a:srgbClr val="26338A"/>
                </a:solidFill>
              </a:rPr>
              <a:t>Berufswahlkompetenz stärken</a:t>
            </a:r>
          </a:p>
          <a:p>
            <a:pPr marL="269875" indent="-269875">
              <a:buBlip>
                <a:blip r:embed="rId2"/>
              </a:buBlip>
            </a:pPr>
            <a:r>
              <a:rPr lang="de-DE" sz="2000" dirty="0">
                <a:solidFill>
                  <a:srgbClr val="26338A"/>
                </a:solidFill>
              </a:rPr>
              <a:t>ein Berufsfeld praktisch ausprobieren</a:t>
            </a:r>
          </a:p>
          <a:p>
            <a:pPr marL="269875" indent="-269875">
              <a:buBlip>
                <a:blip r:embed="rId2"/>
              </a:buBlip>
            </a:pPr>
            <a:r>
              <a:rPr lang="de-DE" sz="2000" dirty="0">
                <a:solidFill>
                  <a:srgbClr val="26338A"/>
                </a:solidFill>
              </a:rPr>
              <a:t>Interesse an einer dualen Ausbildung</a:t>
            </a:r>
          </a:p>
          <a:p>
            <a:endParaRPr lang="de-DE" sz="2000" b="1" dirty="0">
              <a:solidFill>
                <a:srgbClr val="26338A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half" idx="11"/>
          </p:nvPr>
        </p:nvSpPr>
        <p:spPr>
          <a:xfrm>
            <a:off x="6338816" y="1794690"/>
            <a:ext cx="5365439" cy="3684588"/>
          </a:xfrm>
        </p:spPr>
        <p:txBody>
          <a:bodyPr/>
          <a:lstStyle/>
          <a:p>
            <a:r>
              <a:rPr lang="de-DE" sz="2000" dirty="0">
                <a:solidFill>
                  <a:srgbClr val="26338A"/>
                </a:solidFill>
              </a:rPr>
              <a:t>1 Praxiskurs = 3 Tage</a:t>
            </a:r>
          </a:p>
          <a:p>
            <a:r>
              <a:rPr lang="de-DE" sz="2000" dirty="0">
                <a:solidFill>
                  <a:srgbClr val="26338A"/>
                </a:solidFill>
              </a:rPr>
              <a:t>Pro Schüler*in sind bis zu 3 Praxiskurse möglich</a:t>
            </a:r>
          </a:p>
          <a:p>
            <a:r>
              <a:rPr lang="de-DE" sz="2000" dirty="0">
                <a:solidFill>
                  <a:srgbClr val="26338A"/>
                </a:solidFill>
              </a:rPr>
              <a:t>PK finden in Düsseldorf bei einem Träger statt.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927B759-CF86-46E0-B3DF-DFE886C09A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376" y="3795415"/>
            <a:ext cx="1656183" cy="20757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/>
          <p:nvPr/>
        </p:nvSpPr>
        <p:spPr>
          <a:xfrm>
            <a:off x="8359484" y="3795415"/>
            <a:ext cx="3231625" cy="1346010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lvl="4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</a:pPr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Broschüre über die verschiedenen Angebote und alle Infos unter</a:t>
            </a:r>
          </a:p>
          <a:p>
            <a:pPr marL="0" lvl="4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</a:pPr>
            <a:r>
              <a:rPr lang="de-DE" altLang="de-DE" sz="1000" kern="0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https://www.kommunale-koordinierung.com/standardelemente/praxiskurse/</a:t>
            </a:r>
            <a:r>
              <a:rPr lang="de-DE" altLang="de-DE" sz="1000" kern="0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919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half" idx="13"/>
          </p:nvPr>
        </p:nvSpPr>
        <p:spPr>
          <a:xfrm>
            <a:off x="653143" y="1910817"/>
            <a:ext cx="3248297" cy="672568"/>
          </a:xfrm>
        </p:spPr>
        <p:txBody>
          <a:bodyPr/>
          <a:lstStyle/>
          <a:p>
            <a:r>
              <a:rPr lang="de-DE" dirty="0">
                <a:solidFill>
                  <a:srgbClr val="26338A"/>
                </a:solidFill>
              </a:rPr>
              <a:t>Anschlussvereinbarung</a:t>
            </a:r>
          </a:p>
          <a:p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de-DE" dirty="0" err="1">
                <a:solidFill>
                  <a:srgbClr val="26338A"/>
                </a:solidFill>
              </a:rPr>
              <a:t>EckO</a:t>
            </a:r>
            <a:endParaRPr lang="de-DE" dirty="0">
              <a:solidFill>
                <a:srgbClr val="26338A"/>
              </a:solidFill>
            </a:endParaRPr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Anschlussvereinbarung und </a:t>
            </a:r>
            <a:r>
              <a:rPr lang="de-DE" dirty="0" err="1"/>
              <a:t>EckO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rgbClr val="26338A"/>
                </a:solidFill>
              </a:rPr>
              <a:t>Pädagogisches Instrument</a:t>
            </a:r>
          </a:p>
          <a:p>
            <a:r>
              <a:rPr lang="de-DE" dirty="0">
                <a:solidFill>
                  <a:srgbClr val="26338A"/>
                </a:solidFill>
              </a:rPr>
              <a:t>Bilanzierung des individuellen BO-Prozesses</a:t>
            </a:r>
          </a:p>
          <a:p>
            <a:r>
              <a:rPr lang="de-DE" dirty="0">
                <a:solidFill>
                  <a:srgbClr val="26338A"/>
                </a:solidFill>
              </a:rPr>
              <a:t>Dokumentation im Portfolio</a:t>
            </a:r>
          </a:p>
          <a:p>
            <a:r>
              <a:rPr lang="de-DE" dirty="0">
                <a:solidFill>
                  <a:srgbClr val="26338A"/>
                </a:solidFill>
              </a:rPr>
              <a:t>Standardisierte Anschlussvereinbarung unter Beteiligung von Eltern und allen am BO-Prozess Beteiligten</a:t>
            </a:r>
          </a:p>
          <a:p>
            <a:r>
              <a:rPr lang="de-DE" dirty="0">
                <a:solidFill>
                  <a:srgbClr val="26338A"/>
                </a:solidFill>
              </a:rPr>
              <a:t>Wann: 2. HJ Klasse 9 , Fortschreibung in der Oberstufe (Q1)</a:t>
            </a:r>
          </a:p>
          <a:p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rgbClr val="26338A"/>
                </a:solidFill>
              </a:rPr>
              <a:t>Pädagogisches Instrument</a:t>
            </a:r>
          </a:p>
          <a:p>
            <a:r>
              <a:rPr lang="de-DE" dirty="0">
                <a:solidFill>
                  <a:srgbClr val="26338A"/>
                </a:solidFill>
              </a:rPr>
              <a:t>Bilanzierung des individuellen BO-Prozesses</a:t>
            </a:r>
          </a:p>
          <a:p>
            <a:r>
              <a:rPr lang="de-DE" dirty="0">
                <a:solidFill>
                  <a:srgbClr val="26338A"/>
                </a:solidFill>
              </a:rPr>
              <a:t>Dokumentation im Portfolio</a:t>
            </a:r>
          </a:p>
          <a:p>
            <a:r>
              <a:rPr lang="de-DE" dirty="0">
                <a:solidFill>
                  <a:srgbClr val="26338A"/>
                </a:solidFill>
              </a:rPr>
              <a:t>Standardisierte Anschlussvereinbarung unter Beteiligung von Eltern und allen am BO-Prozess Beteiligten</a:t>
            </a:r>
          </a:p>
          <a:p>
            <a:r>
              <a:rPr lang="de-DE" dirty="0">
                <a:solidFill>
                  <a:srgbClr val="26338A"/>
                </a:solidFill>
              </a:rPr>
              <a:t>Wann: 2. HJ Klasse 9 , Fortschreibung in der Oberstufe (Q1)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446" y="1710519"/>
            <a:ext cx="2428981" cy="29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/>
          <p:nvPr/>
        </p:nvSpPr>
        <p:spPr>
          <a:xfrm>
            <a:off x="4389120" y="4944947"/>
            <a:ext cx="3396343" cy="770467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lvl="4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</a:pPr>
            <a:r>
              <a:rPr lang="de-DE" alt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 unter</a:t>
            </a:r>
          </a:p>
          <a:p>
            <a:pPr marL="0" lvl="4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</a:pPr>
            <a:r>
              <a:rPr lang="de-DE" altLang="de-DE" sz="900" kern="0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https://www.kommunale-koordinierung.com/standardelemente/anschlussvereinbarung/</a:t>
            </a:r>
            <a:r>
              <a:rPr lang="de-DE" altLang="de-DE" sz="900" kern="0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485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43D05DD-635C-1C69-968C-989FF1B8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Standardelemente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6D04134-93EA-9563-1645-04060E10E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45" y="1247129"/>
            <a:ext cx="6954864" cy="4766322"/>
          </a:xfrm>
        </p:spPr>
      </p:pic>
    </p:spTree>
    <p:extLst>
      <p:ext uri="{BB962C8B-B14F-4D97-AF65-F5344CB8AC3E}">
        <p14:creationId xmlns:p14="http://schemas.microsoft.com/office/powerpoint/2010/main" val="3803257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Übergänge gestalten</a:t>
            </a:r>
          </a:p>
          <a:p>
            <a:r>
              <a:rPr lang="de-DE" b="0" dirty="0"/>
              <a:t>Bewerbungsphase</a:t>
            </a:r>
            <a:br>
              <a:rPr lang="de-DE" b="0" dirty="0"/>
            </a:br>
            <a:r>
              <a:rPr lang="de-DE" b="0" dirty="0"/>
              <a:t>Bewerbungen planvoll, ziel- und adressatengerecht erstellen</a:t>
            </a:r>
          </a:p>
          <a:p>
            <a:r>
              <a:rPr lang="de-DE" b="0" dirty="0"/>
              <a:t>Übergangsbegleitung für Schüler*innen mit Unterstützungsbedarf (</a:t>
            </a:r>
            <a:r>
              <a:rPr lang="de-DE" b="0" dirty="0" err="1"/>
              <a:t>BerEb</a:t>
            </a:r>
            <a:r>
              <a:rPr lang="de-DE" b="0" dirty="0"/>
              <a:t>)</a:t>
            </a:r>
          </a:p>
          <a:p>
            <a:r>
              <a:rPr lang="de-DE" b="0" dirty="0"/>
              <a:t>Koordinierte Übergangsgestaltung mit Anschlussvereinbarung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Jede Schülerin, jeder Schüler erhält ein möglichst passgenaues Angebot.</a:t>
            </a:r>
            <a:br>
              <a:rPr lang="de-DE" dirty="0"/>
            </a:b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Gestaltung des Übergangs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827518" y="2203474"/>
            <a:ext cx="4946469" cy="532453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lvl="4" inden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alt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Bewerbungen erstellen z. B. mit Hilfe von </a:t>
            </a:r>
            <a:r>
              <a:rPr lang="de-DE" sz="1000" dirty="0">
                <a:hlinkClick r:id="rId2"/>
              </a:rPr>
              <a:t>https://www.azubiyo.de/bewerbung</a:t>
            </a:r>
            <a:r>
              <a:rPr lang="de-DE" sz="1000" dirty="0"/>
              <a:t> </a:t>
            </a:r>
            <a:endParaRPr lang="de-DE" altLang="de-DE" sz="1600" dirty="0">
              <a:solidFill>
                <a:srgbClr val="26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>
            <a:spLocks/>
          </p:cNvSpPr>
          <p:nvPr/>
        </p:nvSpPr>
        <p:spPr>
          <a:xfrm>
            <a:off x="6827519" y="3805123"/>
            <a:ext cx="4946469" cy="544765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  <a:defRPr sz="2000" b="1" kern="1200">
                <a:solidFill>
                  <a:srgbClr val="2633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5570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sz="1600" dirty="0">
                <a:solidFill>
                  <a:srgbClr val="26338A"/>
                </a:solidFill>
              </a:rPr>
              <a:t>BIWENAV</a:t>
            </a:r>
            <a:br>
              <a:rPr lang="de-DE" sz="1600" dirty="0">
                <a:solidFill>
                  <a:srgbClr val="26338A"/>
                </a:solidFill>
              </a:rPr>
            </a:br>
            <a:br>
              <a:rPr lang="de-DE" sz="1600" dirty="0">
                <a:solidFill>
                  <a:srgbClr val="26338A"/>
                </a:solidFill>
              </a:rPr>
            </a:br>
            <a:r>
              <a:rPr lang="de-DE" sz="1000" dirty="0">
                <a:solidFill>
                  <a:srgbClr val="26338A"/>
                </a:solidFill>
                <a:hlinkClick r:id="rId4"/>
              </a:rPr>
              <a:t>www.biwenav.de</a:t>
            </a:r>
            <a:r>
              <a:rPr lang="de-DE" sz="1000" dirty="0">
                <a:solidFill>
                  <a:srgbClr val="26338A"/>
                </a:solidFill>
              </a:rPr>
              <a:t> 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>
            <a:spLocks/>
          </p:cNvSpPr>
          <p:nvPr/>
        </p:nvSpPr>
        <p:spPr>
          <a:xfrm>
            <a:off x="6827519" y="3034579"/>
            <a:ext cx="4946469" cy="477247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  <a:defRPr sz="2000" b="1" kern="1200">
                <a:solidFill>
                  <a:srgbClr val="2633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5570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sz="1600" dirty="0">
                <a:solidFill>
                  <a:srgbClr val="26338A"/>
                </a:solidFill>
              </a:rPr>
              <a:t>Anschlussvereinbarung ab Kl. 9</a:t>
            </a:r>
          </a:p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sz="1000" dirty="0">
                <a:solidFill>
                  <a:srgbClr val="26338A"/>
                </a:solidFill>
                <a:hlinkClick r:id="rId5"/>
              </a:rPr>
              <a:t>www.kommunale-koordinierung.com/anschlussvereinbarung/</a:t>
            </a:r>
            <a:r>
              <a:rPr lang="de-DE" sz="1000" dirty="0">
                <a:solidFill>
                  <a:srgbClr val="26338A"/>
                </a:solidFill>
              </a:rPr>
              <a:t>  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>
            <a:spLocks/>
          </p:cNvSpPr>
          <p:nvPr/>
        </p:nvSpPr>
        <p:spPr>
          <a:xfrm>
            <a:off x="6827519" y="4629599"/>
            <a:ext cx="4946469" cy="1261884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  <a:defRPr sz="2000" b="1" kern="1200">
                <a:solidFill>
                  <a:srgbClr val="2633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5570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endParaRPr lang="de-DE" sz="1600" dirty="0">
              <a:solidFill>
                <a:srgbClr val="26338A"/>
              </a:solidFill>
            </a:endParaRPr>
          </a:p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sz="1600" b="1" dirty="0">
                <a:solidFill>
                  <a:srgbClr val="26338A"/>
                </a:solidFill>
              </a:rPr>
              <a:t>Übergänge in Düsseldorf</a:t>
            </a:r>
          </a:p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br>
              <a:rPr lang="de-DE" sz="1600" dirty="0">
                <a:solidFill>
                  <a:srgbClr val="26338A"/>
                </a:solidFill>
              </a:rPr>
            </a:br>
            <a:r>
              <a:rPr lang="de-DE" sz="1600" dirty="0">
                <a:solidFill>
                  <a:srgbClr val="26338A"/>
                </a:solidFill>
                <a:hlinkClick r:id="rId6"/>
              </a:rPr>
              <a:t>https://www.kommunale-koordinierung.com</a:t>
            </a:r>
            <a:r>
              <a:rPr lang="de-DE" sz="1600" dirty="0">
                <a:solidFill>
                  <a:srgbClr val="26338A"/>
                </a:solidFill>
              </a:rPr>
              <a:t> </a:t>
            </a:r>
          </a:p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sz="1600" dirty="0">
                <a:solidFill>
                  <a:srgbClr val="26338A"/>
                </a:solidFill>
              </a:rPr>
              <a:t>Schulen - Übergänge</a:t>
            </a:r>
            <a:endParaRPr lang="de-DE" sz="1000" dirty="0">
              <a:solidFill>
                <a:srgbClr val="26338A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519" y="476944"/>
            <a:ext cx="1525140" cy="12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750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19D3397-7C7D-4433-8B27-B59D78C23486}"/>
              </a:ext>
            </a:extLst>
          </p:cNvPr>
          <p:cNvSpPr txBox="1"/>
          <p:nvPr/>
        </p:nvSpPr>
        <p:spPr>
          <a:xfrm>
            <a:off x="453137" y="199790"/>
            <a:ext cx="9300463" cy="1194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1" i="0" u="none" strike="noStrike" kern="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Berufliche</a:t>
            </a:r>
            <a:r>
              <a:rPr lang="de-DE" sz="3000" b="1" i="0" u="none" strike="noStrike" kern="0" cap="none" spc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 Orientierung </a:t>
            </a:r>
            <a:r>
              <a:rPr lang="de-DE" sz="3000" b="1" i="0" u="none" strike="noStrike" kern="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ist mehr als eine Abfolge von Angeboten</a:t>
            </a: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6B57B611-3D40-453A-AC19-8ABA0BBCB76D}"/>
              </a:ext>
            </a:extLst>
          </p:cNvPr>
          <p:cNvSpPr txBox="1"/>
          <p:nvPr/>
        </p:nvSpPr>
        <p:spPr>
          <a:xfrm>
            <a:off x="439198" y="1642161"/>
            <a:ext cx="10507475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Damit die einzelnen Elemente der Beruflichen</a:t>
            </a:r>
            <a:r>
              <a:rPr lang="de-DE" sz="1600" b="0" i="0" u="none" strike="noStrike" kern="1200" cap="none" spc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 Orientierung </a:t>
            </a:r>
            <a:r>
              <a:rPr lang="de-DE" sz="16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nicht als nur eine Aneinanderreihung von „Highlights“ sind…</a:t>
            </a:r>
          </a:p>
        </p:txBody>
      </p:sp>
      <p:sp>
        <p:nvSpPr>
          <p:cNvPr id="10" name="Rechteck 17">
            <a:extLst>
              <a:ext uri="{FF2B5EF4-FFF2-40B4-BE49-F238E27FC236}">
                <a16:creationId xmlns:a16="http://schemas.microsoft.com/office/drawing/2014/main" id="{EE2DB268-58EC-456D-8744-52577E0648BC}"/>
              </a:ext>
            </a:extLst>
          </p:cNvPr>
          <p:cNvSpPr/>
          <p:nvPr/>
        </p:nvSpPr>
        <p:spPr>
          <a:xfrm>
            <a:off x="548641" y="5745233"/>
            <a:ext cx="988110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…bedarf es eines roten Fadens, den nur Schule knüpfen kann!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1897742" y="644067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17" y="2540484"/>
            <a:ext cx="11325569" cy="1914525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410CD5C-288A-42C3-BC41-43FC8A4E7E0B}"/>
              </a:ext>
            </a:extLst>
          </p:cNvPr>
          <p:cNvGrpSpPr/>
          <p:nvPr/>
        </p:nvGrpSpPr>
        <p:grpSpPr>
          <a:xfrm>
            <a:off x="1739347" y="2646115"/>
            <a:ext cx="8132566" cy="1652293"/>
            <a:chOff x="1748908" y="2334536"/>
            <a:chExt cx="8014253" cy="1394844"/>
          </a:xfrm>
        </p:grpSpPr>
        <p:sp>
          <p:nvSpPr>
            <p:cNvPr id="27" name="Rechteck 4">
              <a:extLst>
                <a:ext uri="{FF2B5EF4-FFF2-40B4-BE49-F238E27FC236}">
                  <a16:creationId xmlns:a16="http://schemas.microsoft.com/office/drawing/2014/main" id="{8819DD8A-A163-4891-B907-C6281323E5F8}"/>
                </a:ext>
              </a:extLst>
            </p:cNvPr>
            <p:cNvSpPr/>
            <p:nvPr/>
          </p:nvSpPr>
          <p:spPr>
            <a:xfrm>
              <a:off x="1748908" y="2339474"/>
              <a:ext cx="946312" cy="138990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Potenzial-analyse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8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hteck 5">
              <a:extLst>
                <a:ext uri="{FF2B5EF4-FFF2-40B4-BE49-F238E27FC236}">
                  <a16:creationId xmlns:a16="http://schemas.microsoft.com/office/drawing/2014/main" id="{FBD1C0E7-4128-45C0-9E39-7DCC800A84D6}"/>
                </a:ext>
              </a:extLst>
            </p:cNvPr>
            <p:cNvSpPr/>
            <p:nvPr/>
          </p:nvSpPr>
          <p:spPr>
            <a:xfrm>
              <a:off x="4096704" y="2334536"/>
              <a:ext cx="946312" cy="138990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300" b="1" i="0" u="none" strike="noStrike" kern="1200" cap="none" spc="0" baseline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Berufsfeld-erkundung</a:t>
              </a:r>
            </a:p>
          </p:txBody>
        </p:sp>
        <p:sp>
          <p:nvSpPr>
            <p:cNvPr id="29" name="Rechteck 6">
              <a:extLst>
                <a:ext uri="{FF2B5EF4-FFF2-40B4-BE49-F238E27FC236}">
                  <a16:creationId xmlns:a16="http://schemas.microsoft.com/office/drawing/2014/main" id="{5AF918D1-2AB1-465D-A6B9-94312B59557F}"/>
                </a:ext>
              </a:extLst>
            </p:cNvPr>
            <p:cNvSpPr/>
            <p:nvPr/>
          </p:nvSpPr>
          <p:spPr>
            <a:xfrm>
              <a:off x="6470660" y="2334536"/>
              <a:ext cx="946312" cy="138990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Praktika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und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Praxis-kurse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800" b="1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endParaRPr>
            </a:p>
          </p:txBody>
        </p:sp>
        <p:sp>
          <p:nvSpPr>
            <p:cNvPr id="31" name="Rechteck 7">
              <a:extLst>
                <a:ext uri="{FF2B5EF4-FFF2-40B4-BE49-F238E27FC236}">
                  <a16:creationId xmlns:a16="http://schemas.microsoft.com/office/drawing/2014/main" id="{9105D4F7-FBA5-4D2F-B123-892C8F4FAC0D}"/>
                </a:ext>
              </a:extLst>
            </p:cNvPr>
            <p:cNvSpPr/>
            <p:nvPr/>
          </p:nvSpPr>
          <p:spPr>
            <a:xfrm>
              <a:off x="8816849" y="2337508"/>
              <a:ext cx="946312" cy="138990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Anschluss-</a:t>
              </a:r>
              <a:r>
                <a:rPr lang="de-DE" sz="1400" b="1" i="0" u="none" strike="noStrike" kern="1200" cap="none" spc="0" baseline="0" dirty="0" err="1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vereinba</a:t>
              </a: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-</a:t>
              </a:r>
              <a:r>
                <a:rPr lang="de-DE" sz="1400" b="1" i="0" u="none" strike="noStrike" kern="1200" cap="none" spc="0" baseline="0" dirty="0" err="1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rung</a:t>
              </a: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 und Übergangs-gestaltung</a:t>
              </a:r>
              <a:endParaRPr lang="de-DE" sz="800" b="1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pieren 27">
            <a:extLst>
              <a:ext uri="{FF2B5EF4-FFF2-40B4-BE49-F238E27FC236}">
                <a16:creationId xmlns:a16="http://schemas.microsoft.com/office/drawing/2014/main" id="{5108017E-591B-43DC-8E92-23BC09D40FDB}"/>
              </a:ext>
            </a:extLst>
          </p:cNvPr>
          <p:cNvGrpSpPr/>
          <p:nvPr/>
        </p:nvGrpSpPr>
        <p:grpSpPr>
          <a:xfrm>
            <a:off x="511091" y="2646115"/>
            <a:ext cx="8154330" cy="1946455"/>
            <a:chOff x="574436" y="1997918"/>
            <a:chExt cx="8154330" cy="1946455"/>
          </a:xfrm>
        </p:grpSpPr>
        <p:sp>
          <p:nvSpPr>
            <p:cNvPr id="33" name="Rechteck 14">
              <a:extLst>
                <a:ext uri="{FF2B5EF4-FFF2-40B4-BE49-F238E27FC236}">
                  <a16:creationId xmlns:a16="http://schemas.microsoft.com/office/drawing/2014/main" id="{A2AC9806-DD53-4F6B-AD8C-1C9D23AE79A1}"/>
                </a:ext>
              </a:extLst>
            </p:cNvPr>
            <p:cNvSpPr/>
            <p:nvPr/>
          </p:nvSpPr>
          <p:spPr>
            <a:xfrm>
              <a:off x="5336050" y="2036377"/>
              <a:ext cx="971998" cy="1907996"/>
            </a:xfrm>
            <a:prstGeom prst="rect">
              <a:avLst/>
            </a:prstGeom>
            <a:solidFill>
              <a:srgbClr val="C4E76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4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Schulische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Vor- und </a:t>
              </a:r>
              <a:r>
                <a:rPr lang="de-DE" sz="1400" b="1" i="0" u="none" strike="noStrike" kern="1200" cap="none" spc="0" baseline="0" dirty="0" err="1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Nachberei-tung</a:t>
              </a:r>
              <a:endParaRPr lang="de-DE" sz="1400" b="1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und Beratung</a:t>
              </a:r>
            </a:p>
          </p:txBody>
        </p:sp>
        <p:sp>
          <p:nvSpPr>
            <p:cNvPr id="34" name="Rechteck 15">
              <a:extLst>
                <a:ext uri="{FF2B5EF4-FFF2-40B4-BE49-F238E27FC236}">
                  <a16:creationId xmlns:a16="http://schemas.microsoft.com/office/drawing/2014/main" id="{4C78CE9C-6A62-4FB5-8707-7290D3318D2F}"/>
                </a:ext>
              </a:extLst>
            </p:cNvPr>
            <p:cNvSpPr/>
            <p:nvPr/>
          </p:nvSpPr>
          <p:spPr>
            <a:xfrm>
              <a:off x="7756768" y="2027591"/>
              <a:ext cx="971998" cy="1907996"/>
            </a:xfrm>
            <a:prstGeom prst="rect">
              <a:avLst/>
            </a:prstGeom>
            <a:solidFill>
              <a:srgbClr val="C4E76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4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Schulische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Vor- und </a:t>
              </a:r>
              <a:r>
                <a:rPr lang="de-DE" sz="1400" b="1" i="0" u="none" strike="noStrike" kern="1200" cap="none" spc="0" baseline="0" dirty="0" err="1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Nachberei-tung</a:t>
              </a:r>
              <a:endParaRPr lang="de-DE" sz="1400" b="1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und Beratung</a:t>
              </a:r>
            </a:p>
          </p:txBody>
        </p:sp>
        <p:sp>
          <p:nvSpPr>
            <p:cNvPr id="35" name="Rechteck 16">
              <a:extLst>
                <a:ext uri="{FF2B5EF4-FFF2-40B4-BE49-F238E27FC236}">
                  <a16:creationId xmlns:a16="http://schemas.microsoft.com/office/drawing/2014/main" id="{8DCA5804-74C4-4CA3-B781-993F252187CD}"/>
                </a:ext>
              </a:extLst>
            </p:cNvPr>
            <p:cNvSpPr/>
            <p:nvPr/>
          </p:nvSpPr>
          <p:spPr>
            <a:xfrm>
              <a:off x="2943508" y="2015968"/>
              <a:ext cx="971998" cy="1907895"/>
            </a:xfrm>
            <a:prstGeom prst="rect">
              <a:avLst/>
            </a:prstGeom>
            <a:solidFill>
              <a:srgbClr val="C4E76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4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Schulische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Vor- und </a:t>
              </a:r>
              <a:r>
                <a:rPr lang="de-DE" sz="1400" b="1" i="0" u="none" strike="noStrike" kern="1200" cap="none" spc="0" baseline="0" dirty="0" err="1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Nachberei-tung</a:t>
              </a:r>
              <a:endParaRPr lang="de-DE" sz="1400" b="1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und Beratung</a:t>
              </a:r>
            </a:p>
          </p:txBody>
        </p:sp>
        <p:sp>
          <p:nvSpPr>
            <p:cNvPr id="36" name="Rechteck 18">
              <a:extLst>
                <a:ext uri="{FF2B5EF4-FFF2-40B4-BE49-F238E27FC236}">
                  <a16:creationId xmlns:a16="http://schemas.microsoft.com/office/drawing/2014/main" id="{1991D571-1305-4FC8-B52A-57B4C433FC82}"/>
                </a:ext>
              </a:extLst>
            </p:cNvPr>
            <p:cNvSpPr/>
            <p:nvPr/>
          </p:nvSpPr>
          <p:spPr>
            <a:xfrm>
              <a:off x="574436" y="1997918"/>
              <a:ext cx="971998" cy="1907895"/>
            </a:xfrm>
            <a:prstGeom prst="rect">
              <a:avLst/>
            </a:prstGeom>
            <a:solidFill>
              <a:srgbClr val="C4E76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Schulische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 err="1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Vorberei-tung</a:t>
              </a:r>
              <a:endParaRPr lang="de-DE" sz="1400" b="1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ieren 34">
            <a:extLst>
              <a:ext uri="{FF2B5EF4-FFF2-40B4-BE49-F238E27FC236}">
                <a16:creationId xmlns:a16="http://schemas.microsoft.com/office/drawing/2014/main" id="{A9169B0A-6CFB-4D42-9FA5-3C98781DC9E5}"/>
              </a:ext>
            </a:extLst>
          </p:cNvPr>
          <p:cNvGrpSpPr/>
          <p:nvPr/>
        </p:nvGrpSpPr>
        <p:grpSpPr>
          <a:xfrm>
            <a:off x="511091" y="4366064"/>
            <a:ext cx="9386170" cy="809710"/>
            <a:chOff x="549088" y="3649635"/>
            <a:chExt cx="9204048" cy="809710"/>
          </a:xfrm>
          <a:solidFill>
            <a:srgbClr val="BFBFBF"/>
          </a:solidFill>
        </p:grpSpPr>
        <p:sp>
          <p:nvSpPr>
            <p:cNvPr id="38" name="Rechteck 30">
              <a:extLst>
                <a:ext uri="{FF2B5EF4-FFF2-40B4-BE49-F238E27FC236}">
                  <a16:creationId xmlns:a16="http://schemas.microsoft.com/office/drawing/2014/main" id="{03F6F10E-A306-4E53-92A9-A750F81E56D4}"/>
                </a:ext>
              </a:extLst>
            </p:cNvPr>
            <p:cNvSpPr/>
            <p:nvPr/>
          </p:nvSpPr>
          <p:spPr>
            <a:xfrm>
              <a:off x="1765734" y="3649635"/>
              <a:ext cx="943313" cy="47493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hteck 31">
              <a:extLst>
                <a:ext uri="{FF2B5EF4-FFF2-40B4-BE49-F238E27FC236}">
                  <a16:creationId xmlns:a16="http://schemas.microsoft.com/office/drawing/2014/main" id="{E45D0C94-318C-4F31-B7A7-7C8CB168AD61}"/>
                </a:ext>
              </a:extLst>
            </p:cNvPr>
            <p:cNvSpPr/>
            <p:nvPr/>
          </p:nvSpPr>
          <p:spPr>
            <a:xfrm>
              <a:off x="4096402" y="3656511"/>
              <a:ext cx="946312" cy="47493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hteck 32">
              <a:extLst>
                <a:ext uri="{FF2B5EF4-FFF2-40B4-BE49-F238E27FC236}">
                  <a16:creationId xmlns:a16="http://schemas.microsoft.com/office/drawing/2014/main" id="{D6C58F5F-FA1F-44FD-81F2-A1181A23F2A5}"/>
                </a:ext>
              </a:extLst>
            </p:cNvPr>
            <p:cNvSpPr/>
            <p:nvPr/>
          </p:nvSpPr>
          <p:spPr>
            <a:xfrm>
              <a:off x="6473156" y="3714082"/>
              <a:ext cx="946312" cy="47493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hteck 33">
              <a:extLst>
                <a:ext uri="{FF2B5EF4-FFF2-40B4-BE49-F238E27FC236}">
                  <a16:creationId xmlns:a16="http://schemas.microsoft.com/office/drawing/2014/main" id="{158E9F10-C22D-4F64-B125-B6D251DB7FF7}"/>
                </a:ext>
              </a:extLst>
            </p:cNvPr>
            <p:cNvSpPr/>
            <p:nvPr/>
          </p:nvSpPr>
          <p:spPr>
            <a:xfrm>
              <a:off x="8806824" y="3715508"/>
              <a:ext cx="946312" cy="47493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hteck 29">
              <a:extLst>
                <a:ext uri="{FF2B5EF4-FFF2-40B4-BE49-F238E27FC236}">
                  <a16:creationId xmlns:a16="http://schemas.microsoft.com/office/drawing/2014/main" id="{FE1CDA85-407B-41D1-8AA1-4F1B588DA62E}"/>
                </a:ext>
              </a:extLst>
            </p:cNvPr>
            <p:cNvSpPr/>
            <p:nvPr/>
          </p:nvSpPr>
          <p:spPr>
            <a:xfrm>
              <a:off x="549088" y="3984406"/>
              <a:ext cx="9204048" cy="47493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00" b="0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PORTFOLIOINSTRUMENT</a:t>
              </a:r>
            </a:p>
          </p:txBody>
        </p:sp>
      </p:grpSp>
      <p:sp>
        <p:nvSpPr>
          <p:cNvPr id="43" name="CustomShape 10"/>
          <p:cNvSpPr/>
          <p:nvPr/>
        </p:nvSpPr>
        <p:spPr>
          <a:xfrm>
            <a:off x="548641" y="5242244"/>
            <a:ext cx="9320423" cy="288032"/>
          </a:xfrm>
          <a:prstGeom prst="homePlate">
            <a:avLst>
              <a:gd name="adj" fmla="val 0"/>
            </a:avLst>
          </a:prstGeom>
          <a:solidFill>
            <a:srgbClr val="BFBFBF"/>
          </a:solidFill>
          <a:ln w="29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4400" tIns="59400" rIns="104400" bIns="594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O – C U R </a:t>
            </a:r>
            <a:r>
              <a:rPr lang="de-DE" sz="1600" b="1" dirty="0" err="1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C U L U M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26338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23">
            <a:extLst>
              <a:ext uri="{FF2B5EF4-FFF2-40B4-BE49-F238E27FC236}">
                <a16:creationId xmlns:a16="http://schemas.microsoft.com/office/drawing/2014/main" id="{2D5D57BB-EE69-4EB5-AD1E-3AAAC5B0187E}"/>
              </a:ext>
            </a:extLst>
          </p:cNvPr>
          <p:cNvSpPr/>
          <p:nvPr/>
        </p:nvSpPr>
        <p:spPr>
          <a:xfrm>
            <a:off x="10334085" y="2944768"/>
            <a:ext cx="1317330" cy="12763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An-schluss</a:t>
            </a:r>
          </a:p>
        </p:txBody>
      </p:sp>
    </p:spTree>
    <p:extLst>
      <p:ext uri="{BB962C8B-B14F-4D97-AF65-F5344CB8AC3E}">
        <p14:creationId xmlns:p14="http://schemas.microsoft.com/office/powerpoint/2010/main" val="1066287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6" grpId="0"/>
      <p:bldP spid="4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8D18B-5C1D-13AC-2F43-96B340B1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Erklärfilme</a:t>
            </a:r>
            <a:r>
              <a:rPr lang="de-DE" dirty="0"/>
              <a:t> </a:t>
            </a:r>
            <a:r>
              <a:rPr lang="de-DE" dirty="0" err="1"/>
              <a:t>KAoA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5B84A2-DD7C-4541-97F9-AD6915F9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88784"/>
            <a:ext cx="4221840" cy="4351338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b="0" dirty="0" err="1"/>
              <a:t>Erklärfilme</a:t>
            </a:r>
            <a:r>
              <a:rPr lang="de-DE" b="0" dirty="0"/>
              <a:t> über die Berufsorientierung in der Sek I in vielen Sprachen abrufbar</a:t>
            </a:r>
          </a:p>
          <a:p>
            <a:r>
              <a:rPr lang="de-DE" b="0" dirty="0" err="1"/>
              <a:t>Erklärfilm</a:t>
            </a:r>
            <a:r>
              <a:rPr lang="de-DE" b="0" dirty="0"/>
              <a:t> über die Berufsorientierung in KAoA-STAR</a:t>
            </a:r>
          </a:p>
          <a:p>
            <a:r>
              <a:rPr lang="de-DE" b="0" dirty="0" err="1"/>
              <a:t>Erklärfilm</a:t>
            </a:r>
            <a:r>
              <a:rPr lang="de-DE" b="0" dirty="0"/>
              <a:t> über die Berufsorientierung in der Sek II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88B1E8-14D2-AB1F-32B5-6ED57A3587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176" y="1688784"/>
            <a:ext cx="1389251" cy="1389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EA9E68F-A075-D8CD-4F16-59413E19E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176" y="3374756"/>
            <a:ext cx="5755390" cy="24557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E08533-159C-475D-89C6-7AB73B9E9577}"/>
              </a:ext>
            </a:extLst>
          </p:cNvPr>
          <p:cNvSpPr txBox="1"/>
          <p:nvPr/>
        </p:nvSpPr>
        <p:spPr>
          <a:xfrm>
            <a:off x="513207" y="1706301"/>
            <a:ext cx="4465623" cy="67710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Erklärfilme</a:t>
            </a:r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unter</a:t>
            </a:r>
          </a:p>
          <a:p>
            <a:r>
              <a:rPr lang="de-DE" sz="1000" dirty="0">
                <a:hlinkClick r:id="rId4"/>
              </a:rPr>
              <a:t>https://www.berufsorientierung-nrw.de/landesinitiative/standardelemente-in-der-sekundarstufe-i/kaoa-erklaerfilme/</a:t>
            </a:r>
            <a:r>
              <a:rPr lang="de-DE" sz="1000" dirty="0"/>
              <a:t> </a:t>
            </a:r>
            <a:r>
              <a:rPr lang="de-DE" sz="12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287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AD7C37BD-4DF0-79D5-0427-ACB6D6DD0C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/>
              <a:t>Zur Zielgruppe gehören Jugendliche mit einem sonderpädagogischem Unterstützungsbedarf in </a:t>
            </a:r>
          </a:p>
          <a:p>
            <a:r>
              <a:rPr lang="de-DE" b="0" dirty="0"/>
              <a:t>Geistige Entwicklung (GG) </a:t>
            </a:r>
          </a:p>
          <a:p>
            <a:r>
              <a:rPr lang="de-DE" b="0" dirty="0"/>
              <a:t>Hören und Kommunikation (</a:t>
            </a:r>
            <a:r>
              <a:rPr lang="de-DE" b="0" dirty="0" err="1"/>
              <a:t>HuK</a:t>
            </a:r>
            <a:r>
              <a:rPr lang="de-DE" b="0" dirty="0"/>
              <a:t>)</a:t>
            </a:r>
          </a:p>
          <a:p>
            <a:r>
              <a:rPr lang="de-DE" b="0" dirty="0"/>
              <a:t>Körperliche und motorische Entwicklung (KME)</a:t>
            </a:r>
          </a:p>
          <a:p>
            <a:r>
              <a:rPr lang="de-DE" b="0" dirty="0"/>
              <a:t>Sehen (SE)</a:t>
            </a:r>
          </a:p>
          <a:p>
            <a:r>
              <a:rPr lang="de-DE" b="0" dirty="0"/>
              <a:t>Sprache (SQ)</a:t>
            </a:r>
          </a:p>
          <a:p>
            <a:r>
              <a:rPr lang="de-DE" b="0" dirty="0"/>
              <a:t>und/oder mit anerkannter Schwerbehinderungen </a:t>
            </a:r>
          </a:p>
          <a:p>
            <a:r>
              <a:rPr lang="de-DE" b="0" dirty="0"/>
              <a:t>oder mit Autismus-Spektrum-Störungen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9DB1734C-C5C4-D309-7633-0E15E472C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728616"/>
            <a:ext cx="5373583" cy="33178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400" dirty="0" err="1"/>
              <a:t>KAoA</a:t>
            </a:r>
            <a:r>
              <a:rPr lang="de-DE" sz="2400" dirty="0"/>
              <a:t>-STAR</a:t>
            </a:r>
            <a:endParaRPr lang="de-DE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2400" b="0" dirty="0"/>
              <a:t>In der Inklusion entscheiden Schule Eltern Anfang der 8. Klasse gemeinsam, ob das Kind an den Standardelementen nach Regel-</a:t>
            </a:r>
            <a:r>
              <a:rPr lang="de-DE" sz="2400" b="0" dirty="0" err="1"/>
              <a:t>KAoA</a:t>
            </a:r>
            <a:r>
              <a:rPr lang="de-DE" sz="2400" b="0" dirty="0"/>
              <a:t> oder </a:t>
            </a:r>
            <a:r>
              <a:rPr lang="de-DE" sz="2400" b="0" dirty="0" err="1"/>
              <a:t>KAoA</a:t>
            </a:r>
            <a:r>
              <a:rPr lang="de-DE" sz="2400" b="0" dirty="0"/>
              <a:t>-STAR teilnimmt. Ein einmaliger Wechsel zwischen beiden Systemen ist möglich.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b="0" dirty="0"/>
              <a:t>Die Schulamtskoordination schreibt die Schulen zeitig an und unterstützt bei der Beratung.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53E59FE4-17DE-49A2-3418-775B1282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Schüler*innen mit anerkanntem Förderbedarf:</a:t>
            </a:r>
            <a:br>
              <a:rPr lang="de-DE" dirty="0"/>
            </a:br>
            <a:r>
              <a:rPr lang="de-DE" dirty="0" err="1"/>
              <a:t>KAoA</a:t>
            </a:r>
            <a:r>
              <a:rPr lang="de-DE" dirty="0"/>
              <a:t>-STAR</a:t>
            </a:r>
          </a:p>
        </p:txBody>
      </p:sp>
      <p:sp>
        <p:nvSpPr>
          <p:cNvPr id="2" name="Inhaltsplatzhalter 6">
            <a:extLst>
              <a:ext uri="{FF2B5EF4-FFF2-40B4-BE49-F238E27FC236}">
                <a16:creationId xmlns:a16="http://schemas.microsoft.com/office/drawing/2014/main" id="{8D7C4C52-E187-9ABD-1510-CE80449F5C9B}"/>
              </a:ext>
            </a:extLst>
          </p:cNvPr>
          <p:cNvSpPr txBox="1">
            <a:spLocks/>
          </p:cNvSpPr>
          <p:nvPr/>
        </p:nvSpPr>
        <p:spPr>
          <a:xfrm>
            <a:off x="6347696" y="5129384"/>
            <a:ext cx="5347680" cy="884858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tabLst/>
              <a:defRPr sz="2000" b="1" kern="1200">
                <a:solidFill>
                  <a:srgbClr val="2633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5570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Font typeface="Arial" panose="020B0604020202020204" pitchFamily="34" charset="0"/>
              <a:buNone/>
            </a:pPr>
            <a:r>
              <a:rPr lang="de-DE" altLang="de-DE" sz="1600" dirty="0">
                <a:solidFill>
                  <a:srgbClr val="26338A"/>
                </a:solidFill>
              </a:rPr>
              <a:t>Nähere Informationen zu </a:t>
            </a:r>
            <a:r>
              <a:rPr lang="de-DE" altLang="de-DE" sz="1600" dirty="0" err="1">
                <a:solidFill>
                  <a:srgbClr val="26338A"/>
                </a:solidFill>
              </a:rPr>
              <a:t>KAoA</a:t>
            </a:r>
            <a:r>
              <a:rPr lang="de-DE" altLang="de-DE" sz="1600" dirty="0">
                <a:solidFill>
                  <a:srgbClr val="26338A"/>
                </a:solidFill>
              </a:rPr>
              <a:t>-STAR </a:t>
            </a:r>
            <a:r>
              <a:rPr lang="de-DE" altLang="de-DE" sz="1600" dirty="0" err="1">
                <a:solidFill>
                  <a:srgbClr val="26338A"/>
                </a:solidFill>
              </a:rPr>
              <a:t>Taskcard</a:t>
            </a:r>
            <a:r>
              <a:rPr lang="de-DE" altLang="de-DE" sz="1600" dirty="0">
                <a:solidFill>
                  <a:srgbClr val="26338A"/>
                </a:solidFill>
              </a:rPr>
              <a:t> </a:t>
            </a:r>
          </a:p>
          <a:p>
            <a:pPr marL="0" lvl="4" inden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Font typeface="Arial" panose="020B0604020202020204" pitchFamily="34" charset="0"/>
              <a:buNone/>
            </a:pPr>
            <a:r>
              <a:rPr lang="de-DE" sz="1000" dirty="0">
                <a:hlinkClick r:id="rId3"/>
              </a:rPr>
              <a:t>https://www.taskcards.de/#/board/a8680c2f-31d3-406f-a754-aba7c6ab3a51?token=ef910ab1-19d6-4d35-a25f-605d267589c5</a:t>
            </a:r>
            <a:r>
              <a:rPr lang="de-DE" sz="1600" dirty="0">
                <a:solidFill>
                  <a:srgbClr val="26338A"/>
                </a:solidFill>
              </a:rPr>
              <a:t> </a:t>
            </a:r>
            <a:r>
              <a:rPr lang="de-DE" sz="1000" dirty="0"/>
              <a:t> </a:t>
            </a:r>
            <a:endParaRPr lang="de-DE" altLang="de-DE" sz="1600" dirty="0">
              <a:solidFill>
                <a:srgbClr val="263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44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hlinkClick r:id="rId2"/>
              </a:rPr>
              <a:t>www.koko-dus.de</a:t>
            </a:r>
            <a:endParaRPr lang="de-DE" dirty="0"/>
          </a:p>
        </p:txBody>
      </p:sp>
      <p:pic>
        <p:nvPicPr>
          <p:cNvPr id="10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956" y="2329655"/>
            <a:ext cx="5711580" cy="3100685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Internetauftritt der Kommunalen Koordinierung Düsseldorf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4294967295"/>
          </p:nvPr>
        </p:nvSpPr>
        <p:spPr>
          <a:xfrm>
            <a:off x="497239" y="2329655"/>
            <a:ext cx="5364162" cy="3684587"/>
          </a:xfrm>
        </p:spPr>
        <p:txBody>
          <a:bodyPr>
            <a:normAutofit fontScale="92500" lnSpcReduction="10000"/>
          </a:bodyPr>
          <a:lstStyle/>
          <a:p>
            <a:r>
              <a:rPr lang="de-DE" b="0" dirty="0"/>
              <a:t>aktuelle Übersicht über die Standardelemente</a:t>
            </a:r>
          </a:p>
          <a:p>
            <a:r>
              <a:rPr lang="de-DE" b="0" dirty="0"/>
              <a:t>Terminkalender</a:t>
            </a:r>
          </a:p>
          <a:p>
            <a:r>
              <a:rPr lang="de-DE" b="0" dirty="0"/>
              <a:t>Praxishilfen</a:t>
            </a:r>
          </a:p>
          <a:p>
            <a:r>
              <a:rPr lang="de-DE" b="0" dirty="0"/>
              <a:t>digitale Unterrichtsangebote</a:t>
            </a:r>
          </a:p>
          <a:p>
            <a:r>
              <a:rPr lang="de-DE" b="0" dirty="0"/>
              <a:t>regionale Ansprechpartner*innen</a:t>
            </a:r>
          </a:p>
          <a:p>
            <a:r>
              <a:rPr lang="de-DE" b="0" dirty="0"/>
              <a:t>Infos für Eltern &amp; Schüler*innen</a:t>
            </a:r>
          </a:p>
          <a:p>
            <a:r>
              <a:rPr lang="de-DE" b="0" dirty="0"/>
              <a:t>Kontaktdaten </a:t>
            </a:r>
            <a:br>
              <a:rPr lang="de-DE" b="0" dirty="0"/>
            </a:br>
            <a:r>
              <a:rPr lang="de-DE" b="0" dirty="0"/>
              <a:t>der Kommunalen Koordinierung, </a:t>
            </a:r>
            <a:br>
              <a:rPr lang="de-DE" b="0" dirty="0"/>
            </a:br>
            <a:r>
              <a:rPr lang="de-DE" b="0" dirty="0"/>
              <a:t>der Schulamtskoordination, </a:t>
            </a:r>
            <a:br>
              <a:rPr lang="de-DE" b="0" dirty="0"/>
            </a:br>
            <a:r>
              <a:rPr lang="de-DE" b="0" dirty="0"/>
              <a:t>der Bildungsberatung,</a:t>
            </a:r>
            <a:br>
              <a:rPr lang="de-DE" b="0" dirty="0"/>
            </a:br>
            <a:r>
              <a:rPr lang="de-DE" b="0" dirty="0"/>
              <a:t>des zdi-Netzwerks MINT Düsseldorf</a:t>
            </a:r>
          </a:p>
          <a:p>
            <a:endParaRPr lang="de-DE" dirty="0"/>
          </a:p>
        </p:txBody>
      </p:sp>
      <p:pic>
        <p:nvPicPr>
          <p:cNvPr id="3" name="Grafik 2" descr="Ein Bild, das Muster, Grafiken, Pixel, Design enthält.&#10;&#10;Automatisch generierte Beschreibung">
            <a:extLst>
              <a:ext uri="{FF2B5EF4-FFF2-40B4-BE49-F238E27FC236}">
                <a16:creationId xmlns:a16="http://schemas.microsoft.com/office/drawing/2014/main" id="{6F247F32-ACCB-2B2D-CCE4-A395E5C08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517" y="1410832"/>
            <a:ext cx="1710405" cy="17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84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838200" y="3431177"/>
            <a:ext cx="9144000" cy="1272585"/>
          </a:xfrm>
        </p:spPr>
        <p:txBody>
          <a:bodyPr>
            <a:normAutofit/>
          </a:bodyPr>
          <a:lstStyle/>
          <a:p>
            <a:r>
              <a:rPr lang="de-DE" dirty="0"/>
              <a:t>Grundlagen </a:t>
            </a:r>
            <a:r>
              <a:rPr lang="de-DE" dirty="0" err="1"/>
              <a:t>KAoA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838200" y="4935175"/>
            <a:ext cx="9144000" cy="147433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Bei Fragen: </a:t>
            </a:r>
          </a:p>
          <a:p>
            <a:r>
              <a:rPr lang="de-DE" dirty="0"/>
              <a:t>Schulamtskoordinatorin Ute Scheid</a:t>
            </a:r>
          </a:p>
          <a:p>
            <a:r>
              <a:rPr lang="de-DE" dirty="0">
                <a:hlinkClick r:id="rId2"/>
              </a:rPr>
              <a:t>ute.scheid@duesseldorf.de</a:t>
            </a:r>
            <a:endParaRPr lang="de-DE" dirty="0"/>
          </a:p>
          <a:p>
            <a:r>
              <a:rPr lang="de-DE" dirty="0"/>
              <a:t>Tel. 0211.8921947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72DAE5-A8E0-2AC7-A21F-06265895E13A}"/>
              </a:ext>
            </a:extLst>
          </p:cNvPr>
          <p:cNvSpPr txBox="1"/>
          <p:nvPr/>
        </p:nvSpPr>
        <p:spPr>
          <a:xfrm>
            <a:off x="5966848" y="5102555"/>
            <a:ext cx="606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Kommunale Koordinierung Düsseldorf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https://www.kommunale-koordinierung.com/kontakt/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9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89645" y="1662902"/>
            <a:ext cx="7678995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Die Standardelemente werden im Sinne einer individuellen Förderung zielgerichtet eingesetzt. Folgende Zielgruppen werden unterschieden: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b="0" dirty="0"/>
              <a:t>Standardelemente für alle Schüler*innen</a:t>
            </a:r>
          </a:p>
          <a:p>
            <a:r>
              <a:rPr lang="de-DE" b="0" dirty="0"/>
              <a:t>Standardelemente für Schüler*innen mit Bedarf an individueller Förderung in der Beruflichen Orientierung (marktbenachteiligte Jugendliche, bis erweiterter Hauptschulabschluss)</a:t>
            </a:r>
          </a:p>
          <a:p>
            <a:r>
              <a:rPr lang="de-DE" b="0" dirty="0"/>
              <a:t>Standardelemente für Schüler*innen, die an den </a:t>
            </a:r>
            <a:r>
              <a:rPr lang="de-DE" b="0" dirty="0" err="1"/>
              <a:t>KAoA</a:t>
            </a:r>
            <a:r>
              <a:rPr lang="de-DE" b="0" dirty="0"/>
              <a:t>-STAR-Standardelementen teilnehmen</a:t>
            </a:r>
          </a:p>
          <a:p>
            <a:pPr marL="0" indent="0">
              <a:buNone/>
            </a:pPr>
            <a:endParaRPr lang="de-DE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Zielgruppen in </a:t>
            </a:r>
            <a:r>
              <a:rPr lang="de-DE" dirty="0" err="1"/>
              <a:t>KAoA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/>
          <p:nvPr/>
        </p:nvSpPr>
        <p:spPr>
          <a:xfrm>
            <a:off x="861403" y="5285671"/>
            <a:ext cx="4172151" cy="492443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 zu </a:t>
            </a:r>
            <a:r>
              <a:rPr lang="de-DE" sz="1600" dirty="0" err="1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KAoA</a:t>
            </a:r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-STAR:</a:t>
            </a:r>
          </a:p>
          <a:p>
            <a:r>
              <a:rPr lang="de-DE" sz="1000" dirty="0">
                <a:hlinkClick r:id="rId2"/>
              </a:rPr>
              <a:t>https://www.kommunale-koordinierung.com/standardelemente/kaoa-star/</a:t>
            </a:r>
            <a:r>
              <a:rPr lang="de-DE" sz="1000" dirty="0"/>
              <a:t> </a:t>
            </a:r>
          </a:p>
        </p:txBody>
      </p:sp>
      <p:pic>
        <p:nvPicPr>
          <p:cNvPr id="5" name="Inhaltsplatzhalter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335" y="1784822"/>
            <a:ext cx="2554824" cy="36319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64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CE78026-BADF-FAC9-5F51-45DCE02A6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45" y="1348354"/>
            <a:ext cx="6758664" cy="469609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43D05DD-635C-1C69-968C-989FF1B8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Standardelemente</a:t>
            </a:r>
          </a:p>
        </p:txBody>
      </p:sp>
    </p:spTree>
    <p:extLst>
      <p:ext uri="{BB962C8B-B14F-4D97-AF65-F5344CB8AC3E}">
        <p14:creationId xmlns:p14="http://schemas.microsoft.com/office/powerpoint/2010/main" val="393719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97239" y="1427771"/>
            <a:ext cx="5347683" cy="46856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Eigene Stärken entdecken</a:t>
            </a:r>
          </a:p>
          <a:p>
            <a:r>
              <a:rPr lang="de-DE" b="0" dirty="0"/>
              <a:t>In der 8. Klasse (einige Gymnasien 9. Klasse) nehmen alle Schülerinnen und Schüler an einer eintägigen Potenzialanalyse bei einem Bildungsträger teil. </a:t>
            </a:r>
          </a:p>
          <a:p>
            <a:r>
              <a:rPr lang="de-DE" b="0" dirty="0"/>
              <a:t>Ausnahme: </a:t>
            </a:r>
            <a:r>
              <a:rPr lang="de-DE" b="0" dirty="0" err="1"/>
              <a:t>KAoA</a:t>
            </a:r>
            <a:r>
              <a:rPr lang="de-DE" b="0" dirty="0"/>
              <a:t>-STAR-Schüler*innen und Förderschüler*innen kann die PA zweitägig sein.</a:t>
            </a:r>
          </a:p>
          <a:p>
            <a:r>
              <a:rPr lang="de-DE" b="0" dirty="0"/>
              <a:t>In handlungsorientierten Übungen lernen Jugendliche ihre Stärken kennen und erfahren, was alles in ihnen steckt.</a:t>
            </a:r>
          </a:p>
          <a:p>
            <a:r>
              <a:rPr lang="de-DE" b="0" dirty="0"/>
              <a:t>Im Anschluss folgt ein Auswertungsgespräch (gern mit Eltern!).</a:t>
            </a:r>
          </a:p>
          <a:p>
            <a:r>
              <a:rPr lang="de-DE" b="0" dirty="0"/>
              <a:t>Die Jugendlichen erhalten ein individuelles Zertifikat.</a:t>
            </a:r>
          </a:p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4060" y="2111814"/>
            <a:ext cx="2743447" cy="388535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Potenzialanalyse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DF18FB-68DA-B700-1136-2A5FA0868DC4}"/>
              </a:ext>
            </a:extLst>
          </p:cNvPr>
          <p:cNvSpPr txBox="1"/>
          <p:nvPr/>
        </p:nvSpPr>
        <p:spPr>
          <a:xfrm>
            <a:off x="6474060" y="1237605"/>
            <a:ext cx="4465623" cy="58477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Vorbereitung des Elternabends zur PA:</a:t>
            </a:r>
          </a:p>
          <a:p>
            <a:r>
              <a:rPr lang="de-DE" sz="1600" b="0" i="0" u="none" strike="noStrike" dirty="0">
                <a:solidFill>
                  <a:srgbClr val="CC0033"/>
                </a:solidFill>
                <a:effectLst/>
                <a:latin typeface="Default Sans Serif"/>
                <a:hlinkClick r:id="rId3" tooltip="https://kommunalekoordinierungcom-my.sharepoint.com/:f:/g/personal/odenthal_kommunale-koordinierung_com/EuuECi1nemRPvsj5wovaGtcBQhCnFFAE0KPT9ywUrhzojw?e=uqxzPT"/>
              </a:rPr>
              <a:t>DOWNLOADLINK</a:t>
            </a:r>
            <a:r>
              <a:rPr lang="de-DE" sz="1600" b="0" i="0" dirty="0">
                <a:solidFill>
                  <a:srgbClr val="000000"/>
                </a:solidFill>
                <a:effectLst/>
                <a:latin typeface="Default Sans Serif"/>
              </a:rPr>
              <a:t> </a:t>
            </a:r>
            <a:endParaRPr lang="de-DE" sz="1600" dirty="0">
              <a:solidFill>
                <a:srgbClr val="26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4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97239" y="1427771"/>
            <a:ext cx="5347683" cy="46856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Ziel: </a:t>
            </a:r>
          </a:p>
          <a:p>
            <a:pPr marL="0" indent="0">
              <a:buNone/>
            </a:pPr>
            <a:r>
              <a:rPr lang="de-DE" dirty="0"/>
              <a:t>Potenziale erkennen und als Planungs-grundlage für den individuellen Lern-prozess nutzen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Die Potenzialanalyse</a:t>
            </a:r>
          </a:p>
          <a:p>
            <a:r>
              <a:rPr lang="de-DE" b="0" dirty="0"/>
              <a:t>ist der Türöffner für die Aus-</a:t>
            </a:r>
            <a:r>
              <a:rPr lang="de-DE" b="0" dirty="0" err="1"/>
              <a:t>einandersetzung</a:t>
            </a:r>
            <a:r>
              <a:rPr lang="de-DE" b="0" dirty="0"/>
              <a:t> mit den eigenen Potenzialen, Fähigkeiten, Talenten und Interessen sowie mit Wunschträumen und den eigenen Lebensplänen</a:t>
            </a:r>
          </a:p>
          <a:p>
            <a:r>
              <a:rPr lang="de-DE" b="0" dirty="0"/>
              <a:t>stellt den Jugendlichen in den Mittelpunkt und ist stärkenorientiert konzipiert</a:t>
            </a:r>
          </a:p>
          <a:p>
            <a:r>
              <a:rPr lang="de-DE" b="0" dirty="0"/>
              <a:t>ist Grundlage zur Kompetenzentwicklung und Förderprozessplanung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5519" y="1497874"/>
            <a:ext cx="3189007" cy="451636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Potenzialanalyse</a:t>
            </a:r>
          </a:p>
        </p:txBody>
      </p:sp>
    </p:spTree>
    <p:extLst>
      <p:ext uri="{BB962C8B-B14F-4D97-AF65-F5344CB8AC3E}">
        <p14:creationId xmlns:p14="http://schemas.microsoft.com/office/powerpoint/2010/main" val="350999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3BDE17-3533-8565-EBB7-B63748628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239334"/>
            <a:ext cx="5347683" cy="474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Düsseldorfer Potenzialanalyse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Für die meisten Schülerinnen und Schüler  zutreffend</a:t>
            </a:r>
          </a:p>
          <a:p>
            <a:r>
              <a:rPr lang="de-DE" dirty="0"/>
              <a:t>Dauer: 4 Stunden</a:t>
            </a:r>
          </a:p>
          <a:p>
            <a:r>
              <a:rPr lang="de-DE" dirty="0"/>
              <a:t>Portfolioinstrument wird gestellt</a:t>
            </a:r>
          </a:p>
          <a:p>
            <a:r>
              <a:rPr lang="de-DE" dirty="0"/>
              <a:t>Auswertungsgespräch von 45 Minuten Dauer erfolgt in der Schule</a:t>
            </a:r>
          </a:p>
          <a:p>
            <a:r>
              <a:rPr lang="de-DE" dirty="0"/>
              <a:t>Die Teilnahme der Eltern am Auswertungsgespräch ist erwünscht</a:t>
            </a:r>
          </a:p>
          <a:p>
            <a:r>
              <a:rPr lang="de-DE" dirty="0"/>
              <a:t>Anmeldung der </a:t>
            </a:r>
            <a:r>
              <a:rPr lang="de-DE" dirty="0" err="1"/>
              <a:t>SuS</a:t>
            </a:r>
            <a:r>
              <a:rPr lang="de-DE" dirty="0"/>
              <a:t> im BAN-Portal</a:t>
            </a:r>
          </a:p>
          <a:p>
            <a:r>
              <a:rPr lang="de-DE" dirty="0"/>
              <a:t>Einverständniserklärung der Eltern muss vorliegen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87A1548-4E2D-7778-8DAB-00289DB10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2133600"/>
            <a:ext cx="5373583" cy="388064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Zielgruppe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Regel-Schüler*innen der 8. und gegebenenfalls 9. Jahrgangsstufe (einige Gymnasien)</a:t>
            </a:r>
          </a:p>
          <a:p>
            <a:r>
              <a:rPr lang="de-DE" dirty="0"/>
              <a:t>neu zugewanderte Jugendliche und Jugendliche aus anderen Bundesländern </a:t>
            </a:r>
          </a:p>
          <a:p>
            <a:r>
              <a:rPr lang="de-DE" dirty="0"/>
              <a:t>Jugendliche, die in der 9. </a:t>
            </a:r>
            <a:r>
              <a:rPr lang="de-DE" dirty="0" err="1"/>
              <a:t>Jgst</a:t>
            </a:r>
            <a:r>
              <a:rPr lang="de-DE" dirty="0"/>
              <a:t>. noch keine PA besucht haben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D22375-27D6-2DE7-F3B5-FC3E56EE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Potenzialanalyse in der allgemeinbildenden Schule</a:t>
            </a:r>
          </a:p>
        </p:txBody>
      </p:sp>
    </p:spTree>
    <p:extLst>
      <p:ext uri="{BB962C8B-B14F-4D97-AF65-F5344CB8AC3E}">
        <p14:creationId xmlns:p14="http://schemas.microsoft.com/office/powerpoint/2010/main" val="20351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3BDE17-3533-8565-EBB7-B63748628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239334"/>
            <a:ext cx="5347683" cy="4774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Düsseldorfer Potenzialanalyse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1800" dirty="0"/>
              <a:t>Dauer: 5 Stunden</a:t>
            </a:r>
          </a:p>
          <a:p>
            <a:r>
              <a:rPr lang="de-DE" sz="1800" dirty="0"/>
              <a:t>Portfolioinstrument wird gestellt</a:t>
            </a:r>
          </a:p>
          <a:p>
            <a:r>
              <a:rPr lang="de-DE" sz="1800" dirty="0"/>
              <a:t>Auswertungsgespräch von 45 Minuten Dauer erfolgt in der Schule</a:t>
            </a:r>
          </a:p>
          <a:p>
            <a:r>
              <a:rPr lang="de-DE" sz="1800" dirty="0"/>
              <a:t>Die Teilnahme der Eltern am Auswertungsgespräch ist erwünscht</a:t>
            </a:r>
          </a:p>
          <a:p>
            <a:r>
              <a:rPr lang="de-DE" sz="1800" dirty="0"/>
              <a:t>Anmeldung der </a:t>
            </a:r>
            <a:r>
              <a:rPr lang="de-DE" sz="1800" dirty="0" err="1"/>
              <a:t>SuS</a:t>
            </a:r>
            <a:r>
              <a:rPr lang="de-DE" sz="1800" dirty="0"/>
              <a:t> im BAN-Portal</a:t>
            </a:r>
          </a:p>
          <a:p>
            <a:r>
              <a:rPr lang="de-DE" sz="1800" dirty="0"/>
              <a:t>Einverständniserklärung der Eltern muss vorliegen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87A1548-4E2D-7778-8DAB-00289DB10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836892"/>
            <a:ext cx="5598760" cy="41773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2400" dirty="0"/>
              <a:t>Zielgruppe</a:t>
            </a:r>
          </a:p>
          <a:p>
            <a:pPr>
              <a:lnSpc>
                <a:spcPct val="120000"/>
              </a:lnSpc>
            </a:pPr>
            <a:r>
              <a:rPr lang="de-DE" dirty="0" err="1"/>
              <a:t>SuS</a:t>
            </a:r>
            <a:r>
              <a:rPr lang="de-DE" dirty="0"/>
              <a:t> mit den Förderschwerpunkten LE, ESE, SQ und HUK</a:t>
            </a:r>
          </a:p>
          <a:p>
            <a:pPr>
              <a:lnSpc>
                <a:spcPct val="120000"/>
              </a:lnSpc>
            </a:pPr>
            <a:r>
              <a:rPr lang="de-DE" dirty="0"/>
              <a:t>Im gemeinsamen Lernen: Die Zielgruppe kann, muss aber nicht an dieser Form teilnehmen</a:t>
            </a:r>
          </a:p>
          <a:p>
            <a:pPr>
              <a:lnSpc>
                <a:spcPct val="120000"/>
              </a:lnSpc>
            </a:pPr>
            <a:r>
              <a:rPr lang="de-DE" dirty="0"/>
              <a:t>Im gemeinsamen Lernen: Teilnahme ist exklusiv und nicht im Klassenverband</a:t>
            </a:r>
          </a:p>
          <a:p>
            <a:pPr>
              <a:lnSpc>
                <a:spcPct val="120000"/>
              </a:lnSpc>
            </a:pPr>
            <a:r>
              <a:rPr lang="de-DE" dirty="0"/>
              <a:t>Inhaltliche Entsprechung der 4stündigen PA, aber mit mehr Zeit und einer zusätzlichen Übung zu Kompetenzen</a:t>
            </a:r>
          </a:p>
          <a:p>
            <a:pPr>
              <a:lnSpc>
                <a:spcPct val="120000"/>
              </a:lnSpc>
            </a:pPr>
            <a:r>
              <a:rPr lang="de-DE" dirty="0"/>
              <a:t>Im gemeinsamen Lernen: Wenn gewünscht, bitte Namen der Schülerinnen und Schüler mit Förderschwerpunkt an KoKo melden (Abfrage folgt)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D22375-27D6-2DE7-F3B5-FC3E56EE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Potenzialanalyse Förderschulen LE und ESE</a:t>
            </a:r>
            <a:br>
              <a:rPr lang="de-DE" dirty="0"/>
            </a:br>
            <a:r>
              <a:rPr lang="de-DE" dirty="0"/>
              <a:t>und im Gemeinsamen Lernen</a:t>
            </a:r>
          </a:p>
        </p:txBody>
      </p:sp>
    </p:spTree>
    <p:extLst>
      <p:ext uri="{BB962C8B-B14F-4D97-AF65-F5344CB8AC3E}">
        <p14:creationId xmlns:p14="http://schemas.microsoft.com/office/powerpoint/2010/main" val="2098252430"/>
      </p:ext>
    </p:extLst>
  </p:cSld>
  <p:clrMapOvr>
    <a:masterClrMapping/>
  </p:clrMapOvr>
</p:sld>
</file>

<file path=ppt/theme/theme1.xml><?xml version="1.0" encoding="utf-8"?>
<a:theme xmlns:a="http://schemas.openxmlformats.org/drawingml/2006/main" name="KOK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126AAFA6-95DD-466F-8E4F-40BD28E753F4}"/>
    </a:ext>
  </a:extLst>
</a:theme>
</file>

<file path=ppt/theme/theme2.xml><?xml version="1.0" encoding="utf-8"?>
<a:theme xmlns:a="http://schemas.openxmlformats.org/drawingml/2006/main" name="DTBO La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9B974635-2050-4558-A549-F0EC52A0676D}"/>
    </a:ext>
  </a:extLst>
</a:theme>
</file>

<file path=ppt/theme/theme3.xml><?xml version="1.0" encoding="utf-8"?>
<a:theme xmlns:a="http://schemas.openxmlformats.org/drawingml/2006/main" name="DTBO kur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7DA6CF48-D7CD-4BCF-9117-9996D506890E}"/>
    </a:ext>
  </a:extLst>
</a:theme>
</file>

<file path=ppt/theme/theme4.xml><?xml version="1.0" encoding="utf-8"?>
<a:theme xmlns:a="http://schemas.openxmlformats.org/drawingml/2006/main" name="DÜPB La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71308984-E3B4-4585-81CD-3EEFF82300ED}"/>
    </a:ext>
  </a:extLst>
</a:theme>
</file>

<file path=ppt/theme/theme5.xml><?xml version="1.0" encoding="utf-8"?>
<a:theme xmlns:a="http://schemas.openxmlformats.org/drawingml/2006/main" name="DÜPB Kur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4EDA1E49-3512-4F85-9234-A2FDDE032A1F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07c648-54b4-4cde-8d6f-5b20acc905bc" xsi:nil="true"/>
    <lcf76f155ced4ddcb4097134ff3c332f xmlns="622349e5-e8d6-4c2b-9994-2cbbe46e60f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989156FAB7904C8D5F4281BE861A4B" ma:contentTypeVersion="17" ma:contentTypeDescription="Ein neues Dokument erstellen." ma:contentTypeScope="" ma:versionID="efd635a41af1cc704596d4d52379fdab">
  <xsd:schema xmlns:xsd="http://www.w3.org/2001/XMLSchema" xmlns:xs="http://www.w3.org/2001/XMLSchema" xmlns:p="http://schemas.microsoft.com/office/2006/metadata/properties" xmlns:ns2="622349e5-e8d6-4c2b-9994-2cbbe46e60f4" xmlns:ns3="f207c648-54b4-4cde-8d6f-5b20acc905bc" targetNamespace="http://schemas.microsoft.com/office/2006/metadata/properties" ma:root="true" ma:fieldsID="e202e79dce8e7ea36ecfc5e21306832d" ns2:_="" ns3:_="">
    <xsd:import namespace="622349e5-e8d6-4c2b-9994-2cbbe46e60f4"/>
    <xsd:import namespace="f207c648-54b4-4cde-8d6f-5b20acc90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349e5-e8d6-4c2b-9994-2cbbe46e6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84efc9bf-49f7-4e02-90f0-149fbb6f9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c648-54b4-4cde-8d6f-5b20acc90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10e5d2-0a36-40d0-9839-1a6f648791ef}" ma:internalName="TaxCatchAll" ma:showField="CatchAllData" ma:web="f207c648-54b4-4cde-8d6f-5b20acc90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E575B6-CA47-4E39-A511-75966DB091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FE2B29-F2E3-48FF-810B-835A652B964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22349e5-e8d6-4c2b-9994-2cbbe46e60f4"/>
    <ds:schemaRef ds:uri="f207c648-54b4-4cde-8d6f-5b20acc905b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9769C3-A371-4E67-A897-535C582E4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2349e5-e8d6-4c2b-9994-2cbbe46e60f4"/>
    <ds:schemaRef ds:uri="f207c648-54b4-4cde-8d6f-5b20acc90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16-9_KOKO</Template>
  <TotalTime>0</TotalTime>
  <Words>2310</Words>
  <Application>Microsoft Office PowerPoint</Application>
  <PresentationFormat>Breitbild</PresentationFormat>
  <Paragraphs>377</Paragraphs>
  <Slides>32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32</vt:i4>
      </vt:variant>
    </vt:vector>
  </HeadingPairs>
  <TitlesOfParts>
    <vt:vector size="42" baseType="lpstr">
      <vt:lpstr>Arial</vt:lpstr>
      <vt:lpstr>Calibri</vt:lpstr>
      <vt:lpstr>Default Sans Serif</vt:lpstr>
      <vt:lpstr>Frutiger LT Std 45 Light</vt:lpstr>
      <vt:lpstr>Verdana</vt:lpstr>
      <vt:lpstr>KOKO</vt:lpstr>
      <vt:lpstr>DTBO Lang</vt:lpstr>
      <vt:lpstr>DTBO kurz</vt:lpstr>
      <vt:lpstr>DÜPB Lang</vt:lpstr>
      <vt:lpstr>DÜPB Kurz</vt:lpstr>
      <vt:lpstr>Grundlagen KAoA</vt:lpstr>
      <vt:lpstr>Inhalt der Powerpoint</vt:lpstr>
      <vt:lpstr>Erklärfilme KAoA</vt:lpstr>
      <vt:lpstr>Zielgruppen in KAoA</vt:lpstr>
      <vt:lpstr>Standardelemente</vt:lpstr>
      <vt:lpstr>Potenzialanalyse</vt:lpstr>
      <vt:lpstr>Potenzialanalyse</vt:lpstr>
      <vt:lpstr>Potenzialanalyse in der allgemeinbildenden Schule</vt:lpstr>
      <vt:lpstr>Potenzialanalyse Förderschulen LE und ESE und im Gemeinsamen Lernen</vt:lpstr>
      <vt:lpstr>Potenzialanalyse GG und KM sowie im Gemeinsamen Lernen</vt:lpstr>
      <vt:lpstr>Düsseldorfer Potenzialanalyse</vt:lpstr>
      <vt:lpstr>PowerPoint-Präsentation</vt:lpstr>
      <vt:lpstr>Düsseldorfer Potenzialanalyse</vt:lpstr>
      <vt:lpstr>Düsseldorfer Potenzialanalyse</vt:lpstr>
      <vt:lpstr>Portfolioinstrument: Berufswahlpass</vt:lpstr>
      <vt:lpstr>Portfolioinstrument: Berufswahlpass</vt:lpstr>
      <vt:lpstr>3 Tage Berufsfelderkundungen</vt:lpstr>
      <vt:lpstr>Schulische prozessbegleitende Begleitung und Beratung</vt:lpstr>
      <vt:lpstr>Schulische prozessbegleitende Begleitung und Beratung</vt:lpstr>
      <vt:lpstr>Schulische prozessbegleitende Begleitung und Beratung</vt:lpstr>
      <vt:lpstr>Schulische prozessbegleitende Begleitung und Beratung</vt:lpstr>
      <vt:lpstr>Schulische prozessbegleitende Begleitung und Beratung</vt:lpstr>
      <vt:lpstr>Standardelemente</vt:lpstr>
      <vt:lpstr>Praktikum</vt:lpstr>
      <vt:lpstr>Praxiskurse</vt:lpstr>
      <vt:lpstr>Anschlussvereinbarung und EckO</vt:lpstr>
      <vt:lpstr>Standardelemente</vt:lpstr>
      <vt:lpstr>Gestaltung des Übergangs</vt:lpstr>
      <vt:lpstr>PowerPoint-Präsentation</vt:lpstr>
      <vt:lpstr>Schüler*innen mit anerkanntem Förderbedarf: KAoA-STAR</vt:lpstr>
      <vt:lpstr>Internetauftritt der Kommunalen Koordinierung Düsseldorf</vt:lpstr>
      <vt:lpstr>Grundlagen KAoA</vt:lpstr>
    </vt:vector>
  </TitlesOfParts>
  <Company>ITK Rheinland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im Layout der Kommunalen Koordinierung</dc:title>
  <dc:creator>Scheid, Ute</dc:creator>
  <cp:lastModifiedBy>Ute Scheid</cp:lastModifiedBy>
  <cp:revision>127</cp:revision>
  <dcterms:created xsi:type="dcterms:W3CDTF">2022-07-07T06:31:39Z</dcterms:created>
  <dcterms:modified xsi:type="dcterms:W3CDTF">2023-08-18T10:45:15Z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0x0101007A989156FAB7904C8D5F4281BE861A4B</vt:lpwstr>
  </property>
  <property fmtid="{D5CDD505-2E9C-101B-9397-08002B2CF9AE}" pid="3" name="MediaServiceImageTags">
    <vt:lpwstr/>
  </property>
</Properties>
</file>