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17"/>
  </p:notesMasterIdLst>
  <p:sldIdLst>
    <p:sldId id="366" r:id="rId9"/>
    <p:sldId id="535" r:id="rId10"/>
    <p:sldId id="279" r:id="rId11"/>
    <p:sldId id="367" r:id="rId12"/>
    <p:sldId id="281" r:id="rId13"/>
    <p:sldId id="369" r:id="rId14"/>
    <p:sldId id="536" r:id="rId15"/>
    <p:sldId id="388"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5D5F6-5278-4808-B54B-7343F7459772}" v="12" dt="2022-07-21T08:33:51.810"/>
    <p1510:client id="{A3E67D14-A76F-4C37-B7D6-5B2BE6664FDC}" v="16" dt="2022-07-20T11:56:48.77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94"/>
  </p:normalViewPr>
  <p:slideViewPr>
    <p:cSldViewPr snapToGrid="0" snapToObjects="1">
      <p:cViewPr varScale="1">
        <p:scale>
          <a:sx n="123" d="100"/>
          <a:sy n="123" d="100"/>
        </p:scale>
        <p:origin x="696" y="8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09.08.2022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Übersicht in die Bandbreite der Anschlussmöglichkeiten: Es ist für</a:t>
            </a:r>
            <a:r>
              <a:rPr lang="de-DE" baseline="0" dirty="0"/>
              <a:t> Lehrkräfte kaum/ nicht möglich, alle Ausbildungs- und Studienmöglichkeiten zu kennen. Als „Coaches“ im Beratungsprozess muss aber das Fachwissen über die generellen Möglichkeiten vorhanden sein!</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3</a:t>
            </a:fld>
            <a:endParaRPr lang="de-DE"/>
          </a:p>
        </p:txBody>
      </p:sp>
    </p:spTree>
    <p:extLst>
      <p:ext uri="{BB962C8B-B14F-4D97-AF65-F5344CB8AC3E}">
        <p14:creationId xmlns:p14="http://schemas.microsoft.com/office/powerpoint/2010/main" val="55902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Beratung</a:t>
            </a:r>
            <a:r>
              <a:rPr lang="de-DE" baseline="0" dirty="0"/>
              <a:t> bei der Anmeldung am BK müssen Lehrkräfte darauf hinarbeiten, dass:</a:t>
            </a:r>
          </a:p>
          <a:p>
            <a:pPr marL="228600" indent="-228600">
              <a:buAutoNum type="alphaLcParenR"/>
            </a:pPr>
            <a:r>
              <a:rPr lang="de-DE" baseline="0" dirty="0"/>
              <a:t>die BKs mit einer zu den Interessen und Neigungen der Schüler/-innen geeigneten Fachrichtung gewählt werden und </a:t>
            </a:r>
          </a:p>
          <a:p>
            <a:pPr marL="228600" indent="-228600">
              <a:buAutoNum type="alphaLcParenR"/>
            </a:pPr>
            <a:r>
              <a:rPr lang="de-DE" baseline="0" dirty="0"/>
              <a:t>die Anmeldung im richtigen Bildungsgang erfolgt (Name in fett + unterstrichen, Zielsetzung darunter)</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5</a:t>
            </a:fld>
            <a:endParaRPr lang="de-DE"/>
          </a:p>
        </p:txBody>
      </p:sp>
    </p:spTree>
    <p:extLst>
      <p:ext uri="{BB962C8B-B14F-4D97-AF65-F5344CB8AC3E}">
        <p14:creationId xmlns:p14="http://schemas.microsoft.com/office/powerpoint/2010/main" val="3301471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05B557-74DD-47C0-A823-FA69B57D0906}"/>
              </a:ext>
            </a:extLst>
          </p:cNvPr>
          <p:cNvSpPr txBox="1">
            <a:spLocks noGrp="1"/>
          </p:cNvSpPr>
          <p:nvPr>
            <p:ph type="dt" sz="half" idx="7"/>
          </p:nvPr>
        </p:nvSpPr>
        <p:spPr/>
        <p:txBody>
          <a:bodyPr/>
          <a:lstStyle>
            <a:lvl1pPr>
              <a:defRPr/>
            </a:lvl1pPr>
          </a:lstStyle>
          <a:p>
            <a:pPr lvl="0"/>
            <a:fld id="{26222403-BDDF-4F85-A889-FEFB70425BE9}" type="datetime1">
              <a:rPr lang="de-DE"/>
              <a:pPr lvl="0"/>
              <a:t>09.08.2022</a:t>
            </a:fld>
            <a:endParaRPr lang="de-DE"/>
          </a:p>
        </p:txBody>
      </p:sp>
      <p:sp>
        <p:nvSpPr>
          <p:cNvPr id="3" name="Fußzeilenplatzhalter 2">
            <a:extLst>
              <a:ext uri="{FF2B5EF4-FFF2-40B4-BE49-F238E27FC236}">
                <a16:creationId xmlns:a16="http://schemas.microsoft.com/office/drawing/2014/main" id="{CD9A1670-694A-41D6-AF2E-A68A9F198487}"/>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E5A07C2E-BEEF-4C1D-8316-5CD207C3D27A}"/>
              </a:ext>
            </a:extLst>
          </p:cNvPr>
          <p:cNvSpPr txBox="1">
            <a:spLocks noGrp="1"/>
          </p:cNvSpPr>
          <p:nvPr>
            <p:ph type="sldNum" sz="quarter" idx="8"/>
          </p:nvPr>
        </p:nvSpPr>
        <p:spPr/>
        <p:txBody>
          <a:bodyPr/>
          <a:lstStyle>
            <a:lvl1pPr>
              <a:defRPr/>
            </a:lvl1pPr>
          </a:lstStyle>
          <a:p>
            <a:pPr lvl="0"/>
            <a:fld id="{BCB39688-B2DD-4C25-9686-2C329E81AA1F}" type="slidenum">
              <a:t>‹Nr.›</a:t>
            </a:fld>
            <a:endParaRPr lang="de-DE"/>
          </a:p>
        </p:txBody>
      </p:sp>
    </p:spTree>
    <p:extLst>
      <p:ext uri="{BB962C8B-B14F-4D97-AF65-F5344CB8AC3E}">
        <p14:creationId xmlns:p14="http://schemas.microsoft.com/office/powerpoint/2010/main" val="330104828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09.08.2022</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2.png"/><Relationship Id="rId3" Type="http://schemas.openxmlformats.org/officeDocument/2006/relationships/slideLayout" Target="../slideLayouts/slideLayout23.xml"/><Relationship Id="rId21" Type="http://schemas.openxmlformats.org/officeDocument/2006/relationships/image" Target="../media/image1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5.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4.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3.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4.png"/><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5.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4.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3.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6.png"/><Relationship Id="rId3" Type="http://schemas.openxmlformats.org/officeDocument/2006/relationships/slideLayout" Target="../slideLayouts/slideLayout61.xml"/><Relationship Id="rId21" Type="http://schemas.openxmlformats.org/officeDocument/2006/relationships/image" Target="../media/image11.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5.jpe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4.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3.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18.png"/><Relationship Id="rId3" Type="http://schemas.openxmlformats.org/officeDocument/2006/relationships/slideLayout" Target="../slideLayouts/slideLayout80.xml"/><Relationship Id="rId21" Type="http://schemas.openxmlformats.org/officeDocument/2006/relationships/image" Target="../media/image1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5.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4.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image" Target="../media/image3.jpe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3" r:id="rId20"/>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8"/>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8"/>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8"/>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8"/>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09.08.2022</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jjc-dus.d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kommunale-koordinierung.com/eltern-und-teens/uebergang/berufskollegs/" TargetMode="External"/><Relationship Id="rId1" Type="http://schemas.openxmlformats.org/officeDocument/2006/relationships/slideLayout" Target="../slideLayouts/slideLayout19.xml"/><Relationship Id="rId5" Type="http://schemas.openxmlformats.org/officeDocument/2006/relationships/hyperlink" Target="https://biwenav.de/" TargetMode="External"/><Relationship Id="rId4" Type="http://schemas.openxmlformats.org/officeDocument/2006/relationships/hyperlink" Target="https://padlet.com/kaoadus/pj5r7f7pvljlu1y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koko-dus.d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kommunale-koordinierung.com/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2316163"/>
            <a:ext cx="10683240" cy="2387600"/>
          </a:xfrm>
        </p:spPr>
        <p:txBody>
          <a:bodyPr>
            <a:normAutofit/>
          </a:bodyPr>
          <a:lstStyle/>
          <a:p>
            <a:r>
              <a:rPr lang="de-DE" dirty="0"/>
              <a:t>Grundlagen </a:t>
            </a:r>
            <a:r>
              <a:rPr lang="de-DE" dirty="0" err="1"/>
              <a:t>KAoA</a:t>
            </a:r>
            <a:endParaRPr lang="de-DE" dirty="0"/>
          </a:p>
        </p:txBody>
      </p:sp>
      <p:sp>
        <p:nvSpPr>
          <p:cNvPr id="3" name="Untertitel 2">
            <a:extLst>
              <a:ext uri="{FF2B5EF4-FFF2-40B4-BE49-F238E27FC236}">
                <a16:creationId xmlns:a16="http://schemas.microsoft.com/office/drawing/2014/main" id="{527A9586-0CB2-F44E-A32E-B5366CFD10BB}"/>
              </a:ext>
            </a:extLst>
          </p:cNvPr>
          <p:cNvSpPr>
            <a:spLocks noGrp="1"/>
          </p:cNvSpPr>
          <p:nvPr>
            <p:ph type="subTitle" idx="1"/>
          </p:nvPr>
        </p:nvSpPr>
        <p:spPr>
          <a:xfrm>
            <a:off x="838199" y="4795838"/>
            <a:ext cx="10056223" cy="1726882"/>
          </a:xfrm>
        </p:spPr>
        <p:txBody>
          <a:bodyPr>
            <a:normAutofit/>
          </a:bodyPr>
          <a:lstStyle/>
          <a:p>
            <a:r>
              <a:rPr lang="de-DE" dirty="0"/>
              <a:t>Teil 3:</a:t>
            </a:r>
          </a:p>
          <a:p>
            <a:r>
              <a:rPr lang="de-DE" dirty="0"/>
              <a:t>Anschlussmöglichkeiten</a:t>
            </a:r>
            <a:br>
              <a:rPr lang="de-DE" dirty="0"/>
            </a:br>
            <a:r>
              <a:rPr lang="de-DE" dirty="0"/>
              <a:t>nach der Sekundarstufe I</a:t>
            </a:r>
            <a:br>
              <a:rPr lang="de-DE" dirty="0"/>
            </a:br>
            <a:endParaRPr lang="de-DE" dirty="0"/>
          </a:p>
        </p:txBody>
      </p:sp>
    </p:spTree>
    <p:extLst>
      <p:ext uri="{BB962C8B-B14F-4D97-AF65-F5344CB8AC3E}">
        <p14:creationId xmlns:p14="http://schemas.microsoft.com/office/powerpoint/2010/main" val="177965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dirty="0"/>
              <a:t>Teil 3</a:t>
            </a:r>
            <a:br>
              <a:rPr lang="de-DE" dirty="0"/>
            </a:br>
            <a:r>
              <a:rPr lang="de-DE" dirty="0"/>
              <a:t>Anschlussmöglichkeiten nach der Sekundarstufe I</a:t>
            </a:r>
          </a:p>
          <a:p>
            <a:r>
              <a:rPr lang="de-DE" b="0" dirty="0"/>
              <a:t>Teil 4</a:t>
            </a:r>
            <a:br>
              <a:rPr lang="de-DE" b="0" dirty="0"/>
            </a:br>
            <a:r>
              <a:rPr lang="de-DE" b="0" dirty="0"/>
              <a:t>Standardelemente in der Sek II unter Berücksichtigung regionaler Bezüge</a:t>
            </a:r>
          </a:p>
          <a:p>
            <a:r>
              <a:rPr lang="de-DE" b="0" dirty="0"/>
              <a:t>Teil 5</a:t>
            </a:r>
            <a:br>
              <a:rPr lang="de-DE" b="0" dirty="0"/>
            </a:br>
            <a:r>
              <a:rPr lang="de-DE" b="0" dirty="0"/>
              <a:t>Aufgaben der Schule</a:t>
            </a:r>
            <a:br>
              <a:rPr lang="de-DE" b="0" dirty="0"/>
            </a:br>
            <a:r>
              <a:rPr lang="de-DE" b="0" dirty="0"/>
              <a:t>Innerschulische Koordination</a:t>
            </a:r>
            <a:br>
              <a:rPr lang="de-DE" b="0" dirty="0"/>
            </a:br>
            <a:r>
              <a:rPr lang="de-DE" b="0" dirty="0"/>
              <a:t>Vernetzung und regionale Partner</a:t>
            </a:r>
          </a:p>
          <a:p>
            <a:r>
              <a:rPr lang="de-DE" b="0" dirty="0"/>
              <a:t>Teil 5</a:t>
            </a:r>
            <a:br>
              <a:rPr lang="de-DE" b="0" dirty="0"/>
            </a:br>
            <a:r>
              <a:rPr lang="de-DE" b="0" dirty="0"/>
              <a:t>Handwerkszeug für </a:t>
            </a:r>
            <a:r>
              <a:rPr lang="de-DE" b="0" dirty="0" err="1"/>
              <a:t>StuBos</a:t>
            </a:r>
            <a:endParaRPr lang="de-DE" b="0"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371306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53276" y="188640"/>
            <a:ext cx="11467627" cy="72008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de-DE" sz="4400" b="1" i="0" u="none" strike="noStrike" kern="1200" cap="none" spc="0" baseline="0">
                <a:solidFill>
                  <a:srgbClr val="000000"/>
                </a:solidFill>
                <a:uFillTx/>
                <a:latin typeface="Tahoma" panose="020B0604030504040204" pitchFamily="34" charset="0"/>
              </a:defRPr>
            </a:lvl1pPr>
          </a:lstStyle>
          <a:p>
            <a:r>
              <a:rPr lang="de-DE" sz="3000" kern="0" cap="all" dirty="0">
                <a:solidFill>
                  <a:srgbClr val="26338A"/>
                </a:solidFill>
                <a:latin typeface="Arial" panose="020B0604020202020204" pitchFamily="34" charset="0"/>
                <a:ea typeface="Tahoma" panose="020B0604030504040204" pitchFamily="34" charset="0"/>
                <a:cs typeface="Arial" panose="020B0604020202020204" pitchFamily="34" charset="0"/>
              </a:rPr>
              <a:t>Anschlusswege nach der Sekundarstufe I</a:t>
            </a:r>
          </a:p>
        </p:txBody>
      </p:sp>
      <p:sp>
        <p:nvSpPr>
          <p:cNvPr id="53" name="Inhaltsplatzhalter 2"/>
          <p:cNvSpPr txBox="1">
            <a:spLocks/>
          </p:cNvSpPr>
          <p:nvPr/>
        </p:nvSpPr>
        <p:spPr bwMode="auto">
          <a:xfrm>
            <a:off x="10380664" y="980728"/>
            <a:ext cx="1692000" cy="3333826"/>
          </a:xfrm>
          <a:prstGeom prst="rect">
            <a:avLst/>
          </a:prstGeom>
          <a:solidFill>
            <a:srgbClr val="E6E0EC"/>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Weitere </a:t>
            </a: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Übergangs-möglichkeiten</a:t>
            </a:r>
          </a:p>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z.B. Auslandsjahr, Freiwilligen-dienst, Bundeswehr</a:t>
            </a:r>
          </a:p>
        </p:txBody>
      </p:sp>
      <p:sp>
        <p:nvSpPr>
          <p:cNvPr id="54" name="Inhaltsplatzhalter 2"/>
          <p:cNvSpPr txBox="1">
            <a:spLocks/>
          </p:cNvSpPr>
          <p:nvPr/>
        </p:nvSpPr>
        <p:spPr bwMode="auto">
          <a:xfrm>
            <a:off x="5087888" y="2853096"/>
            <a:ext cx="1692000" cy="1440000"/>
          </a:xfrm>
          <a:prstGeom prst="rect">
            <a:avLst/>
          </a:prstGeom>
          <a:solidFill>
            <a:schemeClr val="accent3">
              <a:lumMod val="60000"/>
              <a:lumOff val="40000"/>
            </a:schemeClr>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Vollzeit-schulische Bildungsgänge</a:t>
            </a:r>
            <a:endParaRPr lang="de-DE" sz="1600" dirty="0">
              <a:solidFill>
                <a:srgbClr val="26338A"/>
              </a:solidFill>
              <a:latin typeface="Arial" panose="020B0604020202020204" pitchFamily="34" charset="0"/>
              <a:ea typeface="Tahoma" panose="020B0604030504040204" pitchFamily="34" charset="0"/>
              <a:cs typeface="Arial" panose="020B0604020202020204" pitchFamily="34" charset="0"/>
            </a:endParaRPr>
          </a:p>
        </p:txBody>
      </p:sp>
      <p:sp>
        <p:nvSpPr>
          <p:cNvPr id="55" name="Inhaltsplatzhalter 2"/>
          <p:cNvSpPr txBox="1">
            <a:spLocks/>
          </p:cNvSpPr>
          <p:nvPr/>
        </p:nvSpPr>
        <p:spPr>
          <a:xfrm>
            <a:off x="6852272" y="2852936"/>
            <a:ext cx="1692000" cy="1440000"/>
          </a:xfrm>
          <a:prstGeom prst="rect">
            <a:avLst/>
          </a:prstGeom>
          <a:solidFill>
            <a:srgbClr val="FF6D6D"/>
          </a:solidFill>
          <a:ln>
            <a:noFill/>
          </a:ln>
        </p:spPr>
        <p:txBody>
          <a:bodyPr vert="horz" wrap="square" lIns="91440" tIns="45720" rIns="91440" bIns="45720" anchor="ctr"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de-DE" sz="1600" b="1" dirty="0">
                <a:solidFill>
                  <a:srgbClr val="26338A"/>
                </a:solidFill>
                <a:latin typeface="Arial" panose="020B0604020202020204" pitchFamily="34" charset="0"/>
                <a:ea typeface="Calibri" panose="020F0502020204030204" pitchFamily="34" charset="0"/>
                <a:cs typeface="Arial" panose="020B0604020202020204" pitchFamily="34" charset="0"/>
              </a:rPr>
              <a:t>Duale Ausbildung </a:t>
            </a:r>
          </a:p>
        </p:txBody>
      </p:sp>
      <p:sp>
        <p:nvSpPr>
          <p:cNvPr id="57" name="Inhaltsplatzhalter 2"/>
          <p:cNvSpPr txBox="1">
            <a:spLocks/>
          </p:cNvSpPr>
          <p:nvPr/>
        </p:nvSpPr>
        <p:spPr bwMode="auto">
          <a:xfrm>
            <a:off x="3323880" y="2853096"/>
            <a:ext cx="1692000" cy="1440000"/>
          </a:xfrm>
          <a:prstGeom prst="rect">
            <a:avLst/>
          </a:prstGeom>
          <a:solidFill>
            <a:srgbClr val="C5D8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Maßnahmen zur </a:t>
            </a: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Hinführung zur Ausbildungs-reife </a:t>
            </a:r>
          </a:p>
        </p:txBody>
      </p:sp>
      <p:sp>
        <p:nvSpPr>
          <p:cNvPr id="59" name="Inhaltsplatzhalter 2"/>
          <p:cNvSpPr txBox="1">
            <a:spLocks/>
          </p:cNvSpPr>
          <p:nvPr/>
        </p:nvSpPr>
        <p:spPr bwMode="auto">
          <a:xfrm>
            <a:off x="1523680" y="2852936"/>
            <a:ext cx="1692000" cy="1440000"/>
          </a:xfrm>
          <a:prstGeom prst="rect">
            <a:avLst/>
          </a:prstGeom>
          <a:solidFill>
            <a:srgbClr val="99CC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Maßnahmen zur </a:t>
            </a: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Integration auf dem </a:t>
            </a:r>
          </a:p>
          <a:p>
            <a:pPr algn="ctr">
              <a:spcBef>
                <a:spcPts val="0"/>
              </a:spcBef>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1. Arbeitsmarkt</a:t>
            </a:r>
            <a:endParaRPr lang="de-DE" sz="1600" dirty="0">
              <a:solidFill>
                <a:srgbClr val="26338A"/>
              </a:solidFill>
              <a:latin typeface="Arial" panose="020B0604020202020204" pitchFamily="34" charset="0"/>
              <a:ea typeface="Tahoma" panose="020B0604030504040204" pitchFamily="34" charset="0"/>
              <a:cs typeface="Arial" panose="020B0604020202020204" pitchFamily="34" charset="0"/>
            </a:endParaRPr>
          </a:p>
        </p:txBody>
      </p:sp>
      <p:sp>
        <p:nvSpPr>
          <p:cNvPr id="60" name="Inhaltsplatzhalter 2"/>
          <p:cNvSpPr txBox="1">
            <a:spLocks/>
          </p:cNvSpPr>
          <p:nvPr/>
        </p:nvSpPr>
        <p:spPr bwMode="auto">
          <a:xfrm>
            <a:off x="8616280" y="2853096"/>
            <a:ext cx="1692000" cy="1440000"/>
          </a:xfrm>
          <a:prstGeom prst="rect">
            <a:avLst/>
          </a:prstGeom>
          <a:solidFill>
            <a:srgbClr val="FAC090"/>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Erwerb der Studien-berechtigung </a:t>
            </a:r>
          </a:p>
        </p:txBody>
      </p:sp>
      <p:grpSp>
        <p:nvGrpSpPr>
          <p:cNvPr id="61" name="Gruppieren 60"/>
          <p:cNvGrpSpPr/>
          <p:nvPr/>
        </p:nvGrpSpPr>
        <p:grpSpPr>
          <a:xfrm>
            <a:off x="1661924" y="4365104"/>
            <a:ext cx="3065924" cy="1745020"/>
            <a:chOff x="327741" y="4986520"/>
            <a:chExt cx="3899326" cy="1745020"/>
          </a:xfrm>
          <a:solidFill>
            <a:srgbClr val="C5D8FF"/>
          </a:solidFill>
        </p:grpSpPr>
        <p:grpSp>
          <p:nvGrpSpPr>
            <p:cNvPr id="62" name="Gruppieren 61"/>
            <p:cNvGrpSpPr/>
            <p:nvPr/>
          </p:nvGrpSpPr>
          <p:grpSpPr>
            <a:xfrm>
              <a:off x="327741" y="5608471"/>
              <a:ext cx="3899326" cy="1123069"/>
              <a:chOff x="327741" y="5608471"/>
              <a:chExt cx="3899326" cy="1123069"/>
            </a:xfrm>
            <a:grpFill/>
          </p:grpSpPr>
          <p:sp>
            <p:nvSpPr>
              <p:cNvPr id="65" name="Rechteck 64"/>
              <p:cNvSpPr/>
              <p:nvPr/>
            </p:nvSpPr>
            <p:spPr>
              <a:xfrm>
                <a:off x="327741" y="5608471"/>
                <a:ext cx="3899326" cy="112306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66" name="Textfeld 65"/>
              <p:cNvSpPr txBox="1"/>
              <p:nvPr/>
            </p:nvSpPr>
            <p:spPr>
              <a:xfrm>
                <a:off x="366997" y="5623544"/>
                <a:ext cx="3746721" cy="984885"/>
              </a:xfrm>
              <a:prstGeom prst="rect">
                <a:avLst/>
              </a:prstGeom>
              <a:noFill/>
              <a:ln>
                <a:noFill/>
              </a:ln>
            </p:spPr>
            <p:txBody>
              <a:bodyPr wrap="none" rtlCol="0">
                <a:spAutoFit/>
              </a:bodyPr>
              <a:lstStyle/>
              <a:p>
                <a:pPr algn="ctr"/>
                <a:r>
                  <a:rPr lang="de-DE" sz="1600" dirty="0">
                    <a:solidFill>
                      <a:srgbClr val="26338A"/>
                    </a:solidFill>
                    <a:latin typeface="Arial" panose="020B0604020202020204" pitchFamily="34" charset="0"/>
                    <a:cs typeface="Arial" panose="020B0604020202020204" pitchFamily="34" charset="0"/>
                  </a:rPr>
                  <a:t>Jugendjobcenter:</a:t>
                </a:r>
              </a:p>
              <a:p>
                <a:pPr algn="ctr"/>
                <a:r>
                  <a:rPr lang="de-DE" sz="1400" i="1" dirty="0">
                    <a:solidFill>
                      <a:srgbClr val="26338A"/>
                    </a:solidFill>
                    <a:latin typeface="Arial" panose="020B0604020202020204" pitchFamily="34" charset="0"/>
                    <a:cs typeface="Arial" panose="020B0604020202020204" pitchFamily="34" charset="0"/>
                  </a:rPr>
                  <a:t>Agentur für Arbeit/ ggf. Team Reha</a:t>
                </a:r>
              </a:p>
              <a:p>
                <a:pPr algn="ctr"/>
                <a:r>
                  <a:rPr lang="de-DE" sz="1400" i="1" dirty="0">
                    <a:solidFill>
                      <a:srgbClr val="26338A"/>
                    </a:solidFill>
                    <a:latin typeface="Arial" panose="020B0604020202020204" pitchFamily="34" charset="0"/>
                    <a:cs typeface="Arial" panose="020B0604020202020204" pitchFamily="34" charset="0"/>
                  </a:rPr>
                  <a:t>Jobcenter</a:t>
                </a:r>
              </a:p>
              <a:p>
                <a:pPr algn="ctr"/>
                <a:r>
                  <a:rPr lang="de-DE" sz="1400" i="1" dirty="0">
                    <a:solidFill>
                      <a:srgbClr val="26338A"/>
                    </a:solidFill>
                    <a:latin typeface="Arial" panose="020B0604020202020204" pitchFamily="34" charset="0"/>
                    <a:cs typeface="Arial" panose="020B0604020202020204" pitchFamily="34" charset="0"/>
                  </a:rPr>
                  <a:t>Jugend (-berufs) </a:t>
                </a:r>
                <a:r>
                  <a:rPr lang="de-DE" sz="1400" i="1" dirty="0" err="1">
                    <a:solidFill>
                      <a:srgbClr val="26338A"/>
                    </a:solidFill>
                    <a:latin typeface="Arial" panose="020B0604020202020204" pitchFamily="34" charset="0"/>
                    <a:cs typeface="Arial" panose="020B0604020202020204" pitchFamily="34" charset="0"/>
                  </a:rPr>
                  <a:t>hilfe</a:t>
                </a:r>
                <a:endParaRPr lang="de-DE" sz="1400" i="1" dirty="0">
                  <a:solidFill>
                    <a:srgbClr val="26338A"/>
                  </a:solidFill>
                  <a:latin typeface="Arial" panose="020B0604020202020204" pitchFamily="34" charset="0"/>
                  <a:cs typeface="Arial" panose="020B0604020202020204" pitchFamily="34" charset="0"/>
                </a:endParaRPr>
              </a:p>
            </p:txBody>
          </p:sp>
        </p:grpSp>
        <p:sp>
          <p:nvSpPr>
            <p:cNvPr id="63" name="Pfeil nach unten 62"/>
            <p:cNvSpPr/>
            <p:nvPr/>
          </p:nvSpPr>
          <p:spPr bwMode="auto">
            <a:xfrm>
              <a:off x="851747" y="5009745"/>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sp>
          <p:nvSpPr>
            <p:cNvPr id="64" name="Pfeil nach unten 63"/>
            <p:cNvSpPr/>
            <p:nvPr/>
          </p:nvSpPr>
          <p:spPr bwMode="auto">
            <a:xfrm>
              <a:off x="2831747" y="4986520"/>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67" name="Gruppieren 66"/>
          <p:cNvGrpSpPr/>
          <p:nvPr/>
        </p:nvGrpSpPr>
        <p:grpSpPr>
          <a:xfrm>
            <a:off x="6992195" y="4401076"/>
            <a:ext cx="1412799" cy="1700890"/>
            <a:chOff x="4307542" y="5037132"/>
            <a:chExt cx="1796838" cy="1700890"/>
          </a:xfrm>
          <a:solidFill>
            <a:srgbClr val="FF6D6D"/>
          </a:solidFill>
        </p:grpSpPr>
        <p:sp>
          <p:nvSpPr>
            <p:cNvPr id="70" name="Rechteck 69"/>
            <p:cNvSpPr/>
            <p:nvPr/>
          </p:nvSpPr>
          <p:spPr>
            <a:xfrm>
              <a:off x="4307542" y="5614953"/>
              <a:ext cx="1796838"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26338A"/>
                </a:solidFill>
                <a:latin typeface="Calibri" panose="020F0502020204030204" pitchFamily="34" charset="0"/>
                <a:cs typeface="Calibri" panose="020F0502020204030204" pitchFamily="34" charset="0"/>
              </a:endParaRPr>
            </a:p>
            <a:p>
              <a:pPr algn="ctr"/>
              <a:r>
                <a:rPr lang="de-DE" sz="1600" dirty="0">
                  <a:solidFill>
                    <a:srgbClr val="26338A"/>
                  </a:solidFill>
                  <a:latin typeface="Arial" panose="020B0604020202020204" pitchFamily="34" charset="0"/>
                  <a:cs typeface="Arial" panose="020B0604020202020204" pitchFamily="34" charset="0"/>
                </a:rPr>
                <a:t>Betriebe</a:t>
              </a:r>
            </a:p>
            <a:p>
              <a:pPr algn="ctr"/>
              <a:r>
                <a:rPr lang="de-DE" sz="1400" i="1" dirty="0">
                  <a:solidFill>
                    <a:srgbClr val="26338A"/>
                  </a:solidFill>
                  <a:latin typeface="Arial" panose="020B0604020202020204" pitchFamily="34" charset="0"/>
                  <a:cs typeface="Arial" panose="020B0604020202020204" pitchFamily="34" charset="0"/>
                </a:rPr>
                <a:t>unterstützend:</a:t>
              </a:r>
            </a:p>
            <a:p>
              <a:pPr algn="ctr"/>
              <a:r>
                <a:rPr lang="de-DE" sz="1400" i="1" dirty="0">
                  <a:solidFill>
                    <a:srgbClr val="26338A"/>
                  </a:solidFill>
                  <a:latin typeface="Arial" panose="020B0604020202020204" pitchFamily="34" charset="0"/>
                  <a:cs typeface="Arial" panose="020B0604020202020204" pitchFamily="34" charset="0"/>
                </a:rPr>
                <a:t>Jugendjob-center</a:t>
              </a:r>
            </a:p>
            <a:p>
              <a:pPr algn="ctr"/>
              <a:endParaRPr lang="de-DE" sz="1600" dirty="0">
                <a:solidFill>
                  <a:srgbClr val="26338A"/>
                </a:solidFill>
                <a:latin typeface="Arial" panose="020B0604020202020204" pitchFamily="34" charset="0"/>
                <a:cs typeface="Arial" panose="020B0604020202020204" pitchFamily="34" charset="0"/>
              </a:endParaRPr>
            </a:p>
          </p:txBody>
        </p:sp>
        <p:sp>
          <p:nvSpPr>
            <p:cNvPr id="69" name="Pfeil nach unten 68"/>
            <p:cNvSpPr/>
            <p:nvPr/>
          </p:nvSpPr>
          <p:spPr bwMode="auto">
            <a:xfrm>
              <a:off x="4840867" y="5037132"/>
              <a:ext cx="931984"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72" name="Gruppieren 71"/>
          <p:cNvGrpSpPr/>
          <p:nvPr/>
        </p:nvGrpSpPr>
        <p:grpSpPr>
          <a:xfrm>
            <a:off x="5182612" y="4419490"/>
            <a:ext cx="1541100" cy="1682476"/>
            <a:chOff x="6267741" y="5049064"/>
            <a:chExt cx="1960012" cy="1682476"/>
          </a:xfrm>
          <a:solidFill>
            <a:schemeClr val="accent3">
              <a:lumMod val="60000"/>
              <a:lumOff val="40000"/>
            </a:schemeClr>
          </a:solidFill>
        </p:grpSpPr>
        <p:grpSp>
          <p:nvGrpSpPr>
            <p:cNvPr id="73" name="Gruppieren 72"/>
            <p:cNvGrpSpPr/>
            <p:nvPr/>
          </p:nvGrpSpPr>
          <p:grpSpPr>
            <a:xfrm>
              <a:off x="6267741" y="5608471"/>
              <a:ext cx="1960012" cy="1123069"/>
              <a:chOff x="327741" y="5608471"/>
              <a:chExt cx="3960000" cy="1123069"/>
            </a:xfrm>
            <a:grpFill/>
          </p:grpSpPr>
          <p:sp>
            <p:nvSpPr>
              <p:cNvPr id="75" name="Rechteck 74"/>
              <p:cNvSpPr/>
              <p:nvPr/>
            </p:nvSpPr>
            <p:spPr>
              <a:xfrm>
                <a:off x="327741" y="5608471"/>
                <a:ext cx="3960000"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76" name="Textfeld 75"/>
              <p:cNvSpPr txBox="1"/>
              <p:nvPr/>
            </p:nvSpPr>
            <p:spPr>
              <a:xfrm>
                <a:off x="555253" y="5708340"/>
                <a:ext cx="3370222" cy="584775"/>
              </a:xfrm>
              <a:prstGeom prst="rect">
                <a:avLst/>
              </a:prstGeom>
              <a:grpFill/>
            </p:spPr>
            <p:txBody>
              <a:bodyPr wrap="none" rtlCol="0">
                <a:spAutoFit/>
              </a:bodyPr>
              <a:lstStyle/>
              <a:p>
                <a:pPr algn="ctr"/>
                <a:endParaRPr lang="de-DE" sz="1600" dirty="0">
                  <a:solidFill>
                    <a:srgbClr val="26338A"/>
                  </a:solidFill>
                  <a:latin typeface="Calibri" panose="020F0502020204030204" pitchFamily="34" charset="0"/>
                  <a:cs typeface="Calibri" panose="020F0502020204030204" pitchFamily="34" charset="0"/>
                </a:endParaRPr>
              </a:p>
              <a:p>
                <a:pPr algn="ctr"/>
                <a:r>
                  <a:rPr lang="de-DE" sz="1600" dirty="0">
                    <a:solidFill>
                      <a:srgbClr val="26338A"/>
                    </a:solidFill>
                    <a:latin typeface="Arial" panose="020B0604020202020204" pitchFamily="34" charset="0"/>
                    <a:cs typeface="Arial" panose="020B0604020202020204" pitchFamily="34" charset="0"/>
                  </a:rPr>
                  <a:t>Berufskolleg</a:t>
                </a:r>
              </a:p>
            </p:txBody>
          </p:sp>
        </p:grpSp>
        <p:sp>
          <p:nvSpPr>
            <p:cNvPr id="74" name="Pfeil nach unten 73"/>
            <p:cNvSpPr/>
            <p:nvPr/>
          </p:nvSpPr>
          <p:spPr bwMode="auto">
            <a:xfrm>
              <a:off x="6748405" y="5049064"/>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77" name="Gruppieren 76"/>
          <p:cNvGrpSpPr/>
          <p:nvPr/>
        </p:nvGrpSpPr>
        <p:grpSpPr>
          <a:xfrm>
            <a:off x="8721887" y="4419490"/>
            <a:ext cx="1507501" cy="1682476"/>
            <a:chOff x="6216497" y="5049064"/>
            <a:chExt cx="2011256" cy="1682476"/>
          </a:xfrm>
          <a:solidFill>
            <a:srgbClr val="FAC090"/>
          </a:solidFill>
        </p:grpSpPr>
        <p:grpSp>
          <p:nvGrpSpPr>
            <p:cNvPr id="78" name="Gruppieren 77"/>
            <p:cNvGrpSpPr/>
            <p:nvPr/>
          </p:nvGrpSpPr>
          <p:grpSpPr>
            <a:xfrm>
              <a:off x="6216497" y="5608471"/>
              <a:ext cx="2011256" cy="1123069"/>
              <a:chOff x="224208" y="5608471"/>
              <a:chExt cx="4063533" cy="1123069"/>
            </a:xfrm>
            <a:grpFill/>
          </p:grpSpPr>
          <p:sp>
            <p:nvSpPr>
              <p:cNvPr id="80" name="Rechteck 79"/>
              <p:cNvSpPr/>
              <p:nvPr/>
            </p:nvSpPr>
            <p:spPr>
              <a:xfrm>
                <a:off x="327741" y="5608471"/>
                <a:ext cx="3960000"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81" name="Textfeld 80"/>
              <p:cNvSpPr txBox="1"/>
              <p:nvPr/>
            </p:nvSpPr>
            <p:spPr>
              <a:xfrm>
                <a:off x="224208" y="5708340"/>
                <a:ext cx="4032324" cy="830997"/>
              </a:xfrm>
              <a:prstGeom prst="rect">
                <a:avLst/>
              </a:prstGeom>
              <a:noFill/>
            </p:spPr>
            <p:txBody>
              <a:bodyPr wrap="none" rtlCol="0">
                <a:spAutoFit/>
              </a:bodyPr>
              <a:lstStyle/>
              <a:p>
                <a:pPr algn="ctr"/>
                <a:r>
                  <a:rPr lang="de-DE" sz="1600" dirty="0">
                    <a:solidFill>
                      <a:srgbClr val="26338A"/>
                    </a:solidFill>
                    <a:latin typeface="Arial" panose="020B0604020202020204" pitchFamily="34" charset="0"/>
                    <a:cs typeface="Arial" panose="020B0604020202020204" pitchFamily="34" charset="0"/>
                  </a:rPr>
                  <a:t>Gesamtschule</a:t>
                </a:r>
              </a:p>
              <a:p>
                <a:pPr algn="ctr"/>
                <a:r>
                  <a:rPr lang="de-DE" sz="1600" dirty="0">
                    <a:solidFill>
                      <a:srgbClr val="26338A"/>
                    </a:solidFill>
                    <a:latin typeface="Arial" panose="020B0604020202020204" pitchFamily="34" charset="0"/>
                    <a:cs typeface="Arial" panose="020B0604020202020204" pitchFamily="34" charset="0"/>
                  </a:rPr>
                  <a:t>Gymnasium</a:t>
                </a:r>
              </a:p>
              <a:p>
                <a:pPr algn="ctr"/>
                <a:r>
                  <a:rPr lang="de-DE" sz="1600" dirty="0">
                    <a:solidFill>
                      <a:srgbClr val="26338A"/>
                    </a:solidFill>
                    <a:latin typeface="Arial" panose="020B0604020202020204" pitchFamily="34" charset="0"/>
                    <a:cs typeface="Arial" panose="020B0604020202020204" pitchFamily="34" charset="0"/>
                  </a:rPr>
                  <a:t>Berufskolleg</a:t>
                </a:r>
              </a:p>
            </p:txBody>
          </p:sp>
        </p:grpSp>
        <p:sp>
          <p:nvSpPr>
            <p:cNvPr id="79" name="Pfeil nach unten 78"/>
            <p:cNvSpPr/>
            <p:nvPr/>
          </p:nvSpPr>
          <p:spPr bwMode="auto">
            <a:xfrm>
              <a:off x="6748405" y="5049064"/>
              <a:ext cx="931985" cy="520884"/>
            </a:xfrm>
            <a:prstGeom prst="downArrow">
              <a:avLst>
                <a:gd name="adj1" fmla="val 50000"/>
                <a:gd name="adj2" fmla="val 48190"/>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82" name="Gruppieren 81"/>
          <p:cNvGrpSpPr/>
          <p:nvPr/>
        </p:nvGrpSpPr>
        <p:grpSpPr>
          <a:xfrm>
            <a:off x="10704512" y="4419490"/>
            <a:ext cx="1152128" cy="1682476"/>
            <a:chOff x="6267741" y="5049064"/>
            <a:chExt cx="1960012" cy="1682476"/>
          </a:xfrm>
          <a:solidFill>
            <a:srgbClr val="E6E0EC"/>
          </a:solidFill>
        </p:grpSpPr>
        <p:grpSp>
          <p:nvGrpSpPr>
            <p:cNvPr id="83" name="Gruppieren 82"/>
            <p:cNvGrpSpPr/>
            <p:nvPr/>
          </p:nvGrpSpPr>
          <p:grpSpPr>
            <a:xfrm>
              <a:off x="6267741" y="5608471"/>
              <a:ext cx="1960012" cy="1123069"/>
              <a:chOff x="327741" y="5608471"/>
              <a:chExt cx="3960000" cy="1123069"/>
            </a:xfrm>
            <a:grpFill/>
          </p:grpSpPr>
          <p:sp>
            <p:nvSpPr>
              <p:cNvPr id="85" name="Rechteck 84"/>
              <p:cNvSpPr/>
              <p:nvPr/>
            </p:nvSpPr>
            <p:spPr>
              <a:xfrm>
                <a:off x="327741" y="5608471"/>
                <a:ext cx="3960000"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86" name="Textfeld 85"/>
              <p:cNvSpPr txBox="1"/>
              <p:nvPr/>
            </p:nvSpPr>
            <p:spPr>
              <a:xfrm>
                <a:off x="730152" y="5708340"/>
                <a:ext cx="3020426" cy="584775"/>
              </a:xfrm>
              <a:prstGeom prst="rect">
                <a:avLst/>
              </a:prstGeom>
              <a:grpFill/>
            </p:spPr>
            <p:txBody>
              <a:bodyPr wrap="none" rtlCol="0">
                <a:spAutoFit/>
              </a:bodyPr>
              <a:lstStyle/>
              <a:p>
                <a:pPr algn="ctr"/>
                <a:endParaRPr lang="de-DE" sz="1600" dirty="0">
                  <a:solidFill>
                    <a:srgbClr val="26338A"/>
                  </a:solidFill>
                  <a:latin typeface="Calibri" panose="020F0502020204030204" pitchFamily="34" charset="0"/>
                  <a:cs typeface="Calibri" panose="020F0502020204030204" pitchFamily="34" charset="0"/>
                </a:endParaRPr>
              </a:p>
              <a:p>
                <a:pPr algn="ctr"/>
                <a:r>
                  <a:rPr lang="de-DE" sz="1600" dirty="0">
                    <a:solidFill>
                      <a:srgbClr val="26338A"/>
                    </a:solidFill>
                    <a:latin typeface="Arial" panose="020B0604020202020204" pitchFamily="34" charset="0"/>
                    <a:cs typeface="Arial" panose="020B0604020202020204" pitchFamily="34" charset="0"/>
                  </a:rPr>
                  <a:t>Diverse</a:t>
                </a:r>
              </a:p>
            </p:txBody>
          </p:sp>
        </p:grpSp>
        <p:sp>
          <p:nvSpPr>
            <p:cNvPr id="84" name="Pfeil nach unten 83"/>
            <p:cNvSpPr/>
            <p:nvPr/>
          </p:nvSpPr>
          <p:spPr bwMode="auto">
            <a:xfrm>
              <a:off x="6748405" y="5049064"/>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sp>
        <p:nvSpPr>
          <p:cNvPr id="3" name="Textfeld 2"/>
          <p:cNvSpPr txBox="1"/>
          <p:nvPr/>
        </p:nvSpPr>
        <p:spPr>
          <a:xfrm>
            <a:off x="30908" y="1628800"/>
            <a:ext cx="1274708" cy="369332"/>
          </a:xfrm>
          <a:prstGeom prst="rect">
            <a:avLst/>
          </a:prstGeom>
          <a:noFill/>
        </p:spPr>
        <p:txBody>
          <a:bodyPr wrap="none" rtlCol="0">
            <a:spAutoFit/>
          </a:bodyPr>
          <a:lstStyle/>
          <a:p>
            <a:pPr algn="r"/>
            <a:r>
              <a:rPr lang="de-DE" dirty="0">
                <a:solidFill>
                  <a:srgbClr val="26338A"/>
                </a:solidFill>
                <a:latin typeface="Arial" panose="020B0604020202020204" pitchFamily="34" charset="0"/>
                <a:cs typeface="Arial" panose="020B0604020202020204" pitchFamily="34" charset="0"/>
              </a:rPr>
              <a:t>Zielgruppe</a:t>
            </a:r>
          </a:p>
        </p:txBody>
      </p:sp>
      <p:sp>
        <p:nvSpPr>
          <p:cNvPr id="38" name="Textfeld 37"/>
          <p:cNvSpPr txBox="1"/>
          <p:nvPr/>
        </p:nvSpPr>
        <p:spPr>
          <a:xfrm>
            <a:off x="172989" y="5250658"/>
            <a:ext cx="1350691" cy="646331"/>
          </a:xfrm>
          <a:prstGeom prst="rect">
            <a:avLst/>
          </a:prstGeom>
          <a:noFill/>
        </p:spPr>
        <p:txBody>
          <a:bodyPr wrap="none" rtlCol="0">
            <a:spAutoFit/>
          </a:bodyPr>
          <a:lstStyle/>
          <a:p>
            <a:pPr algn="r"/>
            <a:r>
              <a:rPr lang="de-DE" dirty="0">
                <a:solidFill>
                  <a:srgbClr val="26338A"/>
                </a:solidFill>
                <a:latin typeface="Arial" panose="020B0604020202020204" pitchFamily="34" charset="0"/>
                <a:cs typeface="Arial" panose="020B0604020202020204" pitchFamily="34" charset="0"/>
              </a:rPr>
              <a:t>vorrangiger</a:t>
            </a:r>
          </a:p>
          <a:p>
            <a:pPr algn="r"/>
            <a:r>
              <a:rPr lang="de-DE" dirty="0">
                <a:solidFill>
                  <a:srgbClr val="26338A"/>
                </a:solidFill>
                <a:latin typeface="Arial" panose="020B0604020202020204" pitchFamily="34" charset="0"/>
                <a:cs typeface="Arial" panose="020B0604020202020204" pitchFamily="34" charset="0"/>
              </a:rPr>
              <a:t>Partner</a:t>
            </a:r>
          </a:p>
        </p:txBody>
      </p:sp>
      <p:sp>
        <p:nvSpPr>
          <p:cNvPr id="39" name="Textfeld 38"/>
          <p:cNvSpPr txBox="1"/>
          <p:nvPr/>
        </p:nvSpPr>
        <p:spPr>
          <a:xfrm>
            <a:off x="51003" y="3103192"/>
            <a:ext cx="1364477" cy="923330"/>
          </a:xfrm>
          <a:prstGeom prst="rect">
            <a:avLst/>
          </a:prstGeom>
          <a:noFill/>
        </p:spPr>
        <p:txBody>
          <a:bodyPr wrap="none" rtlCol="0">
            <a:spAutoFit/>
          </a:bodyPr>
          <a:lstStyle/>
          <a:p>
            <a:pPr algn="r"/>
            <a:r>
              <a:rPr lang="de-DE" dirty="0">
                <a:solidFill>
                  <a:srgbClr val="26338A"/>
                </a:solidFill>
                <a:latin typeface="Arial" panose="020B0604020202020204" pitchFamily="34" charset="0"/>
                <a:cs typeface="Arial" panose="020B0604020202020204" pitchFamily="34" charset="0"/>
              </a:rPr>
              <a:t>Mögliche/</a:t>
            </a:r>
          </a:p>
          <a:p>
            <a:pPr algn="r"/>
            <a:r>
              <a:rPr lang="de-DE" dirty="0">
                <a:solidFill>
                  <a:srgbClr val="26338A"/>
                </a:solidFill>
                <a:latin typeface="Arial" panose="020B0604020202020204" pitchFamily="34" charset="0"/>
                <a:cs typeface="Arial" panose="020B0604020202020204" pitchFamily="34" charset="0"/>
              </a:rPr>
              <a:t>übliche</a:t>
            </a:r>
          </a:p>
          <a:p>
            <a:pPr algn="r"/>
            <a:r>
              <a:rPr lang="de-DE" dirty="0">
                <a:solidFill>
                  <a:srgbClr val="26338A"/>
                </a:solidFill>
                <a:latin typeface="Arial" panose="020B0604020202020204" pitchFamily="34" charset="0"/>
                <a:cs typeface="Arial" panose="020B0604020202020204" pitchFamily="34" charset="0"/>
              </a:rPr>
              <a:t>Zielsetzung</a:t>
            </a:r>
          </a:p>
        </p:txBody>
      </p:sp>
      <p:sp>
        <p:nvSpPr>
          <p:cNvPr id="40" name="Inhaltsplatzhalter 2"/>
          <p:cNvSpPr txBox="1">
            <a:spLocks/>
          </p:cNvSpPr>
          <p:nvPr/>
        </p:nvSpPr>
        <p:spPr bwMode="auto">
          <a:xfrm>
            <a:off x="1523680" y="980728"/>
            <a:ext cx="1692000" cy="1800000"/>
          </a:xfrm>
          <a:prstGeom prst="rect">
            <a:avLst/>
          </a:prstGeom>
          <a:solidFill>
            <a:srgbClr val="99CC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Jugendliche mit </a:t>
            </a:r>
            <a:r>
              <a:rPr lang="de-DE" sz="1600" dirty="0" err="1">
                <a:solidFill>
                  <a:srgbClr val="26338A"/>
                </a:solidFill>
                <a:latin typeface="Arial" panose="020B0604020202020204" pitchFamily="34" charset="0"/>
                <a:ea typeface="Tahoma" panose="020B0604030504040204" pitchFamily="34" charset="0"/>
                <a:cs typeface="Arial" panose="020B0604020202020204" pitchFamily="34" charset="0"/>
              </a:rPr>
              <a:t>sonderpäda-gogischem</a:t>
            </a: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 </a:t>
            </a:r>
            <a:r>
              <a:rPr lang="de-DE" sz="1600" dirty="0" err="1">
                <a:solidFill>
                  <a:srgbClr val="26338A"/>
                </a:solidFill>
                <a:latin typeface="Arial" panose="020B0604020202020204" pitchFamily="34" charset="0"/>
                <a:ea typeface="Tahoma" panose="020B0604030504040204" pitchFamily="34" charset="0"/>
                <a:cs typeface="Arial" panose="020B0604020202020204" pitchFamily="34" charset="0"/>
              </a:rPr>
              <a:t>Unterstüt-zungsbedarf</a:t>
            </a:r>
            <a:endParaRPr lang="de-DE" sz="1600" dirty="0">
              <a:solidFill>
                <a:srgbClr val="26338A"/>
              </a:solidFill>
              <a:latin typeface="Arial" panose="020B0604020202020204" pitchFamily="34" charset="0"/>
              <a:ea typeface="Tahoma" panose="020B0604030504040204" pitchFamily="34" charset="0"/>
              <a:cs typeface="Arial" panose="020B0604020202020204" pitchFamily="34" charset="0"/>
            </a:endParaRPr>
          </a:p>
        </p:txBody>
      </p:sp>
      <p:sp>
        <p:nvSpPr>
          <p:cNvPr id="41" name="Inhaltsplatzhalter 2"/>
          <p:cNvSpPr txBox="1">
            <a:spLocks/>
          </p:cNvSpPr>
          <p:nvPr/>
        </p:nvSpPr>
        <p:spPr bwMode="auto">
          <a:xfrm>
            <a:off x="3323880" y="980728"/>
            <a:ext cx="1692000" cy="1800000"/>
          </a:xfrm>
          <a:prstGeom prst="rect">
            <a:avLst/>
          </a:prstGeom>
          <a:solidFill>
            <a:srgbClr val="C5D8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Jugendliche mit besonderem Förderbedarf</a:t>
            </a:r>
          </a:p>
        </p:txBody>
      </p:sp>
      <p:sp>
        <p:nvSpPr>
          <p:cNvPr id="42" name="Inhaltsplatzhalter 2"/>
          <p:cNvSpPr txBox="1">
            <a:spLocks/>
          </p:cNvSpPr>
          <p:nvPr/>
        </p:nvSpPr>
        <p:spPr>
          <a:xfrm>
            <a:off x="6848179" y="980728"/>
            <a:ext cx="1692000" cy="1800000"/>
          </a:xfrm>
          <a:prstGeom prst="rect">
            <a:avLst/>
          </a:prstGeom>
          <a:solidFill>
            <a:srgbClr val="FF6D6D"/>
          </a:solidFill>
          <a:ln>
            <a:noFill/>
          </a:ln>
        </p:spPr>
        <p:txBody>
          <a:bodyPr vert="horz" wrap="square" lIns="91440" tIns="45720" rIns="91440" bIns="45720" anchor="ctr"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de-DE" sz="1600" dirty="0">
                <a:solidFill>
                  <a:srgbClr val="26338A"/>
                </a:solidFill>
                <a:latin typeface="Arial" panose="020B0604020202020204" pitchFamily="34" charset="0"/>
                <a:ea typeface="Calibri" panose="020F0502020204030204" pitchFamily="34" charset="0"/>
                <a:cs typeface="Arial" panose="020B0604020202020204" pitchFamily="34" charset="0"/>
              </a:rPr>
              <a:t>Ausbildungsreife Jugendliche</a:t>
            </a:r>
          </a:p>
        </p:txBody>
      </p:sp>
      <p:sp>
        <p:nvSpPr>
          <p:cNvPr id="43" name="Inhaltsplatzhalter 2"/>
          <p:cNvSpPr txBox="1">
            <a:spLocks/>
          </p:cNvSpPr>
          <p:nvPr/>
        </p:nvSpPr>
        <p:spPr bwMode="auto">
          <a:xfrm>
            <a:off x="5103720" y="980728"/>
            <a:ext cx="1692000" cy="1800000"/>
          </a:xfrm>
          <a:prstGeom prst="rect">
            <a:avLst/>
          </a:prstGeom>
          <a:solidFill>
            <a:schemeClr val="accent3">
              <a:lumMod val="60000"/>
              <a:lumOff val="40000"/>
            </a:schemeClr>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400" dirty="0">
                <a:solidFill>
                  <a:srgbClr val="26338A"/>
                </a:solidFill>
                <a:latin typeface="Arial" panose="020B0604020202020204" pitchFamily="34" charset="0"/>
                <a:ea typeface="Tahoma" panose="020B0604030504040204" pitchFamily="34" charset="0"/>
                <a:cs typeface="Arial" panose="020B0604020202020204" pitchFamily="34" charset="0"/>
              </a:rPr>
              <a:t>Jugendliche, die einen höher-wertigen </a:t>
            </a:r>
            <a:r>
              <a:rPr lang="de-DE" sz="1400" dirty="0" err="1">
                <a:solidFill>
                  <a:srgbClr val="26338A"/>
                </a:solidFill>
                <a:latin typeface="Arial" panose="020B0604020202020204" pitchFamily="34" charset="0"/>
                <a:ea typeface="Tahoma" panose="020B0604030504040204" pitchFamily="34" charset="0"/>
                <a:cs typeface="Arial" panose="020B0604020202020204" pitchFamily="34" charset="0"/>
              </a:rPr>
              <a:t>Schulab</a:t>
            </a:r>
            <a:r>
              <a:rPr lang="de-DE" sz="1400" dirty="0">
                <a:solidFill>
                  <a:srgbClr val="26338A"/>
                </a:solidFill>
                <a:latin typeface="Arial" panose="020B0604020202020204" pitchFamily="34" charset="0"/>
                <a:ea typeface="Tahoma" panose="020B0604030504040204" pitchFamily="34" charset="0"/>
                <a:cs typeface="Arial" panose="020B0604020202020204" pitchFamily="34" charset="0"/>
              </a:rPr>
              <a:t>-schluss bzw. den Einstieg in eine Ausbildung anstreben</a:t>
            </a:r>
          </a:p>
        </p:txBody>
      </p:sp>
      <p:sp>
        <p:nvSpPr>
          <p:cNvPr id="44" name="Inhaltsplatzhalter 2"/>
          <p:cNvSpPr txBox="1">
            <a:spLocks/>
          </p:cNvSpPr>
          <p:nvPr/>
        </p:nvSpPr>
        <p:spPr bwMode="auto">
          <a:xfrm>
            <a:off x="8616280" y="980728"/>
            <a:ext cx="1692000" cy="1800000"/>
          </a:xfrm>
          <a:prstGeom prst="rect">
            <a:avLst/>
          </a:prstGeom>
          <a:solidFill>
            <a:srgbClr val="FAC090"/>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Jugendliche mit Qualifikation </a:t>
            </a:r>
          </a:p>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a:t>
            </a:r>
            <a:r>
              <a:rPr lang="de-DE" sz="1600" dirty="0" err="1">
                <a:solidFill>
                  <a:srgbClr val="26338A"/>
                </a:solidFill>
                <a:latin typeface="Arial" panose="020B0604020202020204" pitchFamily="34" charset="0"/>
                <a:ea typeface="Tahoma" panose="020B0604030504040204" pitchFamily="34" charset="0"/>
                <a:cs typeface="Arial" panose="020B0604020202020204" pitchFamily="34" charset="0"/>
              </a:rPr>
              <a:t>GOSt</a:t>
            </a: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a:t>
            </a:r>
          </a:p>
        </p:txBody>
      </p:sp>
      <p:grpSp>
        <p:nvGrpSpPr>
          <p:cNvPr id="26" name="Gruppieren 25"/>
          <p:cNvGrpSpPr/>
          <p:nvPr/>
        </p:nvGrpSpPr>
        <p:grpSpPr>
          <a:xfrm>
            <a:off x="3143672" y="6143846"/>
            <a:ext cx="8208912" cy="106166"/>
            <a:chOff x="3143672" y="6143846"/>
            <a:chExt cx="8208912" cy="106166"/>
          </a:xfrm>
        </p:grpSpPr>
        <p:cxnSp>
          <p:nvCxnSpPr>
            <p:cNvPr id="13" name="Gekrümmte Verbindung 12"/>
            <p:cNvCxnSpPr/>
            <p:nvPr/>
          </p:nvCxnSpPr>
          <p:spPr>
            <a:xfrm rot="5400000" flipH="1" flipV="1">
              <a:off x="4511302" y="4784886"/>
              <a:ext cx="8158" cy="2743418"/>
            </a:xfrm>
            <a:prstGeom prst="curvedConnector3">
              <a:avLst>
                <a:gd name="adj1" fmla="val -2802157"/>
              </a:avLst>
            </a:prstGeom>
            <a:ln w="19050">
              <a:solidFill>
                <a:srgbClr val="26338A"/>
              </a:solidFill>
              <a:tailEnd type="triangle"/>
            </a:ln>
          </p:spPr>
          <p:style>
            <a:lnRef idx="1">
              <a:schemeClr val="dk1"/>
            </a:lnRef>
            <a:fillRef idx="0">
              <a:schemeClr val="dk1"/>
            </a:fillRef>
            <a:effectRef idx="0">
              <a:schemeClr val="dk1"/>
            </a:effectRef>
            <a:fontRef idx="minor">
              <a:schemeClr val="tx1"/>
            </a:fontRef>
          </p:style>
        </p:cxnSp>
        <p:cxnSp>
          <p:nvCxnSpPr>
            <p:cNvPr id="15" name="Gekrümmte Verbindung 14"/>
            <p:cNvCxnSpPr/>
            <p:nvPr/>
          </p:nvCxnSpPr>
          <p:spPr>
            <a:xfrm rot="5400000">
              <a:off x="6820009" y="5270811"/>
              <a:ext cx="12700" cy="1763410"/>
            </a:xfrm>
            <a:prstGeom prst="curvedConnector3">
              <a:avLst>
                <a:gd name="adj1" fmla="val 180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p:nvPr/>
          </p:nvCxnSpPr>
          <p:spPr>
            <a:xfrm rot="5400000">
              <a:off x="8598278" y="5255952"/>
              <a:ext cx="12700" cy="1793128"/>
            </a:xfrm>
            <a:prstGeom prst="curvedConnector3">
              <a:avLst>
                <a:gd name="adj1" fmla="val 180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Gekrümmte Verbindung 18"/>
            <p:cNvCxnSpPr/>
            <p:nvPr/>
          </p:nvCxnSpPr>
          <p:spPr>
            <a:xfrm rot="5400000">
              <a:off x="7716573" y="4452692"/>
              <a:ext cx="12700" cy="3556538"/>
            </a:xfrm>
            <a:prstGeom prst="curvedConnector3">
              <a:avLst>
                <a:gd name="adj1" fmla="val 364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Gekrümmte Verbindung 86"/>
            <p:cNvCxnSpPr/>
            <p:nvPr/>
          </p:nvCxnSpPr>
          <p:spPr>
            <a:xfrm rot="5400000">
              <a:off x="10449670" y="5253632"/>
              <a:ext cx="12700" cy="1793128"/>
            </a:xfrm>
            <a:prstGeom prst="curvedConnector3">
              <a:avLst>
                <a:gd name="adj1" fmla="val 180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Gekrümmte Verbindung 87"/>
            <p:cNvCxnSpPr/>
            <p:nvPr/>
          </p:nvCxnSpPr>
          <p:spPr>
            <a:xfrm rot="5400000">
              <a:off x="9524103" y="4465393"/>
              <a:ext cx="12700" cy="3556538"/>
            </a:xfrm>
            <a:prstGeom prst="curvedConnector3">
              <a:avLst>
                <a:gd name="adj1" fmla="val 364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Gekrümmte Verbindung 22"/>
            <p:cNvCxnSpPr/>
            <p:nvPr/>
          </p:nvCxnSpPr>
          <p:spPr>
            <a:xfrm rot="5400000" flipH="1" flipV="1">
              <a:off x="5422683" y="3987977"/>
              <a:ext cx="8158" cy="4506828"/>
            </a:xfrm>
            <a:prstGeom prst="curvedConnector3">
              <a:avLst>
                <a:gd name="adj1" fmla="val -5542045"/>
              </a:avLst>
            </a:prstGeom>
            <a:ln w="19050">
              <a:solidFill>
                <a:srgbClr val="26338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8815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up)">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up)">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up)">
                                      <p:cBhvr>
                                        <p:cTn id="72" dur="500"/>
                                        <p:tgtEl>
                                          <p:spTgt spid="6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up)">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up)">
                                      <p:cBhvr>
                                        <p:cTn id="87" dur="500"/>
                                        <p:tgtEl>
                                          <p:spTgt spid="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up)">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wipe(up)">
                                      <p:cBhvr>
                                        <p:cTn id="97" dur="500"/>
                                        <p:tgtEl>
                                          <p:spTgt spid="8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7" grpId="0" animBg="1"/>
      <p:bldP spid="59" grpId="0" animBg="1"/>
      <p:bldP spid="60" grpId="0" animBg="1"/>
      <p:bldP spid="3" grpId="0"/>
      <p:bldP spid="38" grpId="0"/>
      <p:bldP spid="39" grpId="0"/>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Agentur für Arbeit - Jugendjobcenter Düsseldorf</a:t>
            </a:r>
          </a:p>
        </p:txBody>
      </p:sp>
      <p:sp>
        <p:nvSpPr>
          <p:cNvPr id="3" name="Textplatzhalter 2"/>
          <p:cNvSpPr>
            <a:spLocks noGrp="1"/>
          </p:cNvSpPr>
          <p:nvPr>
            <p:ph type="body" idx="1"/>
          </p:nvPr>
        </p:nvSpPr>
        <p:spPr/>
        <p:txBody>
          <a:bodyPr>
            <a:normAutofit fontScale="77500" lnSpcReduction="20000"/>
          </a:bodyPr>
          <a:lstStyle/>
          <a:p>
            <a:r>
              <a:rPr lang="de-DE" dirty="0"/>
              <a:t>Beratung und Vermittlung unter einem Dach</a:t>
            </a:r>
          </a:p>
        </p:txBody>
      </p:sp>
      <p:sp>
        <p:nvSpPr>
          <p:cNvPr id="4" name="Inhaltsplatzhalter 3"/>
          <p:cNvSpPr>
            <a:spLocks noGrp="1"/>
          </p:cNvSpPr>
          <p:nvPr>
            <p:ph sz="half" idx="2"/>
          </p:nvPr>
        </p:nvSpPr>
        <p:spPr/>
        <p:txBody>
          <a:bodyPr/>
          <a:lstStyle/>
          <a:p>
            <a:pPr algn="just"/>
            <a:r>
              <a:rPr lang="de-DE" dirty="0">
                <a:solidFill>
                  <a:srgbClr val="26338A"/>
                </a:solidFill>
              </a:rPr>
              <a:t>Die Agentur für Arbeit Düsseldorf mit der Berufsberatung, das Jobcenter Düsseldorf  mit den Integrationsteams U25 und das Jugendamt der Landeshauptstadt Düsseldorf mit der Beratungsstelle für arbeitslose Jugendliche bilden seit dem 01.10.2008 gemeinsam das Jugend-Job-Center Düsseldorf. Im Gebäude der Agentur für Arbeit an der Grafenberger Allee 300 sind die Angebote aller drei Institutionen vereint.</a:t>
            </a:r>
          </a:p>
          <a:p>
            <a:pPr algn="just"/>
            <a:r>
              <a:rPr lang="de-DE" dirty="0">
                <a:solidFill>
                  <a:srgbClr val="26338A"/>
                </a:solidFill>
              </a:rPr>
              <a:t>Die Beratung und Vermittlung unter einem Dach ermöglicht es allen Jugendlichen in Düsseldorf, ihre individuellen Bedarfe der beruflichen Orientierung, der konkreten Berufswegeplanung mit ihren zuständigen Partnern an einem Ort zu klären.</a:t>
            </a:r>
          </a:p>
          <a:p>
            <a:r>
              <a:rPr lang="de-DE" dirty="0">
                <a:solidFill>
                  <a:srgbClr val="26338A"/>
                </a:solidFill>
                <a:hlinkClick r:id="rId2"/>
              </a:rPr>
              <a:t>https://www.jjc-dus.de</a:t>
            </a:r>
            <a:endParaRPr lang="de-DE" dirty="0">
              <a:solidFill>
                <a:srgbClr val="26338A"/>
              </a:solidFill>
            </a:endParaRPr>
          </a:p>
          <a:p>
            <a:endParaRPr lang="de-DE" dirty="0">
              <a:solidFill>
                <a:srgbClr val="26338A"/>
              </a:solidFill>
            </a:endParaRPr>
          </a:p>
        </p:txBody>
      </p:sp>
      <p:sp>
        <p:nvSpPr>
          <p:cNvPr id="5" name="Textplatzhalter 4"/>
          <p:cNvSpPr>
            <a:spLocks noGrp="1"/>
          </p:cNvSpPr>
          <p:nvPr>
            <p:ph type="body" idx="10"/>
          </p:nvPr>
        </p:nvSpPr>
        <p:spPr/>
        <p:txBody>
          <a:bodyPr>
            <a:normAutofit/>
          </a:bodyPr>
          <a:lstStyle/>
          <a:p>
            <a:r>
              <a:rPr lang="de-DE" sz="1900" dirty="0"/>
              <a:t>Beratung in der Schule</a:t>
            </a:r>
          </a:p>
        </p:txBody>
      </p:sp>
      <p:sp>
        <p:nvSpPr>
          <p:cNvPr id="6" name="Inhaltsplatzhalter 5"/>
          <p:cNvSpPr>
            <a:spLocks noGrp="1"/>
          </p:cNvSpPr>
          <p:nvPr>
            <p:ph sz="half" idx="11"/>
          </p:nvPr>
        </p:nvSpPr>
        <p:spPr/>
        <p:txBody>
          <a:bodyPr/>
          <a:lstStyle/>
          <a:p>
            <a:pPr algn="just"/>
            <a:r>
              <a:rPr lang="de-DE" dirty="0">
                <a:solidFill>
                  <a:srgbClr val="26338A"/>
                </a:solidFill>
              </a:rPr>
              <a:t>Die Schule schließt einen Kooperationsvertrag mit den Partnern des Jugendjobcenters und vereinbart für jedes Schuljahr eine verbindliche Jahresplanung. Die Beratungskräfte der Agentur für Arbeit kommen regelmäßig in die Schule und bieten Sprechstunden an.</a:t>
            </a:r>
          </a:p>
          <a:p>
            <a:pPr algn="just"/>
            <a:r>
              <a:rPr lang="de-DE" dirty="0">
                <a:solidFill>
                  <a:srgbClr val="26338A"/>
                </a:solidFill>
              </a:rPr>
              <a:t>Die Zuständigkeit für Förderschüler/-innen im Gemeinsamen Lernen liegt zunächst bei den für die Schule zuständigen Mitarbeitenden der Agentur für Arbeit, es kann allerdings eine Weitervermittlung an das  Team Reha der Agentur für Arbeit erfolgen. Das „Team-Reha“ ist Teil der Jugendjobcenters, besteht aber aus spezialisierten Berufsberaterinnen und -beratern und kann zielgruppengerechte Maßnahmen anbieten. </a:t>
            </a:r>
          </a:p>
          <a:p>
            <a:endParaRPr lang="de-DE" dirty="0">
              <a:solidFill>
                <a:srgbClr val="26338A"/>
              </a:solidFill>
            </a:endParaRP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9584" y="831662"/>
            <a:ext cx="1956826" cy="815344"/>
          </a:xfrm>
          <a:prstGeom prst="rect">
            <a:avLst/>
          </a:prstGeom>
        </p:spPr>
      </p:pic>
    </p:spTree>
    <p:extLst>
      <p:ext uri="{BB962C8B-B14F-4D97-AF65-F5344CB8AC3E}">
        <p14:creationId xmlns:p14="http://schemas.microsoft.com/office/powerpoint/2010/main" val="382003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CBFE6D33-61F5-4D9A-B53B-8B1F6AFA4BC3}"/>
              </a:ext>
            </a:extLst>
          </p:cNvPr>
          <p:cNvGrpSpPr/>
          <p:nvPr/>
        </p:nvGrpSpPr>
        <p:grpSpPr>
          <a:xfrm>
            <a:off x="694493" y="1100322"/>
            <a:ext cx="8940962" cy="1100138"/>
            <a:chOff x="403224" y="1401763"/>
            <a:chExt cx="8532000" cy="1100138"/>
          </a:xfrm>
        </p:grpSpPr>
        <p:sp>
          <p:nvSpPr>
            <p:cNvPr id="3" name="AutoShape 3"/>
            <p:cNvSpPr>
              <a:spLocks noChangeArrowheads="1"/>
            </p:cNvSpPr>
            <p:nvPr/>
          </p:nvSpPr>
          <p:spPr bwMode="auto">
            <a:xfrm>
              <a:off x="403224" y="1401763"/>
              <a:ext cx="8532000" cy="1100138"/>
            </a:xfrm>
            <a:prstGeom prst="flowChartExtra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endParaRPr lang="de-DE" sz="1450">
                <a:solidFill>
                  <a:prstClr val="black"/>
                </a:solidFill>
                <a:latin typeface="Calibri" panose="020F0502020204030204" pitchFamily="34" charset="0"/>
                <a:cs typeface="Calibri" panose="020F0502020204030204" pitchFamily="34" charset="0"/>
              </a:endParaRPr>
            </a:p>
          </p:txBody>
        </p:sp>
        <p:sp>
          <p:nvSpPr>
            <p:cNvPr id="4" name="Text Box 4"/>
            <p:cNvSpPr txBox="1">
              <a:spLocks noChangeArrowheads="1"/>
            </p:cNvSpPr>
            <p:nvPr/>
          </p:nvSpPr>
          <p:spPr bwMode="auto">
            <a:xfrm>
              <a:off x="3609640" y="1626922"/>
              <a:ext cx="2192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ctr">
                <a:spcBef>
                  <a:spcPct val="50000"/>
                </a:spcBef>
              </a:pPr>
              <a:r>
                <a:rPr lang="de-DE" b="1" dirty="0">
                  <a:solidFill>
                    <a:srgbClr val="26338A"/>
                  </a:solidFill>
                  <a:latin typeface="Calibri" panose="020F0502020204030204" pitchFamily="34" charset="0"/>
                  <a:cs typeface="Calibri" panose="020F0502020204030204" pitchFamily="34" charset="0"/>
                </a:rPr>
                <a:t>Berufskolleg</a:t>
              </a:r>
            </a:p>
          </p:txBody>
        </p:sp>
      </p:grpSp>
      <p:sp>
        <p:nvSpPr>
          <p:cNvPr id="5" name="Textfeld 4"/>
          <p:cNvSpPr txBox="1"/>
          <p:nvPr/>
        </p:nvSpPr>
        <p:spPr>
          <a:xfrm>
            <a:off x="6700808" y="3955158"/>
            <a:ext cx="1194048" cy="2031325"/>
          </a:xfrm>
          <a:prstGeom prst="rect">
            <a:avLst/>
          </a:prstGeom>
          <a:noFill/>
        </p:spPr>
        <p:txBody>
          <a:bodyPr wrap="square" rtlCol="0">
            <a:spAutoFit/>
          </a:bodyPr>
          <a:lstStyle/>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  </a:t>
            </a: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 </a:t>
            </a: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grpSp>
        <p:nvGrpSpPr>
          <p:cNvPr id="34" name="Gruppieren 33"/>
          <p:cNvGrpSpPr/>
          <p:nvPr/>
        </p:nvGrpSpPr>
        <p:grpSpPr>
          <a:xfrm>
            <a:off x="7894856" y="2776347"/>
            <a:ext cx="1656000" cy="3561895"/>
            <a:chOff x="7894856" y="2776347"/>
            <a:chExt cx="1656000" cy="3561895"/>
          </a:xfrm>
        </p:grpSpPr>
        <p:sp>
          <p:nvSpPr>
            <p:cNvPr id="8" name="Rechteck 7">
              <a:extLst>
                <a:ext uri="{FF2B5EF4-FFF2-40B4-BE49-F238E27FC236}">
                  <a16:creationId xmlns:a16="http://schemas.microsoft.com/office/drawing/2014/main" id="{169B0B88-FC38-48CD-A86C-41DB75EC3843}"/>
                </a:ext>
              </a:extLst>
            </p:cNvPr>
            <p:cNvSpPr/>
            <p:nvPr/>
          </p:nvSpPr>
          <p:spPr>
            <a:xfrm>
              <a:off x="7894856" y="2776347"/>
              <a:ext cx="1656000" cy="769202"/>
            </a:xfrm>
            <a:prstGeom prst="rect">
              <a:avLst/>
            </a:prstGeom>
            <a:solidFill>
              <a:srgbClr val="B5F5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Fachschule</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p:txBody>
        </p:sp>
        <p:sp>
          <p:nvSpPr>
            <p:cNvPr id="9" name="Rechteck 8">
              <a:extLst>
                <a:ext uri="{FF2B5EF4-FFF2-40B4-BE49-F238E27FC236}">
                  <a16:creationId xmlns:a16="http://schemas.microsoft.com/office/drawing/2014/main" id="{2A10AAD3-631C-4655-9443-18B5CD4A4A73}"/>
                </a:ext>
              </a:extLst>
            </p:cNvPr>
            <p:cNvSpPr/>
            <p:nvPr/>
          </p:nvSpPr>
          <p:spPr>
            <a:xfrm>
              <a:off x="7894856" y="3545550"/>
              <a:ext cx="1656000" cy="2792692"/>
            </a:xfrm>
            <a:prstGeom prst="rect">
              <a:avLst/>
            </a:prstGeom>
            <a:solidFill>
              <a:srgbClr val="B5F5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(2-3 jährig)</a:t>
              </a:r>
            </a:p>
            <a:p>
              <a:pPr algn="ctr">
                <a:spcBef>
                  <a:spcPts val="0"/>
                </a:spcBef>
                <a:spcAft>
                  <a:spcPts val="0"/>
                </a:spcAft>
              </a:pP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ermöglicht berufliche Weiterbildung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 + </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einen staatlichen Abschluss</a:t>
              </a:r>
            </a:p>
          </p:txBody>
        </p:sp>
      </p:grpSp>
      <p:grpSp>
        <p:nvGrpSpPr>
          <p:cNvPr id="17" name="Gruppieren 16"/>
          <p:cNvGrpSpPr/>
          <p:nvPr/>
        </p:nvGrpSpPr>
        <p:grpSpPr>
          <a:xfrm>
            <a:off x="6132130" y="2774373"/>
            <a:ext cx="1656000" cy="3561894"/>
            <a:chOff x="6132130" y="2774373"/>
            <a:chExt cx="1656000" cy="3561894"/>
          </a:xfrm>
        </p:grpSpPr>
        <p:sp>
          <p:nvSpPr>
            <p:cNvPr id="19" name="Rechteck 18">
              <a:extLst>
                <a:ext uri="{FF2B5EF4-FFF2-40B4-BE49-F238E27FC236}">
                  <a16:creationId xmlns:a16="http://schemas.microsoft.com/office/drawing/2014/main" id="{73E6E210-17B7-4677-B172-C8875E2FE089}"/>
                </a:ext>
              </a:extLst>
            </p:cNvPr>
            <p:cNvSpPr/>
            <p:nvPr/>
          </p:nvSpPr>
          <p:spPr>
            <a:xfrm>
              <a:off x="6132130" y="2774373"/>
              <a:ext cx="1656000" cy="769202"/>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Berufliches</a:t>
              </a:r>
            </a:p>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 Gymnasium</a:t>
              </a:r>
            </a:p>
          </p:txBody>
        </p:sp>
        <p:sp>
          <p:nvSpPr>
            <p:cNvPr id="20" name="Rechteck 19">
              <a:extLst>
                <a:ext uri="{FF2B5EF4-FFF2-40B4-BE49-F238E27FC236}">
                  <a16:creationId xmlns:a16="http://schemas.microsoft.com/office/drawing/2014/main" id="{41E5D4C2-977E-401C-9650-69BE4AE20224}"/>
                </a:ext>
              </a:extLst>
            </p:cNvPr>
            <p:cNvSpPr/>
            <p:nvPr/>
          </p:nvSpPr>
          <p:spPr>
            <a:xfrm>
              <a:off x="6132130" y="3543576"/>
              <a:ext cx="1656000" cy="1283931"/>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3-jährig</a:t>
              </a:r>
            </a:p>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AHR +</a:t>
              </a:r>
            </a:p>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Vertiefte BKFF</a:t>
              </a:r>
              <a:r>
                <a:rPr lang="de-DE" sz="145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rPr>
                <a:t> *</a:t>
              </a:r>
              <a:endPar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21" name="Rechteck 20">
              <a:extLst>
                <a:ext uri="{FF2B5EF4-FFF2-40B4-BE49-F238E27FC236}">
                  <a16:creationId xmlns:a16="http://schemas.microsoft.com/office/drawing/2014/main" id="{986FD08F-ACC2-442B-A120-039FAC8B7824}"/>
                </a:ext>
              </a:extLst>
            </p:cNvPr>
            <p:cNvSpPr/>
            <p:nvPr/>
          </p:nvSpPr>
          <p:spPr>
            <a:xfrm>
              <a:off x="6132130" y="4827509"/>
              <a:ext cx="1656000" cy="150875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3-jährig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AHR</a:t>
              </a:r>
            </a:p>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Berufsabschluss nach Landesrecht</a:t>
              </a:r>
            </a:p>
          </p:txBody>
        </p:sp>
      </p:grpSp>
      <p:grpSp>
        <p:nvGrpSpPr>
          <p:cNvPr id="22" name="Gruppieren 21">
            <a:extLst>
              <a:ext uri="{FF2B5EF4-FFF2-40B4-BE49-F238E27FC236}">
                <a16:creationId xmlns:a16="http://schemas.microsoft.com/office/drawing/2014/main" id="{1520C775-2ED5-45EE-AB95-2EA640F651A7}"/>
              </a:ext>
            </a:extLst>
          </p:cNvPr>
          <p:cNvGrpSpPr/>
          <p:nvPr/>
        </p:nvGrpSpPr>
        <p:grpSpPr>
          <a:xfrm>
            <a:off x="2593855" y="2774193"/>
            <a:ext cx="1658682" cy="3565657"/>
            <a:chOff x="1951833" y="2621532"/>
            <a:chExt cx="1658682" cy="3494921"/>
          </a:xfrm>
        </p:grpSpPr>
        <p:sp>
          <p:nvSpPr>
            <p:cNvPr id="23" name="Rechteck 22">
              <a:extLst>
                <a:ext uri="{FF2B5EF4-FFF2-40B4-BE49-F238E27FC236}">
                  <a16:creationId xmlns:a16="http://schemas.microsoft.com/office/drawing/2014/main" id="{37E99CFF-B5D5-42D5-9369-3F619F1AAFD2}"/>
                </a:ext>
              </a:extLst>
            </p:cNvPr>
            <p:cNvSpPr/>
            <p:nvPr/>
          </p:nvSpPr>
          <p:spPr>
            <a:xfrm>
              <a:off x="1951833" y="2621532"/>
              <a:ext cx="1656000" cy="764987"/>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chemeClr val="tx1"/>
                  </a:solidFill>
                  <a:latin typeface="Calibri" panose="020F0502020204030204" pitchFamily="34" charset="0"/>
                  <a:ea typeface="Tahoma" panose="020B0604030504040204" pitchFamily="34" charset="0"/>
                  <a:cs typeface="Calibri" panose="020F0502020204030204" pitchFamily="34" charset="0"/>
                </a:rPr>
                <a:t>Berufsfachschule</a:t>
              </a:r>
              <a:endPar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4" name="Rechteck 23">
              <a:extLst>
                <a:ext uri="{FF2B5EF4-FFF2-40B4-BE49-F238E27FC236}">
                  <a16:creationId xmlns:a16="http://schemas.microsoft.com/office/drawing/2014/main" id="{90934143-0CC3-4E92-AE27-D89196D0D9D6}"/>
                </a:ext>
              </a:extLst>
            </p:cNvPr>
            <p:cNvSpPr/>
            <p:nvPr/>
          </p:nvSpPr>
          <p:spPr>
            <a:xfrm>
              <a:off x="1951833" y="3386519"/>
              <a:ext cx="1656000" cy="900000"/>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chemeClr val="tx1"/>
                  </a:solidFill>
                  <a:latin typeface="Calibri" panose="020F0502020204030204" pitchFamily="34" charset="0"/>
                  <a:ea typeface="Tahoma" panose="020B0604030504040204" pitchFamily="34" charset="0"/>
                  <a:cs typeface="Calibri" panose="020F0502020204030204" pitchFamily="34" charset="0"/>
                </a:rPr>
                <a:t>BFS1</a:t>
              </a: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 (1-jährig)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HS 10 + BKFF</a:t>
              </a:r>
              <a:r>
                <a:rPr lang="de-DE" sz="145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rPr>
                <a:t> *</a:t>
              </a:r>
              <a:endPar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5" name="Rechteck 24">
              <a:extLst>
                <a:ext uri="{FF2B5EF4-FFF2-40B4-BE49-F238E27FC236}">
                  <a16:creationId xmlns:a16="http://schemas.microsoft.com/office/drawing/2014/main" id="{E4ABF73B-D695-48B0-AC50-D8C3E9A94CFF}"/>
                </a:ext>
              </a:extLst>
            </p:cNvPr>
            <p:cNvSpPr/>
            <p:nvPr/>
          </p:nvSpPr>
          <p:spPr>
            <a:xfrm>
              <a:off x="1954515" y="5180454"/>
              <a:ext cx="1656000" cy="935999"/>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chemeClr val="tx1"/>
                  </a:solidFill>
                  <a:latin typeface="Calibri" panose="020F0502020204030204" pitchFamily="34" charset="0"/>
                  <a:ea typeface="Tahoma" panose="020B0604030504040204" pitchFamily="34" charset="0"/>
                  <a:cs typeface="Calibri" panose="020F0502020204030204" pitchFamily="34" charset="0"/>
                </a:rPr>
                <a:t>BFS 3</a:t>
              </a:r>
              <a:r>
                <a:rPr lang="de-DE" sz="1450" b="1"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(2-jährig)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FOR + </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Berufsabschluss nach Landesrecht</a:t>
              </a:r>
            </a:p>
          </p:txBody>
        </p:sp>
        <p:sp>
          <p:nvSpPr>
            <p:cNvPr id="26" name="Rechteck 25">
              <a:extLst>
                <a:ext uri="{FF2B5EF4-FFF2-40B4-BE49-F238E27FC236}">
                  <a16:creationId xmlns:a16="http://schemas.microsoft.com/office/drawing/2014/main" id="{AB3D0D71-36E3-43F7-AC04-78949AD5F49C}"/>
                </a:ext>
              </a:extLst>
            </p:cNvPr>
            <p:cNvSpPr/>
            <p:nvPr/>
          </p:nvSpPr>
          <p:spPr>
            <a:xfrm>
              <a:off x="1954514" y="4286519"/>
              <a:ext cx="1656000" cy="900000"/>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chemeClr val="tx1"/>
                  </a:solidFill>
                  <a:latin typeface="Calibri" panose="020F0502020204030204" pitchFamily="34" charset="0"/>
                  <a:ea typeface="Tahoma" panose="020B0604030504040204" pitchFamily="34" charset="0"/>
                  <a:cs typeface="Calibri" panose="020F0502020204030204" pitchFamily="34" charset="0"/>
                </a:rPr>
                <a:t>BFS 2</a:t>
              </a:r>
              <a:r>
                <a:rPr lang="de-DE" sz="1450" b="1"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(1-jährig)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FOR + BKFF</a:t>
              </a:r>
              <a:r>
                <a:rPr lang="de-DE" sz="145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rPr>
                <a:t> *</a:t>
              </a:r>
              <a:endPar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grpSp>
      <p:grpSp>
        <p:nvGrpSpPr>
          <p:cNvPr id="10" name="Gruppieren 9"/>
          <p:cNvGrpSpPr/>
          <p:nvPr/>
        </p:nvGrpSpPr>
        <p:grpSpPr>
          <a:xfrm>
            <a:off x="4361651" y="2774373"/>
            <a:ext cx="1656000" cy="3561714"/>
            <a:chOff x="4361651" y="2774373"/>
            <a:chExt cx="1656000" cy="3561714"/>
          </a:xfrm>
        </p:grpSpPr>
        <p:sp>
          <p:nvSpPr>
            <p:cNvPr id="27" name="Rechteck 26">
              <a:extLst>
                <a:ext uri="{FF2B5EF4-FFF2-40B4-BE49-F238E27FC236}">
                  <a16:creationId xmlns:a16="http://schemas.microsoft.com/office/drawing/2014/main" id="{17F36CD5-34FD-44BB-86CA-EDD261F92AB6}"/>
                </a:ext>
              </a:extLst>
            </p:cNvPr>
            <p:cNvSpPr/>
            <p:nvPr/>
          </p:nvSpPr>
          <p:spPr>
            <a:xfrm>
              <a:off x="4361651" y="2774373"/>
              <a:ext cx="1656000" cy="780289"/>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Berufsfach-schule + Fachoberschule</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p:txBody>
        </p:sp>
        <p:sp>
          <p:nvSpPr>
            <p:cNvPr id="28" name="Rechteck 27">
              <a:extLst>
                <a:ext uri="{FF2B5EF4-FFF2-40B4-BE49-F238E27FC236}">
                  <a16:creationId xmlns:a16="http://schemas.microsoft.com/office/drawing/2014/main" id="{661CA274-964D-47EA-9C7D-1B52F4820593}"/>
                </a:ext>
              </a:extLst>
            </p:cNvPr>
            <p:cNvSpPr/>
            <p:nvPr/>
          </p:nvSpPr>
          <p:spPr>
            <a:xfrm>
              <a:off x="4361651" y="5631706"/>
              <a:ext cx="1656000" cy="704381"/>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FOS (2-jährig)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FHR + </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vertiefte BKFF *</a:t>
              </a:r>
            </a:p>
          </p:txBody>
        </p:sp>
        <p:sp>
          <p:nvSpPr>
            <p:cNvPr id="29" name="Rechteck 28">
              <a:extLst>
                <a:ext uri="{FF2B5EF4-FFF2-40B4-BE49-F238E27FC236}">
                  <a16:creationId xmlns:a16="http://schemas.microsoft.com/office/drawing/2014/main" id="{A84F2642-2427-44E6-832D-518F110B9699}"/>
                </a:ext>
              </a:extLst>
            </p:cNvPr>
            <p:cNvSpPr/>
            <p:nvPr/>
          </p:nvSpPr>
          <p:spPr>
            <a:xfrm>
              <a:off x="4361651" y="3554664"/>
              <a:ext cx="1656000" cy="1038521"/>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rgbClr val="26338A"/>
                  </a:solidFill>
                  <a:latin typeface="Calibri" panose="020F0502020204030204" pitchFamily="34" charset="0"/>
                  <a:ea typeface="Tahoma" panose="020B0604030504040204" pitchFamily="34" charset="0"/>
                  <a:cs typeface="Calibri" panose="020F0502020204030204" pitchFamily="34" charset="0"/>
                </a:rPr>
                <a:t>[Höhere] BFS</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(2-jährig)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 schulischer Teil FHR + BKFF *</a:t>
              </a:r>
            </a:p>
          </p:txBody>
        </p:sp>
        <p:sp>
          <p:nvSpPr>
            <p:cNvPr id="30" name="Rechteck 29">
              <a:extLst>
                <a:ext uri="{FF2B5EF4-FFF2-40B4-BE49-F238E27FC236}">
                  <a16:creationId xmlns:a16="http://schemas.microsoft.com/office/drawing/2014/main" id="{789BF673-2F53-4F59-8698-12623045BAE5}"/>
                </a:ext>
              </a:extLst>
            </p:cNvPr>
            <p:cNvSpPr/>
            <p:nvPr/>
          </p:nvSpPr>
          <p:spPr>
            <a:xfrm>
              <a:off x="4362992" y="4593185"/>
              <a:ext cx="1654659" cy="1038521"/>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rgbClr val="26338A"/>
                  </a:solidFill>
                  <a:latin typeface="Calibri" panose="020F0502020204030204" pitchFamily="34" charset="0"/>
                  <a:ea typeface="Tahoma" panose="020B0604030504040204" pitchFamily="34" charset="0"/>
                  <a:cs typeface="Calibri" panose="020F0502020204030204" pitchFamily="34" charset="0"/>
                </a:rPr>
                <a:t>BFS (3-jährig)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FHR</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Berufsabschluss nach Landesrecht</a:t>
              </a:r>
            </a:p>
          </p:txBody>
        </p:sp>
      </p:grpSp>
      <p:sp>
        <p:nvSpPr>
          <p:cNvPr id="31" name="Textfeld 30"/>
          <p:cNvSpPr txBox="1"/>
          <p:nvPr/>
        </p:nvSpPr>
        <p:spPr>
          <a:xfrm>
            <a:off x="28422" y="289621"/>
            <a:ext cx="10316050" cy="553998"/>
          </a:xfrm>
          <a:prstGeom prst="rect">
            <a:avLst/>
          </a:prstGeom>
          <a:noFill/>
        </p:spPr>
        <p:txBody>
          <a:bodyPr wrap="square" rtlCol="0">
            <a:spAutoFit/>
          </a:bodyPr>
          <a:lstStyle/>
          <a:p>
            <a:pPr algn="ctr"/>
            <a:r>
              <a:rPr lang="de-DE" sz="3000" b="1" kern="0" cap="all" dirty="0">
                <a:solidFill>
                  <a:srgbClr val="26338A"/>
                </a:solidFill>
                <a:latin typeface="Arial" panose="020B0604020202020204" pitchFamily="34" charset="0"/>
                <a:ea typeface="Tahoma" panose="020B0604030504040204" pitchFamily="34" charset="0"/>
                <a:cs typeface="Arial" panose="020B0604020202020204" pitchFamily="34" charset="0"/>
              </a:rPr>
              <a:t>Kurzüberblick Berufskolleg</a:t>
            </a:r>
          </a:p>
        </p:txBody>
      </p:sp>
      <p:sp>
        <p:nvSpPr>
          <p:cNvPr id="32" name="Rechteck 31"/>
          <p:cNvSpPr/>
          <p:nvPr/>
        </p:nvSpPr>
        <p:spPr>
          <a:xfrm>
            <a:off x="9975433" y="1141025"/>
            <a:ext cx="2204936" cy="3776675"/>
          </a:xfrm>
          <a:prstGeom prst="rect">
            <a:avLst/>
          </a:prstGeom>
        </p:spPr>
        <p:txBody>
          <a:bodyPr wrap="square">
            <a:spAutoFit/>
          </a:bodyPr>
          <a:lstStyle/>
          <a:p>
            <a:pPr lvl="0">
              <a:lnSpc>
                <a:spcPct val="107000"/>
              </a:lnSpc>
              <a:spcAft>
                <a:spcPts val="750"/>
              </a:spcAft>
              <a:buSzPts val="1000"/>
              <a:tabLst>
                <a:tab pos="457200" algn="l"/>
              </a:tabLst>
            </a:pPr>
            <a:r>
              <a:rPr lang="de-DE" sz="1450" u="sng" dirty="0">
                <a:solidFill>
                  <a:srgbClr val="26338A"/>
                </a:solidFill>
                <a:latin typeface="Arial" panose="020B0604020202020204" pitchFamily="34" charset="0"/>
                <a:ea typeface="Times New Roman" panose="02020603050405020304" pitchFamily="18" charset="0"/>
                <a:cs typeface="Arial" panose="020B0604020202020204" pitchFamily="34" charset="0"/>
              </a:rPr>
              <a:t>Überblick Fachrichtungen</a:t>
            </a: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Agrarwirtschaft</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Calibri" panose="020F0502020204030204" pitchFamily="34" charset="0"/>
                <a:cs typeface="Arial" panose="020B0604020202020204" pitchFamily="34" charset="0"/>
              </a:rPr>
              <a:t>Ernährung/ Hauswirtschaft</a:t>
            </a: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Gestaltung</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Gesundheit/ Erziehung</a:t>
            </a:r>
            <a:b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b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und Soziales</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Informatik</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Technik/ Naturwissen-</a:t>
            </a:r>
            <a:r>
              <a:rPr lang="de-DE" sz="1450" dirty="0" err="1">
                <a:solidFill>
                  <a:srgbClr val="26338A"/>
                </a:solidFill>
                <a:latin typeface="Arial" panose="020B0604020202020204" pitchFamily="34" charset="0"/>
                <a:ea typeface="Times New Roman" panose="02020603050405020304" pitchFamily="18" charset="0"/>
                <a:cs typeface="Arial" panose="020B0604020202020204" pitchFamily="34" charset="0"/>
              </a:rPr>
              <a:t>schaften</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Wirtschaft und Verwaltung</a:t>
            </a:r>
            <a:endParaRPr lang="de-DE" sz="1450" dirty="0">
              <a:solidFill>
                <a:srgbClr val="26338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3" name="Rechteck 32"/>
          <p:cNvSpPr/>
          <p:nvPr/>
        </p:nvSpPr>
        <p:spPr>
          <a:xfrm>
            <a:off x="4319074" y="1765214"/>
            <a:ext cx="1792093" cy="369332"/>
          </a:xfrm>
          <a:prstGeom prst="rect">
            <a:avLst/>
          </a:prstGeom>
        </p:spPr>
        <p:txBody>
          <a:bodyPr wrap="none">
            <a:spAutoFit/>
          </a:bodyPr>
          <a:lstStyle/>
          <a:p>
            <a:pPr algn="ctr">
              <a:spcBef>
                <a:spcPct val="50000"/>
              </a:spcBef>
            </a:pPr>
            <a:r>
              <a:rPr lang="de-DE" b="1" dirty="0">
                <a:solidFill>
                  <a:schemeClr val="accent1">
                    <a:lumMod val="75000"/>
                  </a:schemeClr>
                </a:solidFill>
                <a:latin typeface="Calibri" panose="020F0502020204030204" pitchFamily="34" charset="0"/>
                <a:cs typeface="Calibri" panose="020F0502020204030204" pitchFamily="34" charset="0"/>
              </a:rPr>
              <a:t>Fachrichtung(en)</a:t>
            </a:r>
          </a:p>
        </p:txBody>
      </p:sp>
      <p:sp>
        <p:nvSpPr>
          <p:cNvPr id="38" name="Rechteck 37"/>
          <p:cNvSpPr/>
          <p:nvPr/>
        </p:nvSpPr>
        <p:spPr>
          <a:xfrm rot="16200000">
            <a:off x="-593052" y="4183695"/>
            <a:ext cx="2202847" cy="369332"/>
          </a:xfrm>
          <a:prstGeom prst="rect">
            <a:avLst/>
          </a:prstGeom>
        </p:spPr>
        <p:txBody>
          <a:bodyPr wrap="none">
            <a:spAutoFit/>
          </a:bodyPr>
          <a:lstStyle/>
          <a:p>
            <a:pPr algn="ctr">
              <a:spcBef>
                <a:spcPct val="50000"/>
              </a:spcBef>
            </a:pPr>
            <a:r>
              <a:rPr lang="de-DE" b="1" dirty="0">
                <a:latin typeface="Calibri" panose="020F0502020204030204" pitchFamily="34" charset="0"/>
                <a:cs typeface="Calibri" panose="020F0502020204030204" pitchFamily="34" charset="0"/>
              </a:rPr>
              <a:t>B i l d u n g s g ä n g e</a:t>
            </a:r>
          </a:p>
        </p:txBody>
      </p:sp>
      <p:sp>
        <p:nvSpPr>
          <p:cNvPr id="39" name="Textfeld 38"/>
          <p:cNvSpPr txBox="1"/>
          <p:nvPr/>
        </p:nvSpPr>
        <p:spPr>
          <a:xfrm>
            <a:off x="9975433" y="5046930"/>
            <a:ext cx="1730259" cy="1015663"/>
          </a:xfrm>
          <a:prstGeom prst="rect">
            <a:avLst/>
          </a:prstGeom>
          <a:noFill/>
        </p:spPr>
        <p:txBody>
          <a:bodyPr wrap="square" rtlCol="0">
            <a:spAutoFit/>
          </a:bodyPr>
          <a:lstStyle/>
          <a:p>
            <a:r>
              <a:rPr lang="de-DE" sz="1200" i="1" dirty="0">
                <a:solidFill>
                  <a:srgbClr val="26338A"/>
                </a:solidFill>
                <a:latin typeface="Arial" panose="020B0604020202020204" pitchFamily="34" charset="0"/>
                <a:cs typeface="Arial" panose="020B0604020202020204" pitchFamily="34" charset="0"/>
              </a:rPr>
              <a:t>*BKFF: Berufliche Kenntnisse, Fähigkeiten und Fertigkeiten (vgl. Fachrichtung) </a:t>
            </a:r>
          </a:p>
        </p:txBody>
      </p:sp>
      <p:grpSp>
        <p:nvGrpSpPr>
          <p:cNvPr id="35" name="Gruppieren 34"/>
          <p:cNvGrpSpPr/>
          <p:nvPr/>
        </p:nvGrpSpPr>
        <p:grpSpPr>
          <a:xfrm>
            <a:off x="840992" y="2383763"/>
            <a:ext cx="8709864" cy="394555"/>
            <a:chOff x="840992" y="2383763"/>
            <a:chExt cx="8709864" cy="394555"/>
          </a:xfrm>
        </p:grpSpPr>
        <p:sp>
          <p:nvSpPr>
            <p:cNvPr id="7" name="Rechteck 6">
              <a:extLst>
                <a:ext uri="{FF2B5EF4-FFF2-40B4-BE49-F238E27FC236}">
                  <a16:creationId xmlns:a16="http://schemas.microsoft.com/office/drawing/2014/main" id="{C19073A8-772E-4D1D-A53A-782322220BEA}"/>
                </a:ext>
              </a:extLst>
            </p:cNvPr>
            <p:cNvSpPr/>
            <p:nvPr/>
          </p:nvSpPr>
          <p:spPr>
            <a:xfrm>
              <a:off x="7894856" y="2385917"/>
              <a:ext cx="1656000" cy="390611"/>
            </a:xfrm>
            <a:prstGeom prst="rect">
              <a:avLst/>
            </a:prstGeom>
            <a:solidFill>
              <a:srgbClr val="B5F5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E</a:t>
              </a:r>
            </a:p>
          </p:txBody>
        </p:sp>
        <p:sp>
          <p:nvSpPr>
            <p:cNvPr id="18" name="Rechteck 17">
              <a:extLst>
                <a:ext uri="{FF2B5EF4-FFF2-40B4-BE49-F238E27FC236}">
                  <a16:creationId xmlns:a16="http://schemas.microsoft.com/office/drawing/2014/main" id="{4D3FF275-4F4E-4F8C-9AF4-ED1B1F665B67}"/>
                </a:ext>
              </a:extLst>
            </p:cNvPr>
            <p:cNvSpPr/>
            <p:nvPr/>
          </p:nvSpPr>
          <p:spPr>
            <a:xfrm>
              <a:off x="6132130" y="2383943"/>
              <a:ext cx="1656000" cy="390611"/>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D</a:t>
              </a:r>
            </a:p>
          </p:txBody>
        </p:sp>
        <p:sp>
          <p:nvSpPr>
            <p:cNvPr id="15" name="Rechteck 14">
              <a:extLst>
                <a:ext uri="{FF2B5EF4-FFF2-40B4-BE49-F238E27FC236}">
                  <a16:creationId xmlns:a16="http://schemas.microsoft.com/office/drawing/2014/main" id="{3700A65F-5264-40AB-9110-03A783E5B354}"/>
                </a:ext>
              </a:extLst>
            </p:cNvPr>
            <p:cNvSpPr/>
            <p:nvPr/>
          </p:nvSpPr>
          <p:spPr>
            <a:xfrm>
              <a:off x="2593855" y="2383763"/>
              <a:ext cx="1656000" cy="390789"/>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B</a:t>
              </a:r>
            </a:p>
          </p:txBody>
        </p:sp>
        <p:sp>
          <p:nvSpPr>
            <p:cNvPr id="16" name="Rechteck 15">
              <a:extLst>
                <a:ext uri="{FF2B5EF4-FFF2-40B4-BE49-F238E27FC236}">
                  <a16:creationId xmlns:a16="http://schemas.microsoft.com/office/drawing/2014/main" id="{760E0F9E-BB79-447E-816F-B8C4A5FE29D7}"/>
                </a:ext>
              </a:extLst>
            </p:cNvPr>
            <p:cNvSpPr/>
            <p:nvPr/>
          </p:nvSpPr>
          <p:spPr>
            <a:xfrm>
              <a:off x="4362992" y="2387528"/>
              <a:ext cx="1656000" cy="390790"/>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C</a:t>
              </a:r>
            </a:p>
          </p:txBody>
        </p:sp>
        <p:sp>
          <p:nvSpPr>
            <p:cNvPr id="11" name="Rechteck 10">
              <a:extLst>
                <a:ext uri="{FF2B5EF4-FFF2-40B4-BE49-F238E27FC236}">
                  <a16:creationId xmlns:a16="http://schemas.microsoft.com/office/drawing/2014/main" id="{CA0F2600-5EC7-4B74-95A6-BB2A8FCD4D63}"/>
                </a:ext>
              </a:extLst>
            </p:cNvPr>
            <p:cNvSpPr/>
            <p:nvPr/>
          </p:nvSpPr>
          <p:spPr>
            <a:xfrm>
              <a:off x="840992" y="2383764"/>
              <a:ext cx="1656000" cy="39079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A</a:t>
              </a:r>
            </a:p>
          </p:txBody>
        </p:sp>
      </p:grpSp>
      <p:grpSp>
        <p:nvGrpSpPr>
          <p:cNvPr id="6" name="Gruppieren 5"/>
          <p:cNvGrpSpPr/>
          <p:nvPr/>
        </p:nvGrpSpPr>
        <p:grpSpPr>
          <a:xfrm>
            <a:off x="840992" y="2774191"/>
            <a:ext cx="1656000" cy="2418780"/>
            <a:chOff x="840992" y="2774191"/>
            <a:chExt cx="1656000" cy="2418780"/>
          </a:xfrm>
        </p:grpSpPr>
        <p:sp>
          <p:nvSpPr>
            <p:cNvPr id="12" name="Rechteck 11">
              <a:extLst>
                <a:ext uri="{FF2B5EF4-FFF2-40B4-BE49-F238E27FC236}">
                  <a16:creationId xmlns:a16="http://schemas.microsoft.com/office/drawing/2014/main" id="{2E8281E2-805A-428A-9326-A1FC4DD583F6}"/>
                </a:ext>
              </a:extLst>
            </p:cNvPr>
            <p:cNvSpPr/>
            <p:nvPr/>
          </p:nvSpPr>
          <p:spPr>
            <a:xfrm>
              <a:off x="840992" y="2774191"/>
              <a:ext cx="1656000" cy="769559"/>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Berufsschule</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6EB867F1-6E8A-486D-BBB1-E0B8856977BB}"/>
                </a:ext>
              </a:extLst>
            </p:cNvPr>
            <p:cNvSpPr/>
            <p:nvPr/>
          </p:nvSpPr>
          <p:spPr>
            <a:xfrm>
              <a:off x="840992" y="3543751"/>
              <a:ext cx="1656000" cy="164922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1200"/>
                </a:spcAft>
              </a:pPr>
              <a:r>
                <a:rPr lang="de-DE" sz="1450" u="sng" dirty="0">
                  <a:solidFill>
                    <a:srgbClr val="26338A"/>
                  </a:solidFill>
                  <a:latin typeface="Calibri" panose="020F0502020204030204" pitchFamily="34" charset="0"/>
                  <a:ea typeface="Tahoma" panose="020B0604030504040204" pitchFamily="34" charset="0"/>
                  <a:cs typeface="Calibri" panose="020F0502020204030204" pitchFamily="34" charset="0"/>
                </a:rPr>
                <a:t>Fachklassen des dualen Systems</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Berufsabschluss mit Kammer-prüfung +</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HS / FOR/ FHR</a:t>
              </a:r>
            </a:p>
          </p:txBody>
        </p:sp>
      </p:grpSp>
      <p:sp>
        <p:nvSpPr>
          <p:cNvPr id="14" name="Rechteck 13">
            <a:extLst>
              <a:ext uri="{FF2B5EF4-FFF2-40B4-BE49-F238E27FC236}">
                <a16:creationId xmlns:a16="http://schemas.microsoft.com/office/drawing/2014/main" id="{AE79A912-A515-4F51-BE14-435F7C72E887}"/>
              </a:ext>
            </a:extLst>
          </p:cNvPr>
          <p:cNvSpPr/>
          <p:nvPr/>
        </p:nvSpPr>
        <p:spPr>
          <a:xfrm>
            <a:off x="840992" y="5192969"/>
            <a:ext cx="1656000" cy="114432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Ausbildungsvor-bereitung</a:t>
            </a:r>
          </a:p>
          <a:p>
            <a:pPr algn="ctr">
              <a:spcBef>
                <a:spcPts val="0"/>
              </a:spcBef>
              <a:spcAft>
                <a:spcPts val="0"/>
              </a:spcAft>
            </a:pP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HS 9 + BKFF * </a:t>
            </a:r>
          </a:p>
        </p:txBody>
      </p:sp>
    </p:spTree>
    <p:extLst>
      <p:ext uri="{BB962C8B-B14F-4D97-AF65-F5344CB8AC3E}">
        <p14:creationId xmlns:p14="http://schemas.microsoft.com/office/powerpoint/2010/main" val="939726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P spid="39"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sz="half" idx="17"/>
          </p:nvPr>
        </p:nvSpPr>
        <p:spPr>
          <a:xfrm>
            <a:off x="4380411" y="1693097"/>
            <a:ext cx="3126897" cy="3987395"/>
          </a:xfrm>
        </p:spPr>
        <p:txBody>
          <a:bodyPr>
            <a:normAutofit/>
          </a:bodyPr>
          <a:lstStyle/>
          <a:p>
            <a:r>
              <a:rPr lang="de-DE" dirty="0">
                <a:solidFill>
                  <a:srgbClr val="27338B"/>
                </a:solidFill>
              </a:rPr>
              <a:t>BIWENAV</a:t>
            </a:r>
          </a:p>
          <a:p>
            <a:br>
              <a:rPr lang="de-DE" sz="1600" dirty="0"/>
            </a:br>
            <a:br>
              <a:rPr lang="de-DE" sz="1600" dirty="0"/>
            </a:br>
            <a:r>
              <a:rPr lang="de-DE" sz="1600" b="0" dirty="0">
                <a:solidFill>
                  <a:srgbClr val="26338A"/>
                </a:solidFill>
              </a:rPr>
              <a:t>Bildungswegenavigator für Schüler*innen, Eltern und Pädagogen</a:t>
            </a:r>
          </a:p>
          <a:p>
            <a:endParaRPr lang="de-DE" sz="1600" b="0" dirty="0"/>
          </a:p>
        </p:txBody>
      </p:sp>
      <p:sp>
        <p:nvSpPr>
          <p:cNvPr id="2" name="Titel 1"/>
          <p:cNvSpPr>
            <a:spLocks noGrp="1"/>
          </p:cNvSpPr>
          <p:nvPr>
            <p:ph type="title"/>
          </p:nvPr>
        </p:nvSpPr>
        <p:spPr/>
        <p:txBody>
          <a:bodyPr>
            <a:normAutofit fontScale="90000"/>
          </a:bodyPr>
          <a:lstStyle/>
          <a:p>
            <a:r>
              <a:rPr lang="de-DE" dirty="0"/>
              <a:t>Übersicht Düsseldorfer Berufskollegs</a:t>
            </a:r>
            <a:br>
              <a:rPr lang="de-DE" dirty="0"/>
            </a:br>
            <a:r>
              <a:rPr lang="de-DE" dirty="0"/>
              <a:t>BIWENAV</a:t>
            </a:r>
          </a:p>
        </p:txBody>
      </p:sp>
      <p:sp>
        <p:nvSpPr>
          <p:cNvPr id="3" name="Textplatzhalter 2"/>
          <p:cNvSpPr>
            <a:spLocks noGrp="1"/>
          </p:cNvSpPr>
          <p:nvPr>
            <p:ph idx="1"/>
          </p:nvPr>
        </p:nvSpPr>
        <p:spPr>
          <a:xfrm>
            <a:off x="8374109" y="1698171"/>
            <a:ext cx="3199582" cy="4336869"/>
          </a:xfrm>
        </p:spPr>
        <p:txBody>
          <a:bodyPr>
            <a:normAutofit/>
          </a:bodyPr>
          <a:lstStyle/>
          <a:p>
            <a:pPr marL="0" indent="0">
              <a:buNone/>
            </a:pPr>
            <a:r>
              <a:rPr lang="de-DE" sz="2000" b="1" dirty="0">
                <a:solidFill>
                  <a:srgbClr val="27338B"/>
                </a:solidFill>
              </a:rPr>
              <a:t>Schule vorbei – was nun?</a:t>
            </a:r>
          </a:p>
          <a:p>
            <a:r>
              <a:rPr lang="de-DE" dirty="0">
                <a:solidFill>
                  <a:srgbClr val="27338B"/>
                </a:solidFill>
              </a:rPr>
              <a:t>Informationsveranstaltung für Schüler*innen, Eltern und Pädagogen</a:t>
            </a:r>
          </a:p>
          <a:p>
            <a:r>
              <a:rPr lang="de-DE" dirty="0">
                <a:solidFill>
                  <a:srgbClr val="27338B"/>
                </a:solidFill>
              </a:rPr>
              <a:t>Alle Berufskollegs und weiterführende Schulen stellen sich vor</a:t>
            </a:r>
          </a:p>
          <a:p>
            <a:r>
              <a:rPr lang="de-DE" dirty="0">
                <a:solidFill>
                  <a:srgbClr val="27338B"/>
                </a:solidFill>
              </a:rPr>
              <a:t>Termin: </a:t>
            </a:r>
            <a:br>
              <a:rPr lang="de-DE" dirty="0">
                <a:solidFill>
                  <a:srgbClr val="27338B"/>
                </a:solidFill>
              </a:rPr>
            </a:br>
            <a:r>
              <a:rPr lang="de-DE" dirty="0">
                <a:solidFill>
                  <a:srgbClr val="27338B"/>
                </a:solidFill>
              </a:rPr>
              <a:t>Montag, 26.09.2022 </a:t>
            </a:r>
            <a:br>
              <a:rPr lang="de-DE" dirty="0">
                <a:solidFill>
                  <a:srgbClr val="27338B"/>
                </a:solidFill>
              </a:rPr>
            </a:br>
            <a:r>
              <a:rPr lang="de-DE" dirty="0">
                <a:solidFill>
                  <a:srgbClr val="27338B"/>
                </a:solidFill>
              </a:rPr>
              <a:t>17:00 – 19:00 Uhr </a:t>
            </a:r>
            <a:br>
              <a:rPr lang="de-DE" dirty="0">
                <a:solidFill>
                  <a:srgbClr val="27338B"/>
                </a:solidFill>
              </a:rPr>
            </a:br>
            <a:r>
              <a:rPr lang="de-DE" dirty="0">
                <a:solidFill>
                  <a:srgbClr val="27338B"/>
                </a:solidFill>
              </a:rPr>
              <a:t>B.I.Z (Agentur für Arbeit)</a:t>
            </a:r>
          </a:p>
          <a:p>
            <a:r>
              <a:rPr lang="de-DE" dirty="0">
                <a:solidFill>
                  <a:srgbClr val="27338B"/>
                </a:solidFill>
              </a:rPr>
              <a:t>Einladungen folgen</a:t>
            </a:r>
          </a:p>
          <a:p>
            <a:pPr marL="0" indent="0">
              <a:buNone/>
            </a:pPr>
            <a:endParaRPr lang="de-DE" dirty="0"/>
          </a:p>
        </p:txBody>
      </p:sp>
      <p:sp>
        <p:nvSpPr>
          <p:cNvPr id="9" name="Inhaltsplatzhalter 8"/>
          <p:cNvSpPr>
            <a:spLocks noGrp="1"/>
          </p:cNvSpPr>
          <p:nvPr>
            <p:ph idx="19"/>
          </p:nvPr>
        </p:nvSpPr>
        <p:spPr>
          <a:xfrm>
            <a:off x="489646" y="1698171"/>
            <a:ext cx="3472754" cy="4415246"/>
          </a:xfrm>
        </p:spPr>
        <p:txBody>
          <a:bodyPr>
            <a:normAutofit/>
          </a:bodyPr>
          <a:lstStyle/>
          <a:p>
            <a:pPr marL="0" indent="0">
              <a:buNone/>
            </a:pPr>
            <a:r>
              <a:rPr lang="de-DE" sz="2000" b="1" dirty="0">
                <a:solidFill>
                  <a:srgbClr val="26338A"/>
                </a:solidFill>
              </a:rPr>
              <a:t>Alle Informationen unter</a:t>
            </a:r>
          </a:p>
          <a:p>
            <a:pPr marL="0" indent="0">
              <a:buNone/>
            </a:pPr>
            <a:endParaRPr lang="de-DE" sz="2000" b="1" dirty="0">
              <a:solidFill>
                <a:srgbClr val="26338A"/>
              </a:solidFill>
              <a:hlinkClick r:id="rId2"/>
            </a:endParaRPr>
          </a:p>
          <a:p>
            <a:pPr marL="0" indent="0">
              <a:buNone/>
            </a:pPr>
            <a:endParaRPr lang="de-DE" sz="2000" b="1" dirty="0">
              <a:solidFill>
                <a:srgbClr val="27338B"/>
              </a:solidFill>
              <a:hlinkClick r:id="rId2"/>
            </a:endParaRPr>
          </a:p>
          <a:p>
            <a:r>
              <a:rPr lang="de-DE" dirty="0" err="1">
                <a:solidFill>
                  <a:srgbClr val="26338A"/>
                </a:solidFill>
              </a:rPr>
              <a:t>Erklärfilme</a:t>
            </a:r>
            <a:r>
              <a:rPr lang="de-DE" dirty="0">
                <a:solidFill>
                  <a:srgbClr val="26338A"/>
                </a:solidFill>
              </a:rPr>
              <a:t> über die verschiedenen Bildungsgänge</a:t>
            </a:r>
          </a:p>
          <a:p>
            <a:r>
              <a:rPr lang="de-DE" dirty="0">
                <a:solidFill>
                  <a:srgbClr val="26338A"/>
                </a:solidFill>
              </a:rPr>
              <a:t>Übersicht über die Düsseldorfer Berufskollegs</a:t>
            </a:r>
          </a:p>
          <a:p>
            <a:r>
              <a:rPr lang="de-DE" dirty="0">
                <a:solidFill>
                  <a:srgbClr val="26338A"/>
                </a:solidFill>
              </a:rPr>
              <a:t>Anmeldezeiträume</a:t>
            </a:r>
          </a:p>
          <a:p>
            <a:r>
              <a:rPr lang="de-DE" dirty="0">
                <a:solidFill>
                  <a:srgbClr val="26338A"/>
                </a:solidFill>
              </a:rPr>
              <a:t>Informationen zu „Schule vorbei – was nun“</a:t>
            </a:r>
          </a:p>
          <a:p>
            <a:r>
              <a:rPr lang="de-DE" dirty="0">
                <a:solidFill>
                  <a:srgbClr val="26338A"/>
                </a:solidFill>
              </a:rPr>
              <a:t>Unterrichtshilfe zur Wahl des Übergangs</a:t>
            </a:r>
            <a:endParaRPr lang="de-DE" sz="1200" dirty="0">
              <a:solidFill>
                <a:srgbClr val="26338A"/>
              </a:solidFill>
            </a:endParaRPr>
          </a:p>
          <a:p>
            <a:endParaRPr lang="de-DE" dirty="0">
              <a:solidFill>
                <a:srgbClr val="26338A"/>
              </a:solidFill>
            </a:endParaRPr>
          </a:p>
          <a:p>
            <a:endParaRPr lang="de-DE" dirty="0"/>
          </a:p>
        </p:txBody>
      </p:sp>
      <p:pic>
        <p:nvPicPr>
          <p:cNvPr id="13" name="Grafik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515" y="3313687"/>
            <a:ext cx="2461477" cy="2366805"/>
          </a:xfrm>
          <a:prstGeom prst="rect">
            <a:avLst/>
          </a:prstGeom>
        </p:spPr>
      </p:pic>
      <p:sp>
        <p:nvSpPr>
          <p:cNvPr id="8" name="Inhaltsplatzhalter 6">
            <a:extLst>
              <a:ext uri="{FF2B5EF4-FFF2-40B4-BE49-F238E27FC236}">
                <a16:creationId xmlns:a16="http://schemas.microsoft.com/office/drawing/2014/main" id="{EB50A54B-7201-4F29-BEE8-33456404B970}"/>
              </a:ext>
            </a:extLst>
          </p:cNvPr>
          <p:cNvSpPr txBox="1">
            <a:spLocks noGrp="1"/>
          </p:cNvSpPr>
          <p:nvPr>
            <p:ph sz="half" idx="4294967295"/>
          </p:nvPr>
        </p:nvSpPr>
        <p:spPr>
          <a:xfrm>
            <a:off x="541698" y="2143000"/>
            <a:ext cx="3420703" cy="369332"/>
          </a:xfrm>
          <a:prstGeom prst="rect">
            <a:avLst/>
          </a:prstGeom>
          <a:solidFill>
            <a:srgbClr val="F4FA12">
              <a:alpha val="25000"/>
            </a:srgbClr>
          </a:solidFill>
          <a:ln>
            <a:solidFill>
              <a:srgbClr val="000000"/>
            </a:solidFill>
          </a:ln>
        </p:spPr>
        <p:txBody>
          <a:bodyPr wrap="square" rtlCol="0">
            <a:spAutoFit/>
          </a:bodyPr>
          <a:lstStyle/>
          <a:p>
            <a:pPr marL="0" indent="0">
              <a:buNone/>
            </a:pPr>
            <a:r>
              <a:rPr lang="de-DE" sz="1000" b="0" dirty="0">
                <a:hlinkClick r:id="rId2"/>
              </a:rPr>
              <a:t>https://www.kommunale-koordinierung.com/eltern-und-teens/uebergang/berufskollegs/</a:t>
            </a:r>
            <a:endParaRPr lang="de-DE" sz="1000" b="0" dirty="0"/>
          </a:p>
        </p:txBody>
      </p:sp>
      <p:sp>
        <p:nvSpPr>
          <p:cNvPr id="10" name="Inhaltsplatzhalter 6">
            <a:extLst>
              <a:ext uri="{FF2B5EF4-FFF2-40B4-BE49-F238E27FC236}">
                <a16:creationId xmlns:a16="http://schemas.microsoft.com/office/drawing/2014/main" id="{EB50A54B-7201-4F29-BEE8-33456404B970}"/>
              </a:ext>
            </a:extLst>
          </p:cNvPr>
          <p:cNvSpPr txBox="1">
            <a:spLocks noGrp="1"/>
          </p:cNvSpPr>
          <p:nvPr>
            <p:ph sz="half" idx="4294967295"/>
          </p:nvPr>
        </p:nvSpPr>
        <p:spPr>
          <a:xfrm>
            <a:off x="827315" y="5550162"/>
            <a:ext cx="3135086" cy="230832"/>
          </a:xfrm>
          <a:prstGeom prst="rect">
            <a:avLst/>
          </a:prstGeom>
          <a:solidFill>
            <a:srgbClr val="F4FA12">
              <a:alpha val="25000"/>
            </a:srgbClr>
          </a:solidFill>
          <a:ln>
            <a:solidFill>
              <a:srgbClr val="000000"/>
            </a:solidFill>
          </a:ln>
        </p:spPr>
        <p:txBody>
          <a:bodyPr wrap="square" rtlCol="0">
            <a:spAutoFit/>
          </a:bodyPr>
          <a:lstStyle/>
          <a:p>
            <a:pPr marL="0" indent="0">
              <a:buNone/>
            </a:pPr>
            <a:r>
              <a:rPr lang="de-DE" sz="1000" b="0" dirty="0">
                <a:hlinkClick r:id="rId4"/>
              </a:rPr>
              <a:t>https://padlet.com/kaoadus/pj5r7f7pvljlu1ys</a:t>
            </a:r>
            <a:endParaRPr lang="de-DE" sz="1000" b="0" dirty="0"/>
          </a:p>
        </p:txBody>
      </p:sp>
      <p:sp>
        <p:nvSpPr>
          <p:cNvPr id="11" name="Inhaltsplatzhalter 6">
            <a:extLst>
              <a:ext uri="{FF2B5EF4-FFF2-40B4-BE49-F238E27FC236}">
                <a16:creationId xmlns:a16="http://schemas.microsoft.com/office/drawing/2014/main" id="{EB50A54B-7201-4F29-BEE8-33456404B970}"/>
              </a:ext>
            </a:extLst>
          </p:cNvPr>
          <p:cNvSpPr txBox="1">
            <a:spLocks noGrp="1"/>
          </p:cNvSpPr>
          <p:nvPr>
            <p:ph sz="half" idx="4294967295"/>
          </p:nvPr>
        </p:nvSpPr>
        <p:spPr>
          <a:xfrm>
            <a:off x="4380412" y="2157144"/>
            <a:ext cx="3413760" cy="230832"/>
          </a:xfrm>
          <a:prstGeom prst="rect">
            <a:avLst/>
          </a:prstGeom>
          <a:solidFill>
            <a:srgbClr val="F4FA12">
              <a:alpha val="25000"/>
            </a:srgbClr>
          </a:solidFill>
          <a:ln>
            <a:solidFill>
              <a:srgbClr val="000000"/>
            </a:solidFill>
          </a:ln>
        </p:spPr>
        <p:txBody>
          <a:bodyPr wrap="square" rtlCol="0">
            <a:spAutoFit/>
          </a:bodyPr>
          <a:lstStyle/>
          <a:p>
            <a:pPr marL="0" indent="0">
              <a:buNone/>
            </a:pPr>
            <a:r>
              <a:rPr lang="de-DE" sz="1000" b="0" dirty="0">
                <a:hlinkClick r:id="rId5"/>
              </a:rPr>
              <a:t>https://biwenav.de</a:t>
            </a:r>
            <a:endParaRPr lang="de-DE" sz="1000" b="0" dirty="0"/>
          </a:p>
        </p:txBody>
      </p:sp>
    </p:spTree>
    <p:extLst>
      <p:ext uri="{BB962C8B-B14F-4D97-AF65-F5344CB8AC3E}">
        <p14:creationId xmlns:p14="http://schemas.microsoft.com/office/powerpoint/2010/main" val="235023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aktueller 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spTree>
    <p:extLst>
      <p:ext uri="{BB962C8B-B14F-4D97-AF65-F5344CB8AC3E}">
        <p14:creationId xmlns:p14="http://schemas.microsoft.com/office/powerpoint/2010/main" val="650784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https://www.kommunale-koordinierung.com/kontakt/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6" ma:contentTypeDescription="Ein neues Dokument erstellen." ma:contentTypeScope="" ma:versionID="36ebfbc1a112b3e3ea8faba51f411914">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028f40d20a25603218bae3225d7463a5"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FE2B29-F2E3-48FF-810B-835A652B96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2349e5-e8d6-4c2b-9994-2cbbe46e60f4"/>
    <ds:schemaRef ds:uri="f207c648-54b4-4cde-8d6f-5b20acc905bc"/>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4767133-E3B9-47D1-B95D-0646DEBD5F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E575B6-CA47-4E39-A511-75966DB091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861</Words>
  <Application>Microsoft Office PowerPoint</Application>
  <PresentationFormat>Breitbild</PresentationFormat>
  <Paragraphs>159</Paragraphs>
  <Slides>8</Slides>
  <Notes>2</Notes>
  <HiddenSlides>0</HiddenSlides>
  <MMClips>0</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8</vt:i4>
      </vt:variant>
    </vt:vector>
  </HeadingPairs>
  <TitlesOfParts>
    <vt:vector size="16" baseType="lpstr">
      <vt:lpstr>Arial</vt:lpstr>
      <vt:lpstr>Calibri</vt:lpstr>
      <vt:lpstr>Symbol</vt:lpstr>
      <vt:lpstr>KOKO</vt:lpstr>
      <vt:lpstr>DTBO Lang</vt:lpstr>
      <vt:lpstr>DTBO kurz</vt:lpstr>
      <vt:lpstr>DÜPB Lang</vt:lpstr>
      <vt:lpstr>DÜPB Kurz</vt:lpstr>
      <vt:lpstr>Grundlagen KAoA</vt:lpstr>
      <vt:lpstr>Inhalt der Powerpoint</vt:lpstr>
      <vt:lpstr>PowerPoint-Präsentation</vt:lpstr>
      <vt:lpstr>Agentur für Arbeit - Jugendjobcenter Düsseldorf</vt:lpstr>
      <vt:lpstr>PowerPoint-Präsentation</vt:lpstr>
      <vt:lpstr>Übersicht Düsseldorfer Berufskollegs BIWENAV</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Gregor Nachtwey</cp:lastModifiedBy>
  <cp:revision>123</cp:revision>
  <dcterms:created xsi:type="dcterms:W3CDTF">2022-07-07T06:31:39Z</dcterms:created>
  <dcterms:modified xsi:type="dcterms:W3CDTF">2022-08-09T13:12:40Z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