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2" r:id="rId5"/>
    <p:sldMasterId id="2147483752" r:id="rId6"/>
    <p:sldMasterId id="2147483712" r:id="rId7"/>
    <p:sldMasterId id="2147483732" r:id="rId8"/>
  </p:sldMasterIdLst>
  <p:notesMasterIdLst>
    <p:notesMasterId r:id="rId38"/>
  </p:notesMasterIdLst>
  <p:sldIdLst>
    <p:sldId id="526" r:id="rId9"/>
    <p:sldId id="534" r:id="rId10"/>
    <p:sldId id="389" r:id="rId11"/>
    <p:sldId id="531" r:id="rId12"/>
    <p:sldId id="478" r:id="rId13"/>
    <p:sldId id="500" r:id="rId14"/>
    <p:sldId id="501" r:id="rId15"/>
    <p:sldId id="502" r:id="rId16"/>
    <p:sldId id="491" r:id="rId17"/>
    <p:sldId id="499" r:id="rId18"/>
    <p:sldId id="503" r:id="rId19"/>
    <p:sldId id="505" r:id="rId20"/>
    <p:sldId id="507" r:id="rId21"/>
    <p:sldId id="529" r:id="rId22"/>
    <p:sldId id="520" r:id="rId23"/>
    <p:sldId id="521" r:id="rId24"/>
    <p:sldId id="522" r:id="rId25"/>
    <p:sldId id="523" r:id="rId26"/>
    <p:sldId id="524" r:id="rId27"/>
    <p:sldId id="479" r:id="rId28"/>
    <p:sldId id="511" r:id="rId29"/>
    <p:sldId id="513" r:id="rId30"/>
    <p:sldId id="528" r:id="rId31"/>
    <p:sldId id="480" r:id="rId32"/>
    <p:sldId id="530" r:id="rId33"/>
    <p:sldId id="277" r:id="rId34"/>
    <p:sldId id="535" r:id="rId35"/>
    <p:sldId id="536" r:id="rId36"/>
    <p:sldId id="388" r:id="rId3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38A"/>
    <a:srgbClr val="27338B"/>
    <a:srgbClr val="E4014B"/>
    <a:srgbClr val="AFCA0A"/>
    <a:srgbClr val="F49200"/>
    <a:srgbClr val="FFF9F5"/>
    <a:srgbClr val="F1FAFF"/>
    <a:srgbClr val="0BB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5D5F6-5278-4808-B54B-7343F7459772}" v="12" dt="2022-07-21T08:33:51.810"/>
    <p1510:client id="{A3E67D14-A76F-4C37-B7D6-5B2BE6664FDC}" v="16" dt="2022-07-20T11:56:48.7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94"/>
  </p:normalViewPr>
  <p:slideViewPr>
    <p:cSldViewPr snapToGrid="0" snapToObjects="1">
      <p:cViewPr varScale="1">
        <p:scale>
          <a:sx n="123" d="100"/>
          <a:sy n="123" d="100"/>
        </p:scale>
        <p:origin x="69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098"/>
    </p:cViewPr>
  </p:sorterViewPr>
  <p:notesViewPr>
    <p:cSldViewPr snapToGrid="0" snapToObjects="1">
      <p:cViewPr varScale="1">
        <p:scale>
          <a:sx n="134" d="100"/>
          <a:sy n="134" d="100"/>
        </p:scale>
        <p:origin x="52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microsoft.com/office/2015/10/relationships/revisionInfo" Target="revisionInfo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6D5FE-3860-DA43-8923-04E808393BF9}" type="datetimeFigureOut">
              <a:rPr lang="de-DE" smtClean="0"/>
              <a:t>09.08.2022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97CE3-CC5F-9B49-AC82-F77FDE1728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43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511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DE2615-60C5-4E3E-BE5B-18D35FC92B76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7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dirty="0"/>
              <a:t>Das Ergebnis der Potenzialanalyse wird vom durchführenden Träger in einem Einzelgespräch besprochen. Die Eltern werden dazu eingeladen. </a:t>
            </a:r>
          </a:p>
          <a:p>
            <a:r>
              <a:rPr lang="de-DE" sz="1600" dirty="0"/>
              <a:t>Dabei wird zunächst die Selbsteinschätzung erfragt und diese mit den Ergebnissen der Fremdeinschätzung verglichen. Ziel des Feedbacks ist die Selbstreflexion, das Selbst-Bewusstsein und nicht zuletzt den Stolz auf eigene Kompetenzen zu stärken. </a:t>
            </a:r>
          </a:p>
          <a:p>
            <a:r>
              <a:rPr lang="de-DE" sz="1600" dirty="0"/>
              <a:t>Mit dem Ergebnis der PA in schulische Beratung gehen:</a:t>
            </a:r>
          </a:p>
          <a:p>
            <a:endParaRPr lang="de-DE" sz="1600" dirty="0"/>
          </a:p>
          <a:p>
            <a:pPr marL="221561" indent="-221561">
              <a:buAutoNum type="arabicPeriod"/>
            </a:pPr>
            <a:r>
              <a:rPr lang="de-DE" sz="1600" dirty="0"/>
              <a:t>Beratungsgespräch baut auf PA-Ergebnis auf. </a:t>
            </a:r>
          </a:p>
          <a:p>
            <a:r>
              <a:rPr lang="de-DE" sz="1600" b="1" dirty="0"/>
              <a:t>Wichtig: Zertifikat in den Berufswahlpass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85D15-C8AC-471E-A88A-32C86AF6238F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59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BO</a:t>
            </a:r>
            <a:r>
              <a:rPr lang="de-DE" baseline="0" dirty="0"/>
              <a:t> im Handlungsfeld 1 läuft in Phasen, die innerschulisch ausgestaltet werden.</a:t>
            </a:r>
          </a:p>
          <a:p>
            <a:r>
              <a:rPr lang="de-DE" baseline="0" dirty="0"/>
              <a:t>Akzentuiert werden die Phasen durch Standardelemente der Beruflichen Orientierung (SBO)</a:t>
            </a:r>
          </a:p>
          <a:p>
            <a:r>
              <a:rPr lang="de-DE" baseline="0" dirty="0"/>
              <a:t>Vor- und Nachbereitung, Beratung, Portfolioinstrument und  Curriculum dienen der Prozesssteuerung und strukturellen Verankerung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3ABE3C8-D9B5-44C9-95A0-C0A016AB340F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776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C1CE5BC-B743-3B41-BB81-FC2D6442CF8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9D4F7CBA-ACA4-8E48-BDB2-2934E3E45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27338B"/>
                </a:solidFill>
              </a:defRPr>
            </a:lvl1pPr>
          </a:lstStyle>
          <a:p>
            <a:fld id="{27C025DB-E373-914E-93AC-82EFBC02F1D6}" type="datetimeFigureOut">
              <a:rPr lang="de-DE" smtClean="0"/>
              <a:pPr/>
              <a:t>09.08.2022</a:t>
            </a:fld>
            <a:r>
              <a:rPr lang="de-DE" dirty="0"/>
              <a:t> | </a:t>
            </a:r>
            <a:fld id="{D9E9D619-8C53-A041-A93C-ADB9438B1A86}" type="slidenum">
              <a:rPr lang="de-DE" b="0" smtClean="0"/>
              <a:pPr/>
              <a:t>‹Nr.›</a:t>
            </a:fld>
            <a:endParaRPr lang="de-DE" b="0" dirty="0"/>
          </a:p>
        </p:txBody>
      </p:sp>
      <p:pic>
        <p:nvPicPr>
          <p:cNvPr id="9" name="Grafik 8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090BE642-150F-B048-99AF-6809ED15A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" y="4068763"/>
            <a:ext cx="702828" cy="635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0E39DA6-62D3-564E-8A72-AD20B82EC6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773" y="300811"/>
            <a:ext cx="1931159" cy="66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1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0B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8F79F0C-06A1-6F4C-8E8F-3F9A0A68F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3A494D-BDF3-CA43-B6F8-CAFD37D587B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04380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0050F222-FE59-9949-B5B6-61E582AD3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97D7BB85-0400-1C45-A6F3-0769251B794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836289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47AC23A-971F-A64F-8FCC-E27BB76CE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03E950-AA5C-D94D-8AB5-61AB71C3D32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014220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Aufzählung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70398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A8365F99-4BB5-6147-8948-EBB0AD402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A54ABF3-D10D-E444-B465-6AE9390BD00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285750" indent="-285750" algn="l">
              <a:buFontTx/>
              <a:buBlip>
                <a:blip r:embed="rId2"/>
              </a:buBlip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353154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90851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62661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73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3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93000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Grü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57222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4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7CEB4BE-9F97-6842-A77C-B678E5BE98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C2D62F1-0F4F-8649-A5B0-F9541200A1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57897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E2CCE9A1-64D3-A946-A7A9-D52C68D6487D}"/>
              </a:ext>
            </a:extLst>
          </p:cNvPr>
          <p:cNvSpPr/>
          <p:nvPr userDrawn="1"/>
        </p:nvSpPr>
        <p:spPr>
          <a:xfrm>
            <a:off x="487857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DE1C18DE-C576-2D44-B6EC-FDDA78432CF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57500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27890C7-C252-1C49-86E5-08B1230A4134}"/>
              </a:ext>
            </a:extLst>
          </p:cNvPr>
          <p:cNvSpPr/>
          <p:nvPr userDrawn="1"/>
        </p:nvSpPr>
        <p:spPr>
          <a:xfrm>
            <a:off x="4313262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2871C77C-4AE7-B645-9BD6-764C6FD57D3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81118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AC31842-2D04-2542-ACA2-88D1E11530D2}"/>
              </a:ext>
            </a:extLst>
          </p:cNvPr>
          <p:cNvSpPr/>
          <p:nvPr userDrawn="1"/>
        </p:nvSpPr>
        <p:spPr>
          <a:xfrm>
            <a:off x="8136881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A1DCA190-F8F0-8D4F-B86E-DBA8AB92157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504737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5AFC4D8-E51C-7C4A-9F15-599EFEBAEB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45" y="365126"/>
            <a:ext cx="8531891" cy="8595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422CC9E7-3740-4740-84B4-2A28F6A6BB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4737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92150B2F-CF7A-F442-B10C-621B8BBBB03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81118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0D413ABE-E016-FF4F-BEEC-20BDEB4A6D6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57499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279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Alternativ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26338A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6338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E98BD51-3DEF-6B4B-B942-F2789E440E3D}"/>
              </a:ext>
            </a:extLst>
          </p:cNvPr>
          <p:cNvSpPr/>
          <p:nvPr userDrawn="1"/>
        </p:nvSpPr>
        <p:spPr>
          <a:xfrm>
            <a:off x="1" y="6087533"/>
            <a:ext cx="12192000" cy="770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CE63A125-65C3-D44C-B935-5AB81A967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68763"/>
            <a:ext cx="702828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39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C05B557-74DD-47C0-A823-FA69B57D09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222403-BDDF-4F85-A889-FEFB70425BE9}" type="datetime1">
              <a:rPr lang="de-DE"/>
              <a:pPr lvl="0"/>
              <a:t>09.08.2022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D9A1670-694A-41D6-AF2E-A68A9F19848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A07C2E-BEEF-4C1D-8316-5CD207C3D2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B39688-B2DD-4C25-9686-2C329E81AA1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04828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898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C1CE5BC-B743-3B41-BB81-FC2D6442CF8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9D4F7CBA-ACA4-8E48-BDB2-2934E3E45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27338B"/>
                </a:solidFill>
              </a:defRPr>
            </a:lvl1pPr>
          </a:lstStyle>
          <a:p>
            <a:fld id="{27C025DB-E373-914E-93AC-82EFBC02F1D6}" type="datetimeFigureOut">
              <a:rPr lang="de-DE" smtClean="0"/>
              <a:pPr/>
              <a:t>09.08.2022</a:t>
            </a:fld>
            <a:r>
              <a:rPr lang="de-DE" dirty="0"/>
              <a:t> | </a:t>
            </a:r>
            <a:fld id="{D9E9D619-8C53-A041-A93C-ADB9438B1A86}" type="slidenum">
              <a:rPr lang="de-DE" b="0" smtClean="0"/>
              <a:pPr/>
              <a:t>‹Nr.›</a:t>
            </a:fld>
            <a:endParaRPr lang="de-DE" b="0" dirty="0"/>
          </a:p>
        </p:txBody>
      </p:sp>
      <p:pic>
        <p:nvPicPr>
          <p:cNvPr id="9" name="Grafik 8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090BE642-150F-B048-99AF-6809ED15A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" y="4068763"/>
            <a:ext cx="702828" cy="635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96F0134-396E-6441-9E01-272D6F8166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9969" y="310116"/>
            <a:ext cx="2293962" cy="67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90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Alternativ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26338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6338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E98BD51-3DEF-6B4B-B942-F2789E440E3D}"/>
              </a:ext>
            </a:extLst>
          </p:cNvPr>
          <p:cNvSpPr/>
          <p:nvPr userDrawn="1"/>
        </p:nvSpPr>
        <p:spPr>
          <a:xfrm>
            <a:off x="1" y="6087533"/>
            <a:ext cx="12192000" cy="770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CE63A125-65C3-D44C-B935-5AB81A967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68763"/>
            <a:ext cx="702828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20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C872D9C-DCF3-474A-9F88-8BFBB358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576" y="1662903"/>
            <a:ext cx="11179146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A17EC72-C570-074D-B1CF-D8CEF99490F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6576" y="2183649"/>
            <a:ext cx="11179146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9C16D24-9055-D14C-9DCA-2BE3AA7C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6"/>
            <a:ext cx="8531891" cy="87420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1550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04697B-1269-7C40-AFD0-3E74C3755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45" y="1662902"/>
            <a:ext cx="11216693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B22C4ED-B11B-9945-8A28-7288E8140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02216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12DD6-06CB-B148-A670-B911D346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1E9911-60B4-1741-87C6-3E1D0EEC2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354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82BB6C-3E2F-ED4A-BF6D-C8DB9C70B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354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DE9F14F-29CD-6B47-866F-4B496B2357C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38207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BBF2FECD-9186-F645-A2C5-FBFCFD4329B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38207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13231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3E0B8D-067C-B940-B967-0E3D3A278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239" y="1662904"/>
            <a:ext cx="53476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889C8E-6C93-294F-8A0C-7101E6F96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1177" y="1662904"/>
            <a:ext cx="53735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881F390-E6D9-D64E-9201-3D767DC9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98155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D3F337EB-D40E-2A47-9A7C-937DDDE65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2BC7D1B1-0938-AC4A-8909-BBEFBA907DE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46324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C20373C-5CDD-AC4E-8276-E78E41689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4EE1BA3-A3E8-354B-8015-3A52BD55749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4945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C872D9C-DCF3-474A-9F88-8BFBB358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576" y="1662903"/>
            <a:ext cx="11179146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A17EC72-C570-074D-B1CF-D8CEF99490F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6576" y="2183649"/>
            <a:ext cx="11179146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9C16D24-9055-D14C-9DCA-2BE3AA7C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6"/>
            <a:ext cx="8531891" cy="87420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80948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858332C4-8B25-844B-A650-F6292CFAE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13D0A9D-EB63-7F4F-BA68-FAD05CFD60D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1149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0B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8F79F0C-06A1-6F4C-8E8F-3F9A0A68F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3A494D-BDF3-CA43-B6F8-CAFD37D587B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70804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0050F222-FE59-9949-B5B6-61E582AD3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97D7BB85-0400-1C45-A6F3-0769251B794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084006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47AC23A-971F-A64F-8FCC-E27BB76CE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03E950-AA5C-D94D-8AB5-61AB71C3D32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6899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Aufzählung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70398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A8365F99-4BB5-6147-8948-EBB0AD402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A54ABF3-D10D-E444-B465-6AE9390BD00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285750" indent="-285750" algn="l">
              <a:buFontTx/>
              <a:buBlip>
                <a:blip r:embed="rId2"/>
              </a:buBlip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42585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660843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608335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73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3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56357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Grü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71320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4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7CEB4BE-9F97-6842-A77C-B678E5BE98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C2D62F1-0F4F-8649-A5B0-F9541200A1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4985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04697B-1269-7C40-AFD0-3E74C3755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45" y="1662902"/>
            <a:ext cx="11216693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B22C4ED-B11B-9945-8A28-7288E8140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4472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E2CCE9A1-64D3-A946-A7A9-D52C68D6487D}"/>
              </a:ext>
            </a:extLst>
          </p:cNvPr>
          <p:cNvSpPr/>
          <p:nvPr userDrawn="1"/>
        </p:nvSpPr>
        <p:spPr>
          <a:xfrm>
            <a:off x="487857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DE1C18DE-C576-2D44-B6EC-FDDA78432CF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57500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27890C7-C252-1C49-86E5-08B1230A4134}"/>
              </a:ext>
            </a:extLst>
          </p:cNvPr>
          <p:cNvSpPr/>
          <p:nvPr userDrawn="1"/>
        </p:nvSpPr>
        <p:spPr>
          <a:xfrm>
            <a:off x="4313262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2871C77C-4AE7-B645-9BD6-764C6FD57D3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81118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AC31842-2D04-2542-ACA2-88D1E11530D2}"/>
              </a:ext>
            </a:extLst>
          </p:cNvPr>
          <p:cNvSpPr/>
          <p:nvPr userDrawn="1"/>
        </p:nvSpPr>
        <p:spPr>
          <a:xfrm>
            <a:off x="8136881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A1DCA190-F8F0-8D4F-B86E-DBA8AB92157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504737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5AFC4D8-E51C-7C4A-9F15-599EFEBAEB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45" y="365126"/>
            <a:ext cx="8531891" cy="8595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422CC9E7-3740-4740-84B4-2A28F6A6BB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4737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92150B2F-CF7A-F442-B10C-621B8BBBB03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81118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0D413ABE-E016-FF4F-BEEC-20BDEB4A6D6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57499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64957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C1CE5BC-B743-3B41-BB81-FC2D6442CF8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9D4F7CBA-ACA4-8E48-BDB2-2934E3E45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27338B"/>
                </a:solidFill>
              </a:defRPr>
            </a:lvl1pPr>
          </a:lstStyle>
          <a:p>
            <a:fld id="{27C025DB-E373-914E-93AC-82EFBC02F1D6}" type="datetimeFigureOut">
              <a:rPr lang="de-DE" smtClean="0"/>
              <a:pPr/>
              <a:t>09.08.2022</a:t>
            </a:fld>
            <a:r>
              <a:rPr lang="de-DE" dirty="0"/>
              <a:t> | </a:t>
            </a:r>
            <a:fld id="{D9E9D619-8C53-A041-A93C-ADB9438B1A86}" type="slidenum">
              <a:rPr lang="de-DE" b="0" smtClean="0"/>
              <a:pPr/>
              <a:t>‹Nr.›</a:t>
            </a:fld>
            <a:endParaRPr lang="de-DE" b="0" dirty="0"/>
          </a:p>
        </p:txBody>
      </p:sp>
      <p:pic>
        <p:nvPicPr>
          <p:cNvPr id="9" name="Grafik 8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090BE642-150F-B048-99AF-6809ED15A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" y="4068763"/>
            <a:ext cx="702828" cy="635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36D4F7C-6705-43B1-908C-944B2980C5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6293" y="378140"/>
            <a:ext cx="1757640" cy="4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494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Alternativ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26338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6338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E98BD51-3DEF-6B4B-B942-F2789E440E3D}"/>
              </a:ext>
            </a:extLst>
          </p:cNvPr>
          <p:cNvSpPr/>
          <p:nvPr userDrawn="1"/>
        </p:nvSpPr>
        <p:spPr>
          <a:xfrm>
            <a:off x="1" y="6087533"/>
            <a:ext cx="12192000" cy="770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CE63A125-65C3-D44C-B935-5AB81A967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68763"/>
            <a:ext cx="702828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30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C872D9C-DCF3-474A-9F88-8BFBB358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576" y="1662903"/>
            <a:ext cx="11179146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A17EC72-C570-074D-B1CF-D8CEF99490F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6576" y="2183649"/>
            <a:ext cx="11179146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9C16D24-9055-D14C-9DCA-2BE3AA7C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6"/>
            <a:ext cx="8531891" cy="87420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75688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04697B-1269-7C40-AFD0-3E74C3755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45" y="1662902"/>
            <a:ext cx="11216693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B22C4ED-B11B-9945-8A28-7288E8140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808901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12DD6-06CB-B148-A670-B911D346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1E9911-60B4-1741-87C6-3E1D0EEC2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354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82BB6C-3E2F-ED4A-BF6D-C8DB9C70B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354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DE9F14F-29CD-6B47-866F-4B496B2357C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38207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BBF2FECD-9186-F645-A2C5-FBFCFD4329B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38207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200131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3E0B8D-067C-B940-B967-0E3D3A278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239" y="1662904"/>
            <a:ext cx="53476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889C8E-6C93-294F-8A0C-7101E6F96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1177" y="1662904"/>
            <a:ext cx="53735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881F390-E6D9-D64E-9201-3D767DC9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723098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D3F337EB-D40E-2A47-9A7C-937DDDE65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2BC7D1B1-0938-AC4A-8909-BBEFBA907DE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46778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C20373C-5CDD-AC4E-8276-E78E41689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4EE1BA3-A3E8-354B-8015-3A52BD55749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507424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858332C4-8B25-844B-A650-F6292CFAE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13D0A9D-EB63-7F4F-BA68-FAD05CFD60D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0695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12DD6-06CB-B148-A670-B911D346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1E9911-60B4-1741-87C6-3E1D0EEC2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354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82BB6C-3E2F-ED4A-BF6D-C8DB9C70B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354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DE9F14F-29CD-6B47-866F-4B496B2357C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38207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BBF2FECD-9186-F645-A2C5-FBFCFD4329B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38207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827955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0B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8F79F0C-06A1-6F4C-8E8F-3F9A0A68F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3A494D-BDF3-CA43-B6F8-CAFD37D587B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22918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0050F222-FE59-9949-B5B6-61E582AD3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97D7BB85-0400-1C45-A6F3-0769251B794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55884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47AC23A-971F-A64F-8FCC-E27BB76CE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03E950-AA5C-D94D-8AB5-61AB71C3D32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23730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Aufzählung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70398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A8365F99-4BB5-6147-8948-EBB0AD402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A54ABF3-D10D-E444-B465-6AE9390BD00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285750" indent="-285750" algn="l">
              <a:buFontTx/>
              <a:buBlip>
                <a:blip r:embed="rId2"/>
              </a:buBlip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08495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508424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FF524997-36B1-4937-8BCB-B35FC0E9079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2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395965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73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3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369239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Grü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5552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4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7CEB4BE-9F97-6842-A77C-B678E5BE98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C2D62F1-0F4F-8649-A5B0-F9541200A1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104531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E2CCE9A1-64D3-A946-A7A9-D52C68D6487D}"/>
              </a:ext>
            </a:extLst>
          </p:cNvPr>
          <p:cNvSpPr/>
          <p:nvPr userDrawn="1"/>
        </p:nvSpPr>
        <p:spPr>
          <a:xfrm>
            <a:off x="487857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DE1C18DE-C576-2D44-B6EC-FDDA78432CF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57500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27890C7-C252-1C49-86E5-08B1230A4134}"/>
              </a:ext>
            </a:extLst>
          </p:cNvPr>
          <p:cNvSpPr/>
          <p:nvPr userDrawn="1"/>
        </p:nvSpPr>
        <p:spPr>
          <a:xfrm>
            <a:off x="4313262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2871C77C-4AE7-B645-9BD6-764C6FD57D3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81118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AC31842-2D04-2542-ACA2-88D1E11530D2}"/>
              </a:ext>
            </a:extLst>
          </p:cNvPr>
          <p:cNvSpPr/>
          <p:nvPr userDrawn="1"/>
        </p:nvSpPr>
        <p:spPr>
          <a:xfrm>
            <a:off x="8136881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A1DCA190-F8F0-8D4F-B86E-DBA8AB92157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504737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5AFC4D8-E51C-7C4A-9F15-599EFEBAEB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45" y="365126"/>
            <a:ext cx="8531891" cy="8595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422CC9E7-3740-4740-84B4-2A28F6A6BB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4737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92150B2F-CF7A-F442-B10C-621B8BBBB03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81118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0D413ABE-E016-FF4F-BEEC-20BDEB4A6D6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57499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9397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3E0B8D-067C-B940-B967-0E3D3A278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239" y="1662904"/>
            <a:ext cx="53476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889C8E-6C93-294F-8A0C-7101E6F96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1177" y="1662904"/>
            <a:ext cx="53735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881F390-E6D9-D64E-9201-3D767DC9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821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C1CE5BC-B743-3B41-BB81-FC2D6442CF8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9D4F7CBA-ACA4-8E48-BDB2-2934E3E45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27338B"/>
                </a:solidFill>
              </a:defRPr>
            </a:lvl1pPr>
          </a:lstStyle>
          <a:p>
            <a:fld id="{27C025DB-E373-914E-93AC-82EFBC02F1D6}" type="datetimeFigureOut">
              <a:rPr lang="de-DE" smtClean="0"/>
              <a:pPr/>
              <a:t>09.08.2022</a:t>
            </a:fld>
            <a:r>
              <a:rPr lang="de-DE" dirty="0"/>
              <a:t> | </a:t>
            </a:r>
            <a:fld id="{D9E9D619-8C53-A041-A93C-ADB9438B1A86}" type="slidenum">
              <a:rPr lang="de-DE" b="0" smtClean="0"/>
              <a:pPr/>
              <a:t>‹Nr.›</a:t>
            </a:fld>
            <a:endParaRPr lang="de-DE" b="0" dirty="0"/>
          </a:p>
        </p:txBody>
      </p:sp>
      <p:pic>
        <p:nvPicPr>
          <p:cNvPr id="9" name="Grafik 8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090BE642-150F-B048-99AF-6809ED15A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" y="4068763"/>
            <a:ext cx="702828" cy="635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5A1A7F6-1B44-C14F-B73A-3E31FCD582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5310" y="365126"/>
            <a:ext cx="2448619" cy="33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922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Alternativ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26338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6338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E98BD51-3DEF-6B4B-B942-F2789E440E3D}"/>
              </a:ext>
            </a:extLst>
          </p:cNvPr>
          <p:cNvSpPr/>
          <p:nvPr userDrawn="1"/>
        </p:nvSpPr>
        <p:spPr>
          <a:xfrm>
            <a:off x="1" y="6087533"/>
            <a:ext cx="12192000" cy="770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CE63A125-65C3-D44C-B935-5AB81A967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68763"/>
            <a:ext cx="702828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040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C872D9C-DCF3-474A-9F88-8BFBB358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576" y="1662903"/>
            <a:ext cx="11179146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A17EC72-C570-074D-B1CF-D8CEF99490F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6576" y="2183649"/>
            <a:ext cx="11179146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9C16D24-9055-D14C-9DCA-2BE3AA7C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6"/>
            <a:ext cx="8531891" cy="87420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06508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04697B-1269-7C40-AFD0-3E74C3755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45" y="1662902"/>
            <a:ext cx="11216693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B22C4ED-B11B-9945-8A28-7288E8140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347820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12DD6-06CB-B148-A670-B911D346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1E9911-60B4-1741-87C6-3E1D0EEC2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354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82BB6C-3E2F-ED4A-BF6D-C8DB9C70B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354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DE9F14F-29CD-6B47-866F-4B496B2357C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38207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BBF2FECD-9186-F645-A2C5-FBFCFD4329B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38207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917165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3E0B8D-067C-B940-B967-0E3D3A278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239" y="1662904"/>
            <a:ext cx="53476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889C8E-6C93-294F-8A0C-7101E6F96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1177" y="1662904"/>
            <a:ext cx="53735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881F390-E6D9-D64E-9201-3D767DC9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115217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D3F337EB-D40E-2A47-9A7C-937DDDE65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2BC7D1B1-0938-AC4A-8909-BBEFBA907DE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445779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C20373C-5CDD-AC4E-8276-E78E41689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4EE1BA3-A3E8-354B-8015-3A52BD55749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882130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858332C4-8B25-844B-A650-F6292CFAE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13D0A9D-EB63-7F4F-BA68-FAD05CFD60D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840790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0B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8F79F0C-06A1-6F4C-8E8F-3F9A0A68F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3A494D-BDF3-CA43-B6F8-CAFD37D587B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5114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D3F337EB-D40E-2A47-9A7C-937DDDE65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2BC7D1B1-0938-AC4A-8909-BBEFBA907DE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6014970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0050F222-FE59-9949-B5B6-61E582AD3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97D7BB85-0400-1C45-A6F3-0769251B794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80109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47AC23A-971F-A64F-8FCC-E27BB76CE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03E950-AA5C-D94D-8AB5-61AB71C3D32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257265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Aufzählung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70398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A8365F99-4BB5-6147-8948-EBB0AD402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A54ABF3-D10D-E444-B465-6AE9390BD00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285750" indent="-285750" algn="l">
              <a:buFontTx/>
              <a:buBlip>
                <a:blip r:embed="rId2"/>
              </a:buBlip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28823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796746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465497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73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3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73218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Grü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903234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4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7CEB4BE-9F97-6842-A77C-B678E5BE98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C2D62F1-0F4F-8649-A5B0-F9541200A1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922318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E2CCE9A1-64D3-A946-A7A9-D52C68D6487D}"/>
              </a:ext>
            </a:extLst>
          </p:cNvPr>
          <p:cNvSpPr/>
          <p:nvPr userDrawn="1"/>
        </p:nvSpPr>
        <p:spPr>
          <a:xfrm>
            <a:off x="487857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DE1C18DE-C576-2D44-B6EC-FDDA78432CF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57500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27890C7-C252-1C49-86E5-08B1230A4134}"/>
              </a:ext>
            </a:extLst>
          </p:cNvPr>
          <p:cNvSpPr/>
          <p:nvPr userDrawn="1"/>
        </p:nvSpPr>
        <p:spPr>
          <a:xfrm>
            <a:off x="4313262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2871C77C-4AE7-B645-9BD6-764C6FD57D3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81118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AC31842-2D04-2542-ACA2-88D1E11530D2}"/>
              </a:ext>
            </a:extLst>
          </p:cNvPr>
          <p:cNvSpPr/>
          <p:nvPr userDrawn="1"/>
        </p:nvSpPr>
        <p:spPr>
          <a:xfrm>
            <a:off x="8136881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A1DCA190-F8F0-8D4F-B86E-DBA8AB92157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504737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5AFC4D8-E51C-7C4A-9F15-599EFEBAEB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45" y="365126"/>
            <a:ext cx="8531891" cy="8595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422CC9E7-3740-4740-84B4-2A28F6A6BB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4737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92150B2F-CF7A-F442-B10C-621B8BBBB03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81118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0D413ABE-E016-FF4F-BEEC-20BDEB4A6D6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57499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522558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C1CE5BC-B743-3B41-BB81-FC2D6442CF8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9D4F7CBA-ACA4-8E48-BDB2-2934E3E45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27338B"/>
                </a:solidFill>
              </a:defRPr>
            </a:lvl1pPr>
          </a:lstStyle>
          <a:p>
            <a:fld id="{27C025DB-E373-914E-93AC-82EFBC02F1D6}" type="datetimeFigureOut">
              <a:rPr lang="de-DE" smtClean="0"/>
              <a:pPr/>
              <a:t>09.08.2022</a:t>
            </a:fld>
            <a:r>
              <a:rPr lang="de-DE" dirty="0"/>
              <a:t> | </a:t>
            </a:r>
            <a:fld id="{D9E9D619-8C53-A041-A93C-ADB9438B1A86}" type="slidenum">
              <a:rPr lang="de-DE" b="0" smtClean="0"/>
              <a:pPr/>
              <a:t>‹Nr.›</a:t>
            </a:fld>
            <a:endParaRPr lang="de-DE" b="0" dirty="0"/>
          </a:p>
        </p:txBody>
      </p:sp>
      <p:pic>
        <p:nvPicPr>
          <p:cNvPr id="9" name="Grafik 8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090BE642-150F-B048-99AF-6809ED15A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" y="4068763"/>
            <a:ext cx="702828" cy="635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A01295B-179B-4E91-B1F0-D8E7C033E8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6293" y="378140"/>
            <a:ext cx="1757640" cy="4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7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C20373C-5CDD-AC4E-8276-E78E41689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4EE1BA3-A3E8-354B-8015-3A52BD55749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9813538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Alternativ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26338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6338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E98BD51-3DEF-6B4B-B942-F2789E440E3D}"/>
              </a:ext>
            </a:extLst>
          </p:cNvPr>
          <p:cNvSpPr/>
          <p:nvPr userDrawn="1"/>
        </p:nvSpPr>
        <p:spPr>
          <a:xfrm>
            <a:off x="1" y="6087533"/>
            <a:ext cx="12192000" cy="770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CE63A125-65C3-D44C-B935-5AB81A967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68763"/>
            <a:ext cx="702828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492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C872D9C-DCF3-474A-9F88-8BFBB358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576" y="1662903"/>
            <a:ext cx="11179146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A17EC72-C570-074D-B1CF-D8CEF99490F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6576" y="2183649"/>
            <a:ext cx="11179146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9C16D24-9055-D14C-9DCA-2BE3AA7C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6"/>
            <a:ext cx="8531891" cy="87420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601486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04697B-1269-7C40-AFD0-3E74C3755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45" y="1662902"/>
            <a:ext cx="11216693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B22C4ED-B11B-9945-8A28-7288E8140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685354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12DD6-06CB-B148-A670-B911D346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1E9911-60B4-1741-87C6-3E1D0EEC2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354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82BB6C-3E2F-ED4A-BF6D-C8DB9C70B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354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DE9F14F-29CD-6B47-866F-4B496B2357C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38207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BBF2FECD-9186-F645-A2C5-FBFCFD4329B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38207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150888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3E0B8D-067C-B940-B967-0E3D3A278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239" y="1662904"/>
            <a:ext cx="53476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889C8E-6C93-294F-8A0C-7101E6F96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1177" y="1662904"/>
            <a:ext cx="53735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881F390-E6D9-D64E-9201-3D767DC9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68899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D3F337EB-D40E-2A47-9A7C-937DDDE65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2BC7D1B1-0938-AC4A-8909-BBEFBA907DE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29485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C20373C-5CDD-AC4E-8276-E78E41689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4EE1BA3-A3E8-354B-8015-3A52BD55749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792646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858332C4-8B25-844B-A650-F6292CFAE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13D0A9D-EB63-7F4F-BA68-FAD05CFD60D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374663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0B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8F79F0C-06A1-6F4C-8E8F-3F9A0A68F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3A494D-BDF3-CA43-B6F8-CAFD37D587B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548781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0050F222-FE59-9949-B5B6-61E582AD3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97D7BB85-0400-1C45-A6F3-0769251B794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7369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858332C4-8B25-844B-A650-F6292CFAE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13D0A9D-EB63-7F4F-BA68-FAD05CFD60D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3590446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47AC23A-971F-A64F-8FCC-E27BB76CE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03E950-AA5C-D94D-8AB5-61AB71C3D32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473087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Aufzählung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70398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A8365F99-4BB5-6147-8948-EBB0AD402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A54ABF3-D10D-E444-B465-6AE9390BD00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285750" indent="-285750" algn="l">
              <a:buFontTx/>
              <a:buBlip>
                <a:blip r:embed="rId2"/>
              </a:buBlip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08407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65468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747394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73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3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60073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Grü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70021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4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7CEB4BE-9F97-6842-A77C-B678E5BE98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C2D62F1-0F4F-8649-A5B0-F9541200A1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203494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E2CCE9A1-64D3-A946-A7A9-D52C68D6487D}"/>
              </a:ext>
            </a:extLst>
          </p:cNvPr>
          <p:cNvSpPr/>
          <p:nvPr userDrawn="1"/>
        </p:nvSpPr>
        <p:spPr>
          <a:xfrm>
            <a:off x="487857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DE1C18DE-C576-2D44-B6EC-FDDA78432CF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57500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27890C7-C252-1C49-86E5-08B1230A4134}"/>
              </a:ext>
            </a:extLst>
          </p:cNvPr>
          <p:cNvSpPr/>
          <p:nvPr userDrawn="1"/>
        </p:nvSpPr>
        <p:spPr>
          <a:xfrm>
            <a:off x="4313262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2871C77C-4AE7-B645-9BD6-764C6FD57D3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81118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AC31842-2D04-2542-ACA2-88D1E11530D2}"/>
              </a:ext>
            </a:extLst>
          </p:cNvPr>
          <p:cNvSpPr/>
          <p:nvPr userDrawn="1"/>
        </p:nvSpPr>
        <p:spPr>
          <a:xfrm>
            <a:off x="8136881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A1DCA190-F8F0-8D4F-B86E-DBA8AB92157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504737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5AFC4D8-E51C-7C4A-9F15-599EFEBAEB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45" y="365126"/>
            <a:ext cx="8531891" cy="8595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422CC9E7-3740-4740-84B4-2A28F6A6BB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4737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92150B2F-CF7A-F442-B10C-621B8BBBB03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81118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0D413ABE-E016-FF4F-BEEC-20BDEB4A6D6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57499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5830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28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image" Target="../media/image12.png"/><Relationship Id="rId3" Type="http://schemas.openxmlformats.org/officeDocument/2006/relationships/slideLayout" Target="../slideLayouts/slideLayout24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image" Target="../media/image5.jpeg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3.jpe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image" Target="../media/image5.jpeg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image" Target="../media/image3.jpeg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image" Target="../media/image5.jpeg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image" Target="../media/image3.jpeg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81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5" Type="http://schemas.openxmlformats.org/officeDocument/2006/relationships/image" Target="../media/image5.jpeg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image" Target="../media/image3.jpeg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20A3182-0CE9-034C-8C42-6D7F8D270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40" y="365126"/>
            <a:ext cx="8087695" cy="859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C87563-D9A7-4A41-A6C0-4A16F6A80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239" y="1662902"/>
            <a:ext cx="112166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1" name="Grafik 10" descr="Ein Bild, das Text, ClipArt, Vektorgrafiken enthält.&#10;&#10;Automatisch generierte Beschreibung">
            <a:extLst>
              <a:ext uri="{FF2B5EF4-FFF2-40B4-BE49-F238E27FC236}">
                <a16:creationId xmlns:a16="http://schemas.microsoft.com/office/drawing/2014/main" id="{5EB1330A-E4D9-1243-B7B4-A118E55765A8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9912" y="6452496"/>
            <a:ext cx="1096052" cy="26410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4CE04E6-221B-A54A-A75B-2A61C227BAD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549" y="6436824"/>
            <a:ext cx="948197" cy="28001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FD9DAA1-EE10-3F41-95CD-BBEE4D4C6D2E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030" y="6437347"/>
            <a:ext cx="1613193" cy="279258"/>
          </a:xfrm>
          <a:prstGeom prst="rect">
            <a:avLst/>
          </a:prstGeom>
        </p:spPr>
      </p:pic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FF5828D3-3702-B742-94D9-EB58C72D10FE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14" y="6400805"/>
            <a:ext cx="742624" cy="31580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4B1A3524-6518-5840-A297-E979DE276D4C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204" y="6303362"/>
            <a:ext cx="2090976" cy="470957"/>
          </a:xfrm>
          <a:prstGeom prst="rect">
            <a:avLst/>
          </a:prstGeom>
        </p:spPr>
      </p:pic>
      <p:pic>
        <p:nvPicPr>
          <p:cNvPr id="20" name="Grafik 19" descr="Ein Bild, das Text, Schild, blau, ClipArt enthält.&#10;&#10;Automatisch generierte Beschreibung">
            <a:extLst>
              <a:ext uri="{FF2B5EF4-FFF2-40B4-BE49-F238E27FC236}">
                <a16:creationId xmlns:a16="http://schemas.microsoft.com/office/drawing/2014/main" id="{C2C15016-F128-8C4C-820F-88B27B7BF90B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2773" y="300811"/>
            <a:ext cx="1931160" cy="663466"/>
          </a:xfrm>
          <a:prstGeom prst="rect">
            <a:avLst/>
          </a:prstGeom>
        </p:spPr>
      </p:pic>
      <p:sp>
        <p:nvSpPr>
          <p:cNvPr id="26" name="Datumsplatzhalter 3">
            <a:extLst>
              <a:ext uri="{FF2B5EF4-FFF2-40B4-BE49-F238E27FC236}">
                <a16:creationId xmlns:a16="http://schemas.microsoft.com/office/drawing/2014/main" id="{F8ADC2CB-28A7-C144-BEC4-C2DECBDEAC66}"/>
              </a:ext>
            </a:extLst>
          </p:cNvPr>
          <p:cNvSpPr txBox="1">
            <a:spLocks/>
          </p:cNvSpPr>
          <p:nvPr userDrawn="1"/>
        </p:nvSpPr>
        <p:spPr>
          <a:xfrm>
            <a:off x="402014" y="6356350"/>
            <a:ext cx="165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rgbClr val="27338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38955-1939-D448-8C56-5CCDC5B181E0}" type="slidenum">
              <a:rPr lang="de-DE" b="1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b="1" dirty="0"/>
              <a:t> | </a:t>
            </a:r>
            <a:fld id="{83F58FB5-B846-2B49-B599-1AF4748833D6}" type="datetime1">
              <a:rPr lang="de-DE" b="0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09.08.2022</a:t>
            </a:fld>
            <a:r>
              <a:rPr lang="de-DE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837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3" r:id="rId4"/>
    <p:sldLayoutId id="2147483662" r:id="rId5"/>
    <p:sldLayoutId id="2147483652" r:id="rId6"/>
    <p:sldLayoutId id="2147483664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9" r:id="rId15"/>
    <p:sldLayoutId id="2147483690" r:id="rId16"/>
    <p:sldLayoutId id="2147483691" r:id="rId17"/>
    <p:sldLayoutId id="2147483688" r:id="rId18"/>
    <p:sldLayoutId id="2147483669" r:id="rId19"/>
    <p:sldLayoutId id="2147483773" r:id="rId20"/>
    <p:sldLayoutId id="214748377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6338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9"/>
        </a:buBlip>
        <a:tabLst/>
        <a:defRPr sz="2000" b="1" kern="1200">
          <a:solidFill>
            <a:srgbClr val="2633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9138" indent="-261938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9"/>
        </a:buBlip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55700" indent="-2413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9"/>
        </a:buBlip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9"/>
        </a:buBlip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20A3182-0CE9-034C-8C42-6D7F8D270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40" y="365126"/>
            <a:ext cx="8087695" cy="859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C87563-D9A7-4A41-A6C0-4A16F6A80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239" y="1662902"/>
            <a:ext cx="112166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EB1330A-E4D9-1243-B7B4-A118E55765A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3107" y="6400806"/>
            <a:ext cx="919203" cy="3158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4CE04E6-221B-A54A-A75B-2A61C227BADA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549" y="6436824"/>
            <a:ext cx="948197" cy="28001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FD9DAA1-EE10-3F41-95CD-BBEE4D4C6D2E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030" y="6437347"/>
            <a:ext cx="1613193" cy="279258"/>
          </a:xfrm>
          <a:prstGeom prst="rect">
            <a:avLst/>
          </a:prstGeom>
        </p:spPr>
      </p:pic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FF5828D3-3702-B742-94D9-EB58C72D10F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14" y="6400805"/>
            <a:ext cx="742624" cy="31580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4B1A3524-6518-5840-A297-E979DE276D4C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204" y="6303362"/>
            <a:ext cx="2090976" cy="47095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C2C15016-F128-8C4C-820F-88B27B7BF90B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9968" y="310116"/>
            <a:ext cx="2293965" cy="670543"/>
          </a:xfrm>
          <a:prstGeom prst="rect">
            <a:avLst/>
          </a:prstGeom>
        </p:spPr>
      </p:pic>
      <p:sp>
        <p:nvSpPr>
          <p:cNvPr id="26" name="Datumsplatzhalter 3">
            <a:extLst>
              <a:ext uri="{FF2B5EF4-FFF2-40B4-BE49-F238E27FC236}">
                <a16:creationId xmlns:a16="http://schemas.microsoft.com/office/drawing/2014/main" id="{F8ADC2CB-28A7-C144-BEC4-C2DECBDEAC66}"/>
              </a:ext>
            </a:extLst>
          </p:cNvPr>
          <p:cNvSpPr txBox="1">
            <a:spLocks/>
          </p:cNvSpPr>
          <p:nvPr userDrawn="1"/>
        </p:nvSpPr>
        <p:spPr>
          <a:xfrm>
            <a:off x="402014" y="6356350"/>
            <a:ext cx="165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rgbClr val="27338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38955-1939-D448-8C56-5CCDC5B181E0}" type="slidenum">
              <a:rPr lang="de-DE" b="1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b="1" dirty="0"/>
              <a:t> | </a:t>
            </a:r>
            <a:fld id="{83F58FB5-B846-2B49-B599-1AF4748833D6}" type="datetime1">
              <a:rPr lang="de-DE" b="0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09.08.2022</a:t>
            </a:fld>
            <a:r>
              <a:rPr lang="de-DE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681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6338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7"/>
        </a:buBlip>
        <a:tabLst/>
        <a:defRPr sz="2000" b="1" kern="1200">
          <a:solidFill>
            <a:srgbClr val="2633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9138" indent="-261938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55700" indent="-2413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20A3182-0CE9-034C-8C42-6D7F8D270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40" y="365126"/>
            <a:ext cx="8087695" cy="859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C87563-D9A7-4A41-A6C0-4A16F6A80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239" y="1662902"/>
            <a:ext cx="112166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EB1330A-E4D9-1243-B7B4-A118E55765A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3107" y="6400806"/>
            <a:ext cx="919203" cy="3158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4CE04E6-221B-A54A-A75B-2A61C227BADA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549" y="6436824"/>
            <a:ext cx="948197" cy="28001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FD9DAA1-EE10-3F41-95CD-BBEE4D4C6D2E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030" y="6437347"/>
            <a:ext cx="1613193" cy="279258"/>
          </a:xfrm>
          <a:prstGeom prst="rect">
            <a:avLst/>
          </a:prstGeom>
        </p:spPr>
      </p:pic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FF5828D3-3702-B742-94D9-EB58C72D10F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14" y="6400805"/>
            <a:ext cx="742624" cy="31580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4B1A3524-6518-5840-A297-E979DE276D4C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204" y="6303362"/>
            <a:ext cx="2090976" cy="470957"/>
          </a:xfrm>
          <a:prstGeom prst="rect">
            <a:avLst/>
          </a:prstGeom>
        </p:spPr>
      </p:pic>
      <p:sp>
        <p:nvSpPr>
          <p:cNvPr id="26" name="Datumsplatzhalter 3">
            <a:extLst>
              <a:ext uri="{FF2B5EF4-FFF2-40B4-BE49-F238E27FC236}">
                <a16:creationId xmlns:a16="http://schemas.microsoft.com/office/drawing/2014/main" id="{F8ADC2CB-28A7-C144-BEC4-C2DECBDEAC66}"/>
              </a:ext>
            </a:extLst>
          </p:cNvPr>
          <p:cNvSpPr txBox="1">
            <a:spLocks/>
          </p:cNvSpPr>
          <p:nvPr userDrawn="1"/>
        </p:nvSpPr>
        <p:spPr>
          <a:xfrm>
            <a:off x="402014" y="6356350"/>
            <a:ext cx="165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rgbClr val="27338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38955-1939-D448-8C56-5CCDC5B181E0}" type="slidenum">
              <a:rPr lang="de-DE" b="1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b="1" dirty="0"/>
              <a:t> | </a:t>
            </a:r>
            <a:fld id="{83F58FB5-B846-2B49-B599-1AF4748833D6}" type="datetime1">
              <a:rPr lang="de-DE" b="0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09.08.2022</a:t>
            </a:fld>
            <a:r>
              <a:rPr lang="de-DE" b="1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B0EB87A-212E-4637-97E9-1AAB580A8D1E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6293" y="375056"/>
            <a:ext cx="1757640" cy="46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6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6338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7"/>
        </a:buBlip>
        <a:tabLst/>
        <a:defRPr sz="2000" b="1" kern="1200">
          <a:solidFill>
            <a:srgbClr val="2633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9138" indent="-261938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55700" indent="-2413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20A3182-0CE9-034C-8C42-6D7F8D270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40" y="365126"/>
            <a:ext cx="8087695" cy="859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C87563-D9A7-4A41-A6C0-4A16F6A80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239" y="1662902"/>
            <a:ext cx="112166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EB1330A-E4D9-1243-B7B4-A118E55765A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3107" y="6400806"/>
            <a:ext cx="919203" cy="3158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4CE04E6-221B-A54A-A75B-2A61C227BADA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549" y="6436824"/>
            <a:ext cx="948197" cy="28001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FD9DAA1-EE10-3F41-95CD-BBEE4D4C6D2E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030" y="6437347"/>
            <a:ext cx="1613193" cy="279258"/>
          </a:xfrm>
          <a:prstGeom prst="rect">
            <a:avLst/>
          </a:prstGeom>
        </p:spPr>
      </p:pic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FF5828D3-3702-B742-94D9-EB58C72D10F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14" y="6400805"/>
            <a:ext cx="742624" cy="31580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4B1A3524-6518-5840-A297-E979DE276D4C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204" y="6303362"/>
            <a:ext cx="2090976" cy="47095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C2C15016-F128-8C4C-820F-88B27B7BF90B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5307" y="365126"/>
            <a:ext cx="2448626" cy="332822"/>
          </a:xfrm>
          <a:prstGeom prst="rect">
            <a:avLst/>
          </a:prstGeom>
        </p:spPr>
      </p:pic>
      <p:sp>
        <p:nvSpPr>
          <p:cNvPr id="26" name="Datumsplatzhalter 3">
            <a:extLst>
              <a:ext uri="{FF2B5EF4-FFF2-40B4-BE49-F238E27FC236}">
                <a16:creationId xmlns:a16="http://schemas.microsoft.com/office/drawing/2014/main" id="{F8ADC2CB-28A7-C144-BEC4-C2DECBDEAC66}"/>
              </a:ext>
            </a:extLst>
          </p:cNvPr>
          <p:cNvSpPr txBox="1">
            <a:spLocks/>
          </p:cNvSpPr>
          <p:nvPr userDrawn="1"/>
        </p:nvSpPr>
        <p:spPr>
          <a:xfrm>
            <a:off x="402014" y="6356350"/>
            <a:ext cx="165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rgbClr val="27338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38955-1939-D448-8C56-5CCDC5B181E0}" type="slidenum">
              <a:rPr lang="de-DE" b="1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b="1" dirty="0"/>
              <a:t> | </a:t>
            </a:r>
            <a:fld id="{83F58FB5-B846-2B49-B599-1AF4748833D6}" type="datetime1">
              <a:rPr lang="de-DE" b="0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09.08.2022</a:t>
            </a:fld>
            <a:r>
              <a:rPr lang="de-DE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441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6338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7"/>
        </a:buBlip>
        <a:tabLst/>
        <a:defRPr sz="2000" b="1" kern="1200">
          <a:solidFill>
            <a:srgbClr val="2633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9138" indent="-261938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55700" indent="-2413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20A3182-0CE9-034C-8C42-6D7F8D270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40" y="365126"/>
            <a:ext cx="8087695" cy="859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C87563-D9A7-4A41-A6C0-4A16F6A80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239" y="1662902"/>
            <a:ext cx="112166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EB1330A-E4D9-1243-B7B4-A118E55765A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3107" y="6400806"/>
            <a:ext cx="919203" cy="3158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4CE04E6-221B-A54A-A75B-2A61C227BADA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549" y="6436824"/>
            <a:ext cx="948197" cy="28001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FD9DAA1-EE10-3F41-95CD-BBEE4D4C6D2E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030" y="6437347"/>
            <a:ext cx="1613193" cy="279258"/>
          </a:xfrm>
          <a:prstGeom prst="rect">
            <a:avLst/>
          </a:prstGeom>
        </p:spPr>
      </p:pic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FF5828D3-3702-B742-94D9-EB58C72D10F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14" y="6400805"/>
            <a:ext cx="742624" cy="31580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4B1A3524-6518-5840-A297-E979DE276D4C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204" y="6303362"/>
            <a:ext cx="2090976" cy="470957"/>
          </a:xfrm>
          <a:prstGeom prst="rect">
            <a:avLst/>
          </a:prstGeom>
        </p:spPr>
      </p:pic>
      <p:sp>
        <p:nvSpPr>
          <p:cNvPr id="26" name="Datumsplatzhalter 3">
            <a:extLst>
              <a:ext uri="{FF2B5EF4-FFF2-40B4-BE49-F238E27FC236}">
                <a16:creationId xmlns:a16="http://schemas.microsoft.com/office/drawing/2014/main" id="{F8ADC2CB-28A7-C144-BEC4-C2DECBDEAC66}"/>
              </a:ext>
            </a:extLst>
          </p:cNvPr>
          <p:cNvSpPr txBox="1">
            <a:spLocks/>
          </p:cNvSpPr>
          <p:nvPr userDrawn="1"/>
        </p:nvSpPr>
        <p:spPr>
          <a:xfrm>
            <a:off x="402014" y="6356350"/>
            <a:ext cx="165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rgbClr val="27338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38955-1939-D448-8C56-5CCDC5B181E0}" type="slidenum">
              <a:rPr lang="de-DE" b="1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b="1" dirty="0"/>
              <a:t> | </a:t>
            </a:r>
            <a:fld id="{83F58FB5-B846-2B49-B599-1AF4748833D6}" type="datetime1">
              <a:rPr lang="de-DE" b="0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09.08.2022</a:t>
            </a:fld>
            <a:r>
              <a:rPr lang="de-DE" b="1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517A01F-40F5-4BCE-97CC-4D5E9747D6B4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6293" y="378140"/>
            <a:ext cx="1757640" cy="4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1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6338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7"/>
        </a:buBlip>
        <a:tabLst/>
        <a:defRPr sz="2000" b="1" kern="1200">
          <a:solidFill>
            <a:srgbClr val="2633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9138" indent="-261938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55700" indent="-2413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hyperlink" Target="https://www.kommunale-koordinierung.com/standardelemente/beratun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kommunale-koordinierung.com/standardelemente/portfolioinstrument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mmunale-koordinierung.com/standardelemente/berufsfelder-erkunden/" TargetMode="External"/><Relationship Id="rId2" Type="http://schemas.openxmlformats.org/officeDocument/2006/relationships/hyperlink" Target="https://berufsorientierungstage.de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hyperlink" Target="https://www.kommunale-koordinierung.com/digitale-angebote/digitale-unterrichtsideen/berufsfelderkundung-virtuell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www.kommunale-koordinierung.com/standardelemente/beratung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einschulpraktikum.de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kommunale-koordinierung.com/standardelemente/langzeitpraktikum/" TargetMode="External"/><Relationship Id="rId4" Type="http://schemas.openxmlformats.org/officeDocument/2006/relationships/hyperlink" Target="https://www.kommunale-koordinierung.com/standardelemente/praktika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kommunale-koordinierung.com/standardelemente/praxiskurse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mmunale-koordinierung.com/standardelemente/anschlussvereinbarung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9.png"/><Relationship Id="rId2" Type="http://schemas.openxmlformats.org/officeDocument/2006/relationships/hyperlink" Target="https://www.azubiyo.de/bewerbu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kommunale-koordinierung.com/" TargetMode="External"/><Relationship Id="rId5" Type="http://schemas.openxmlformats.org/officeDocument/2006/relationships/hyperlink" Target="http://www.kommunale-koordinierung.com/anschlussvereinbarung/" TargetMode="External"/><Relationship Id="rId4" Type="http://schemas.openxmlformats.org/officeDocument/2006/relationships/hyperlink" Target="http://www.biwenav.de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kaoadus/gle2x09z786jkdfe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www.koko-dus.de/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mmunale-koordinierung.com/kontakt/" TargetMode="External"/><Relationship Id="rId2" Type="http://schemas.openxmlformats.org/officeDocument/2006/relationships/hyperlink" Target="mailto:ute.scheid@duesseldorf.d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berufsorientierung-nrw.de/landesinitiative/standardelemente-in-der-sekundarstufe-i/kaoa-erklaerfilm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kommunale-koordinierung.com/standardelemente/kaoa-star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mmunale-koordinierung.com/standardelemente/potenzialanalys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png"/><Relationship Id="rId11" Type="http://schemas.openxmlformats.org/officeDocument/2006/relationships/image" Target="../media/image7.pn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A45A36-41E1-604D-913D-14B079F26B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Grundlagen KAoA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7A9586-0CB2-F44E-A32E-B5366CFD1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1395956"/>
          </a:xfrm>
        </p:spPr>
        <p:txBody>
          <a:bodyPr>
            <a:normAutofit/>
          </a:bodyPr>
          <a:lstStyle/>
          <a:p>
            <a:r>
              <a:rPr lang="de-DE" dirty="0"/>
              <a:t>Teil 2:</a:t>
            </a:r>
          </a:p>
          <a:p>
            <a:r>
              <a:rPr lang="de-DE" dirty="0"/>
              <a:t>Standardelemente in der Sek I</a:t>
            </a:r>
          </a:p>
          <a:p>
            <a:r>
              <a:rPr lang="de-DE" dirty="0"/>
              <a:t>unter Berücksichtigung regionaler Bezüge</a:t>
            </a:r>
          </a:p>
        </p:txBody>
      </p:sp>
    </p:spTree>
    <p:extLst>
      <p:ext uri="{BB962C8B-B14F-4D97-AF65-F5344CB8AC3E}">
        <p14:creationId xmlns:p14="http://schemas.microsoft.com/office/powerpoint/2010/main" val="1620041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50732" y="1008554"/>
            <a:ext cx="11179146" cy="41026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Zertifikat und Weiterarbeit</a:t>
            </a:r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sz="half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311" y="2632855"/>
            <a:ext cx="1245225" cy="1469366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99289" y="2632855"/>
            <a:ext cx="2428587" cy="2262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>
              <a:lnSpc>
                <a:spcPct val="70000"/>
              </a:lnSpc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Blip>
                <a:blip r:embed="rId4"/>
              </a:buBlip>
            </a:pPr>
            <a:r>
              <a:rPr lang="de-DE" sz="1600" b="1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Deine persönlichen Stärken</a:t>
            </a:r>
          </a:p>
          <a:p>
            <a:pPr marL="269875" indent="-269875">
              <a:lnSpc>
                <a:spcPct val="70000"/>
              </a:lnSpc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Blip>
                <a:blip r:embed="rId4"/>
              </a:buBlip>
            </a:pPr>
            <a:r>
              <a:rPr lang="de-DE" sz="1600" b="1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Dein stärkster Kompetenzbereich</a:t>
            </a:r>
          </a:p>
          <a:p>
            <a:pPr marL="269875" indent="-269875">
              <a:lnSpc>
                <a:spcPct val="70000"/>
              </a:lnSpc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Blip>
                <a:blip r:embed="rId4"/>
              </a:buBlip>
            </a:pPr>
            <a:r>
              <a:rPr lang="de-DE" sz="1600" b="1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Deine stärksten Übungen</a:t>
            </a:r>
          </a:p>
          <a:p>
            <a:pPr marL="269875" indent="-269875">
              <a:lnSpc>
                <a:spcPct val="70000"/>
              </a:lnSpc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Blip>
                <a:blip r:embed="rId4"/>
              </a:buBlip>
            </a:pPr>
            <a:r>
              <a:rPr lang="de-DE" sz="1600" b="1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Deine stärksten Orientierungen im Interessenstest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3842" y="2632854"/>
            <a:ext cx="2490844" cy="35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502" y="2632854"/>
            <a:ext cx="2339642" cy="357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Pfeil nach rechts 1"/>
          <p:cNvSpPr/>
          <p:nvPr/>
        </p:nvSpPr>
        <p:spPr>
          <a:xfrm>
            <a:off x="5925192" y="4293719"/>
            <a:ext cx="3096344" cy="1944216"/>
          </a:xfrm>
          <a:prstGeom prst="rightArrow">
            <a:avLst>
              <a:gd name="adj1" fmla="val 50000"/>
              <a:gd name="adj2" fmla="val 33930"/>
            </a:avLst>
          </a:prstGeom>
          <a:solidFill>
            <a:srgbClr val="A3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buClr>
                <a:srgbClr val="4F81BD"/>
              </a:buClr>
            </a:pPr>
            <a:r>
              <a:rPr lang="de-DE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Beratungsgespräch: </a:t>
            </a:r>
          </a:p>
          <a:p>
            <a:pPr marL="285750" indent="-285750">
              <a:spcAft>
                <a:spcPts val="6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Zusammenfassung des Zertifikats,</a:t>
            </a:r>
          </a:p>
          <a:p>
            <a:pPr marL="285750" indent="-285750">
              <a:spcAft>
                <a:spcPts val="600"/>
              </a:spcAft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Festlegung der BFEs</a:t>
            </a:r>
          </a:p>
        </p:txBody>
      </p:sp>
      <p:sp>
        <p:nvSpPr>
          <p:cNvPr id="10" name="Pfeil nach rechts 9"/>
          <p:cNvSpPr/>
          <p:nvPr/>
        </p:nvSpPr>
        <p:spPr>
          <a:xfrm>
            <a:off x="5925191" y="2834199"/>
            <a:ext cx="1704883" cy="1080120"/>
          </a:xfrm>
          <a:prstGeom prst="rightArrow">
            <a:avLst>
              <a:gd name="adj1" fmla="val 50000"/>
              <a:gd name="adj2" fmla="val 33930"/>
            </a:avLst>
          </a:prstGeom>
          <a:solidFill>
            <a:srgbClr val="A3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buClr>
                <a:srgbClr val="4F81BD"/>
              </a:buClr>
            </a:pPr>
            <a:r>
              <a:rPr lang="de-DE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Ablage im Berufswahlpass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E08533-159C-475D-89C6-7AB73B9E9577}"/>
              </a:ext>
            </a:extLst>
          </p:cNvPr>
          <p:cNvSpPr txBox="1"/>
          <p:nvPr/>
        </p:nvSpPr>
        <p:spPr>
          <a:xfrm>
            <a:off x="5925191" y="1505767"/>
            <a:ext cx="4465623" cy="52322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Beratungsprotokolle unter</a:t>
            </a:r>
          </a:p>
          <a:p>
            <a:r>
              <a:rPr lang="de-DE" sz="10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https://www.kommunale-koordinierung.com/standardelemente/beratung</a:t>
            </a:r>
            <a:r>
              <a:rPr lang="de-DE" sz="12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r>
              <a:rPr lang="de-DE" sz="12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89645" y="347709"/>
            <a:ext cx="8531891" cy="874208"/>
          </a:xfrm>
        </p:spPr>
        <p:txBody>
          <a:bodyPr/>
          <a:lstStyle/>
          <a:p>
            <a:r>
              <a:rPr lang="de-DE" dirty="0"/>
              <a:t>Potenzialanalyse</a:t>
            </a:r>
          </a:p>
        </p:txBody>
      </p:sp>
    </p:spTree>
    <p:extLst>
      <p:ext uri="{BB962C8B-B14F-4D97-AF65-F5344CB8AC3E}">
        <p14:creationId xmlns:p14="http://schemas.microsoft.com/office/powerpoint/2010/main" val="1778697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12C09B-2B37-1405-CA93-3C1D28813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45" y="1367246"/>
            <a:ext cx="11216693" cy="46469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400" dirty="0"/>
              <a:t>Auswertungsgespräch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b="0" dirty="0"/>
              <a:t>Dauer: ca. 20 - 30 Minuten</a:t>
            </a:r>
          </a:p>
          <a:p>
            <a:r>
              <a:rPr lang="de-DE" b="0" dirty="0"/>
              <a:t>Teilnehmende: Beobachter/in, Schüler/in, Eltern, Lehrkraft</a:t>
            </a:r>
          </a:p>
          <a:p>
            <a:r>
              <a:rPr lang="de-DE" b="0" dirty="0"/>
              <a:t>Ort: Schule</a:t>
            </a:r>
          </a:p>
          <a:p>
            <a:r>
              <a:rPr lang="de-DE" b="0" dirty="0"/>
              <a:t>Termin: innerhalb von max. 14 Tagen nach der Durchführung der handlungsorientierten Übungen</a:t>
            </a:r>
          </a:p>
          <a:p>
            <a:r>
              <a:rPr lang="de-DE" b="0" dirty="0"/>
              <a:t>Wertschätzend: Konzentration auf Stärken!</a:t>
            </a:r>
          </a:p>
          <a:p>
            <a:r>
              <a:rPr lang="de-DE" b="0" dirty="0"/>
              <a:t>Gegenstand: Stärken und beste Übungen benennen</a:t>
            </a:r>
          </a:p>
          <a:p>
            <a:r>
              <a:rPr lang="de-DE" b="0" dirty="0"/>
              <a:t>Verknüpfung mit Ergebnissen des Interessenstest</a:t>
            </a:r>
          </a:p>
          <a:p>
            <a:r>
              <a:rPr lang="de-DE" b="0" dirty="0"/>
              <a:t>Gegenüberstellung Selbst- und Fremdeinschätzung</a:t>
            </a:r>
          </a:p>
          <a:p>
            <a:r>
              <a:rPr lang="de-DE" b="0" dirty="0"/>
              <a:t>Potenzialanalyse soll zu positivem Erfolgserlebnis führen</a:t>
            </a:r>
          </a:p>
          <a:p>
            <a:r>
              <a:rPr lang="de-DE" b="0" dirty="0"/>
              <a:t>Pädagogischer Impuls für spätere Berufswahlorientierung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0BF66D-29BE-E02B-9AA3-D1224181D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Potenzialanalyse</a:t>
            </a:r>
          </a:p>
        </p:txBody>
      </p:sp>
    </p:spTree>
    <p:extLst>
      <p:ext uri="{BB962C8B-B14F-4D97-AF65-F5344CB8AC3E}">
        <p14:creationId xmlns:p14="http://schemas.microsoft.com/office/powerpoint/2010/main" val="1469492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497239" y="1419497"/>
            <a:ext cx="5347683" cy="4859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Ein Ordner, der viel bietet:</a:t>
            </a:r>
          </a:p>
          <a:p>
            <a:r>
              <a:rPr lang="de-DE" b="0" dirty="0"/>
              <a:t>Der Berufswahlpass NRW ist ab Kl. 8 ein treuer Begleiter im gesamten Berufsorientierungsprozessmit zahlreichen Arbeitsblättern und Informationen. </a:t>
            </a:r>
          </a:p>
          <a:p>
            <a:r>
              <a:rPr lang="de-DE" b="0" dirty="0"/>
              <a:t>alle Unterlagen und Zertifikate rund um die Berufsorientierung werden in ihm abgeheftet.</a:t>
            </a:r>
          </a:p>
          <a:p>
            <a:r>
              <a:rPr lang="de-DE" b="0" dirty="0"/>
              <a:t>Er ist ideal nutzbar für die Beratung und die Bewerbungsphase!</a:t>
            </a:r>
          </a:p>
          <a:p>
            <a:r>
              <a:rPr lang="de-DE" b="0" dirty="0"/>
              <a:t>Berufswahlpass in leichter Sprache</a:t>
            </a:r>
            <a:br>
              <a:rPr lang="de-DE" b="0" dirty="0"/>
            </a:br>
            <a:endParaRPr lang="de-DE" b="0" dirty="0"/>
          </a:p>
          <a:p>
            <a:pPr marL="0" indent="0">
              <a:buNone/>
            </a:pPr>
            <a:r>
              <a:rPr lang="de-DE" dirty="0"/>
              <a:t>Der BWP wird über die Träger im Rahmen der Potenzialanalyse bestellt und ist für die Jugendlichen kostenfrei.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Portfolioinstrument: Berufswahlpass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81E1E12-9BC3-4DDE-8B83-A036C37A55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696" y="1662904"/>
            <a:ext cx="1671614" cy="197250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93A825E-8197-407B-9311-48469A5DB3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2624">
            <a:off x="8561291" y="3962145"/>
            <a:ext cx="3082325" cy="176937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EAB0945-88EE-4257-A82B-E98B549189C5}"/>
              </a:ext>
            </a:extLst>
          </p:cNvPr>
          <p:cNvSpPr txBox="1"/>
          <p:nvPr/>
        </p:nvSpPr>
        <p:spPr>
          <a:xfrm rot="493555">
            <a:off x="9126131" y="2015734"/>
            <a:ext cx="2370449" cy="104644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Padlet zur Einführung und alle Infos: </a:t>
            </a:r>
          </a:p>
          <a:p>
            <a:r>
              <a:rPr lang="de-DE" sz="10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https://www.kommunale-koordinierung.com/standardelemente/portfolioinstrument/</a:t>
            </a:r>
            <a:r>
              <a:rPr lang="de-DE" sz="10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2498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506605" y="1457769"/>
            <a:ext cx="11179146" cy="41026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Konzept zur Nutzung des Berufswahlpasses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Portfolioinstrument: Berufswahlpass</a:t>
            </a: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576" y="2188476"/>
            <a:ext cx="11179175" cy="324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45004C3-98CA-4EBC-8CB5-8D52910A6AA7}"/>
              </a:ext>
            </a:extLst>
          </p:cNvPr>
          <p:cNvSpPr txBox="1"/>
          <p:nvPr/>
        </p:nvSpPr>
        <p:spPr>
          <a:xfrm>
            <a:off x="506576" y="5756601"/>
            <a:ext cx="11179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Berufskollegs arbeiten auch mit dem BWP – bitte den Entlassschüler*innen mitgeben.</a:t>
            </a:r>
          </a:p>
        </p:txBody>
      </p:sp>
    </p:spTree>
    <p:extLst>
      <p:ext uri="{BB962C8B-B14F-4D97-AF65-F5344CB8AC3E}">
        <p14:creationId xmlns:p14="http://schemas.microsoft.com/office/powerpoint/2010/main" val="3454028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 Tage Berufsfelderkundungen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488353" y="1230193"/>
            <a:ext cx="5365439" cy="41026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Erste Praxiserfahrungen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477258" y="3634030"/>
            <a:ext cx="5365439" cy="1058508"/>
          </a:xfrm>
        </p:spPr>
        <p:txBody>
          <a:bodyPr>
            <a:normAutofit/>
          </a:bodyPr>
          <a:lstStyle/>
          <a:p>
            <a:pPr marL="0" lvl="4" indent="0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>
                <a:srgbClr val="005DA0"/>
              </a:buClr>
              <a:buNone/>
            </a:pPr>
            <a:r>
              <a:rPr lang="de-DE" altLang="de-DE" sz="1600" b="1" kern="0" dirty="0">
                <a:solidFill>
                  <a:srgbClr val="26338A"/>
                </a:solidFill>
                <a:ea typeface="Verdana" panose="020B0604030504040204" pitchFamily="34" charset="0"/>
              </a:rPr>
              <a:t>Düsseldorfer Tage der Beruflichen Orientierung (DTBO) </a:t>
            </a:r>
          </a:p>
          <a:p>
            <a:pPr marL="0" lvl="4" indent="0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>
                <a:srgbClr val="005DA0"/>
              </a:buClr>
              <a:buNone/>
            </a:pPr>
            <a:r>
              <a:rPr lang="de-DE" sz="1600" dirty="0">
                <a:solidFill>
                  <a:srgbClr val="27338B"/>
                </a:solidFill>
              </a:rPr>
              <a:t>Zeitpunkt: jährlich Fr-Mi vor den Osterferien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0"/>
          </p:nvPr>
        </p:nvSpPr>
        <p:spPr>
          <a:xfrm>
            <a:off x="477258" y="1968881"/>
            <a:ext cx="11215903" cy="161685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DE" altLang="de-DE" sz="3200" b="0" kern="0" dirty="0">
                <a:ea typeface="Verdana" panose="020B0604030504040204" pitchFamily="34" charset="0"/>
              </a:rPr>
              <a:t>Drei Mal je einen Tag in verschiedene Unternehmen hineinschnuppern und einen ersten Einblick in die Arbeitswelt erhalten, das ist das Ziel der Berufsfelderkundungen (BFE) in Klasse 8.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de-DE" sz="3200" b="0" dirty="0"/>
              <a:t>Einige Formate sind zielgruppen-spezifisch (betriebliche, trägergestützte und BFE in </a:t>
            </a:r>
            <a:r>
              <a:rPr lang="de-DE" sz="3200" b="0" dirty="0" err="1"/>
              <a:t>KAoA</a:t>
            </a:r>
            <a:r>
              <a:rPr lang="de-DE" sz="3200" b="0" dirty="0"/>
              <a:t>-STAR).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de-DE" sz="3200" b="0" dirty="0"/>
              <a:t>Die Bedarfsmeldung und Buchung von trägergestützten Angeboten ist verbindlich!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de-DE" altLang="de-DE" sz="2900" kern="0" dirty="0">
              <a:ea typeface="Verdana" panose="020B0604030504040204" pitchFamily="34" charset="0"/>
            </a:endParaRPr>
          </a:p>
          <a:p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11"/>
          </p:nvPr>
        </p:nvSpPr>
        <p:spPr>
          <a:xfrm>
            <a:off x="6327722" y="3640108"/>
            <a:ext cx="5365439" cy="1078625"/>
          </a:xfrm>
        </p:spPr>
        <p:txBody>
          <a:bodyPr/>
          <a:lstStyle/>
          <a:p>
            <a:r>
              <a:rPr lang="de-DE" altLang="de-DE" b="1" kern="0" dirty="0">
                <a:solidFill>
                  <a:srgbClr val="26338A"/>
                </a:solidFill>
                <a:ea typeface="Verdana" panose="020B0604030504040204" pitchFamily="34" charset="0"/>
              </a:rPr>
              <a:t>Trägergestützte Berufsfelderkundungen</a:t>
            </a:r>
            <a:endParaRPr lang="de-DE" altLang="de-DE" kern="0" dirty="0">
              <a:solidFill>
                <a:srgbClr val="26338A"/>
              </a:solidFill>
              <a:ea typeface="Verdana" panose="020B0604030504040204" pitchFamily="34" charset="0"/>
            </a:endParaRPr>
          </a:p>
          <a:p>
            <a:r>
              <a:rPr lang="de-DE" altLang="de-DE" kern="0" dirty="0">
                <a:solidFill>
                  <a:srgbClr val="26338A"/>
                </a:solidFill>
                <a:ea typeface="Verdana" panose="020B0604030504040204" pitchFamily="34" charset="0"/>
              </a:rPr>
              <a:t>Für Schüler*innen mit besonderem Unterstützungsbedarf</a:t>
            </a:r>
          </a:p>
          <a:p>
            <a:endParaRPr lang="de-DE" altLang="de-DE" kern="0" dirty="0">
              <a:solidFill>
                <a:srgbClr val="26338A"/>
              </a:solidFill>
              <a:ea typeface="Verdana" panose="020B0604030504040204" pitchFamily="34" charset="0"/>
            </a:endParaRPr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EAB0945-88EE-4257-A82B-E98B549189C5}"/>
              </a:ext>
            </a:extLst>
          </p:cNvPr>
          <p:cNvSpPr txBox="1"/>
          <p:nvPr/>
        </p:nvSpPr>
        <p:spPr>
          <a:xfrm>
            <a:off x="520066" y="4789132"/>
            <a:ext cx="2142246" cy="738664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DTBO</a:t>
            </a: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https://berufsorientierungstage.de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EAB0945-88EE-4257-A82B-E98B549189C5}"/>
              </a:ext>
            </a:extLst>
          </p:cNvPr>
          <p:cNvSpPr txBox="1"/>
          <p:nvPr/>
        </p:nvSpPr>
        <p:spPr>
          <a:xfrm>
            <a:off x="6338204" y="4783598"/>
            <a:ext cx="5365439" cy="738664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Infos über BFE, Vorgaben und Arbeitshilfen</a:t>
            </a:r>
          </a:p>
          <a:p>
            <a:r>
              <a:rPr lang="de-DE" sz="1000" dirty="0">
                <a:hlinkClick r:id="rId3"/>
              </a:rPr>
              <a:t>https://www.kommunale-koordinierung.com/standardelemente/berufsfelder-erkunden/</a:t>
            </a:r>
            <a:endParaRPr lang="de-DE" sz="1000" dirty="0"/>
          </a:p>
          <a:p>
            <a:endParaRPr lang="de-DE" sz="1600" dirty="0">
              <a:solidFill>
                <a:srgbClr val="26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EAB0945-88EE-4257-A82B-E98B549189C5}"/>
              </a:ext>
            </a:extLst>
          </p:cNvPr>
          <p:cNvSpPr txBox="1"/>
          <p:nvPr/>
        </p:nvSpPr>
        <p:spPr>
          <a:xfrm>
            <a:off x="2739522" y="5695171"/>
            <a:ext cx="6712344" cy="58477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Virtuelle Berufsfelderkundungen </a:t>
            </a: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https://www.kommunale-koordinierung.com/digitale-angebote/digitale-unterrichtsideen/berufsfelderkundung-virtuell/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Inhaltsplatzhalter 7">
            <a:extLst>
              <a:ext uri="{FF2B5EF4-FFF2-40B4-BE49-F238E27FC236}">
                <a16:creationId xmlns:a16="http://schemas.microsoft.com/office/drawing/2014/main" id="{7A0D1A81-613D-D349-7753-013A341D7C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569" y="4906100"/>
            <a:ext cx="2829937" cy="63043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376" y="427773"/>
            <a:ext cx="1558925" cy="103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9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de-DE" dirty="0">
                <a:solidFill>
                  <a:srgbClr val="27338B"/>
                </a:solidFill>
              </a:rPr>
              <a:t>Beratung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15"/>
          </p:nvPr>
        </p:nvSpPr>
        <p:spPr>
          <a:xfrm>
            <a:off x="4715952" y="1815023"/>
            <a:ext cx="2826190" cy="672568"/>
          </a:xfrm>
        </p:spPr>
        <p:txBody>
          <a:bodyPr/>
          <a:lstStyle/>
          <a:p>
            <a:r>
              <a:rPr lang="de-DE" dirty="0">
                <a:solidFill>
                  <a:srgbClr val="27338B"/>
                </a:solidFill>
              </a:rPr>
              <a:t>Zielgruppe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half" idx="17"/>
          </p:nvPr>
        </p:nvSpPr>
        <p:spPr>
          <a:xfrm>
            <a:off x="8504737" y="1910817"/>
            <a:ext cx="2826190" cy="672568"/>
          </a:xfrm>
        </p:spPr>
        <p:txBody>
          <a:bodyPr/>
          <a:lstStyle/>
          <a:p>
            <a:r>
              <a:rPr lang="de-DE" dirty="0">
                <a:solidFill>
                  <a:srgbClr val="27338B"/>
                </a:solidFill>
              </a:rPr>
              <a:t>Roter Faden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9645" y="365126"/>
            <a:ext cx="8531891" cy="592817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rgbClr val="27338B"/>
                </a:solidFill>
              </a:rPr>
              <a:t>Schulische prozessbegleitende Begleitung und Beratung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8504737" y="2583384"/>
            <a:ext cx="2826190" cy="2938731"/>
          </a:xfrm>
        </p:spPr>
        <p:txBody>
          <a:bodyPr>
            <a:normAutofit lnSpcReduction="10000"/>
          </a:bodyPr>
          <a:lstStyle/>
          <a:p>
            <a:r>
              <a:rPr lang="de-DE" dirty="0">
                <a:solidFill>
                  <a:srgbClr val="27338B"/>
                </a:solidFill>
              </a:rPr>
              <a:t>Beratung verknüpft die Standardelemente und schulinternen Bausteine miteinander</a:t>
            </a:r>
          </a:p>
          <a:p>
            <a:r>
              <a:rPr lang="de-DE" dirty="0">
                <a:solidFill>
                  <a:srgbClr val="27338B"/>
                </a:solidFill>
              </a:rPr>
              <a:t>Individuelle Förderung der Schüler*innen</a:t>
            </a:r>
          </a:p>
          <a:p>
            <a:r>
              <a:rPr lang="de-DE" dirty="0">
                <a:solidFill>
                  <a:srgbClr val="27338B"/>
                </a:solidFill>
              </a:rPr>
              <a:t>Gelingender Übergang in Ausbildung, weiter-führende Schule oder Studium</a:t>
            </a:r>
          </a:p>
          <a:p>
            <a:r>
              <a:rPr lang="de-DE" dirty="0">
                <a:solidFill>
                  <a:srgbClr val="27338B"/>
                </a:solidFill>
              </a:rPr>
              <a:t>Abgleich von Selbst- und Fremdeinschätzung</a:t>
            </a:r>
          </a:p>
          <a:p>
            <a:endParaRPr lang="de-DE" dirty="0">
              <a:solidFill>
                <a:srgbClr val="27338B"/>
              </a:solidFill>
            </a:endParaRPr>
          </a:p>
        </p:txBody>
      </p:sp>
      <p:sp>
        <p:nvSpPr>
          <p:cNvPr id="11" name="Inhaltsplatzhalter 10"/>
          <p:cNvSpPr>
            <a:spLocks noGrp="1"/>
          </p:cNvSpPr>
          <p:nvPr>
            <p:ph idx="18"/>
          </p:nvPr>
        </p:nvSpPr>
        <p:spPr>
          <a:xfrm>
            <a:off x="857500" y="2597740"/>
            <a:ext cx="2826190" cy="2938731"/>
          </a:xfrm>
        </p:spPr>
        <p:txBody>
          <a:bodyPr/>
          <a:lstStyle/>
          <a:p>
            <a:r>
              <a:rPr lang="de-DE" dirty="0">
                <a:solidFill>
                  <a:srgbClr val="27338B"/>
                </a:solidFill>
              </a:rPr>
              <a:t>… ist Aufgabe aller Lehrkräfte (vgl. ADO § 5)</a:t>
            </a:r>
          </a:p>
          <a:p>
            <a:r>
              <a:rPr lang="de-DE" dirty="0">
                <a:solidFill>
                  <a:srgbClr val="27338B"/>
                </a:solidFill>
              </a:rPr>
              <a:t>Schule berät Schüler*innen und Eltern prozessbegleitend in der Beruflichen Orientierung</a:t>
            </a:r>
          </a:p>
          <a:p>
            <a:r>
              <a:rPr lang="de-DE" dirty="0">
                <a:solidFill>
                  <a:srgbClr val="27338B"/>
                </a:solidFill>
              </a:rPr>
              <a:t>Die Schule legt fest, wer am Beratungsprozess zu welchem Zeitpunkt eingebunden wird (Beratungskonzept)</a:t>
            </a:r>
          </a:p>
          <a:p>
            <a:endParaRPr lang="de-DE" dirty="0">
              <a:solidFill>
                <a:srgbClr val="27338B"/>
              </a:solidFill>
            </a:endParaRPr>
          </a:p>
        </p:txBody>
      </p:sp>
      <p:sp>
        <p:nvSpPr>
          <p:cNvPr id="12" name="Inhaltsplatzhalter 11"/>
          <p:cNvSpPr>
            <a:spLocks noGrp="1"/>
          </p:cNvSpPr>
          <p:nvPr>
            <p:ph idx="19"/>
          </p:nvPr>
        </p:nvSpPr>
        <p:spPr>
          <a:xfrm>
            <a:off x="4755590" y="2597740"/>
            <a:ext cx="2826190" cy="3453667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rgbClr val="27338B"/>
                </a:solidFill>
              </a:rPr>
              <a:t>Alle Schüler*innen der allgemeinbildenden Schulen </a:t>
            </a:r>
          </a:p>
          <a:p>
            <a:r>
              <a:rPr lang="de-DE" dirty="0">
                <a:solidFill>
                  <a:srgbClr val="27338B"/>
                </a:solidFill>
              </a:rPr>
              <a:t>und der Bildungsgänge der Berufskollegs, in denen kein Berufsabschluss erworben bzw. vorausgesetzt wird.</a:t>
            </a:r>
          </a:p>
          <a:p>
            <a:r>
              <a:rPr lang="de-DE" dirty="0">
                <a:solidFill>
                  <a:srgbClr val="27338B"/>
                </a:solidFill>
              </a:rPr>
              <a:t>Halbjährlich ab Klasse 8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5103" flipV="1">
            <a:off x="8512645" y="2174208"/>
            <a:ext cx="2299748" cy="34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de-DE" dirty="0">
                <a:solidFill>
                  <a:srgbClr val="27338B"/>
                </a:solidFill>
              </a:rPr>
              <a:t>Ziele der Beratung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de-DE" dirty="0">
                <a:solidFill>
                  <a:srgbClr val="27338B"/>
                </a:solidFill>
              </a:rPr>
              <a:t>Inhalte der Beratung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r>
              <a:rPr lang="de-DE" dirty="0">
                <a:solidFill>
                  <a:srgbClr val="27338B"/>
                </a:solidFill>
              </a:rPr>
              <a:t>Wer berät?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9645" y="365126"/>
            <a:ext cx="8531891" cy="592817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rgbClr val="27338B"/>
                </a:solidFill>
              </a:rPr>
              <a:t>Schulische prozessbegleitende Begleitung und Beratung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8504737" y="2583384"/>
            <a:ext cx="2826190" cy="2938731"/>
          </a:xfrm>
        </p:spPr>
        <p:txBody>
          <a:bodyPr/>
          <a:lstStyle/>
          <a:p>
            <a:r>
              <a:rPr lang="de-DE" dirty="0" err="1">
                <a:solidFill>
                  <a:srgbClr val="27338B"/>
                </a:solidFill>
              </a:rPr>
              <a:t>StuBo</a:t>
            </a:r>
            <a:endParaRPr lang="de-DE" dirty="0">
              <a:solidFill>
                <a:srgbClr val="27338B"/>
              </a:solidFill>
            </a:endParaRPr>
          </a:p>
          <a:p>
            <a:r>
              <a:rPr lang="de-DE" dirty="0">
                <a:solidFill>
                  <a:srgbClr val="27338B"/>
                </a:solidFill>
              </a:rPr>
              <a:t>Klassenleitungen</a:t>
            </a:r>
          </a:p>
          <a:p>
            <a:r>
              <a:rPr lang="de-DE" dirty="0">
                <a:solidFill>
                  <a:srgbClr val="27338B"/>
                </a:solidFill>
              </a:rPr>
              <a:t>Beratungslehrkräfte</a:t>
            </a:r>
          </a:p>
          <a:p>
            <a:r>
              <a:rPr lang="de-DE" dirty="0">
                <a:solidFill>
                  <a:srgbClr val="27338B"/>
                </a:solidFill>
              </a:rPr>
              <a:t>Stufenleitungen</a:t>
            </a:r>
          </a:p>
          <a:p>
            <a:r>
              <a:rPr lang="de-DE" dirty="0">
                <a:solidFill>
                  <a:srgbClr val="27338B"/>
                </a:solidFill>
              </a:rPr>
              <a:t>Alle Lehrkräfte</a:t>
            </a:r>
            <a:br>
              <a:rPr lang="de-DE" dirty="0">
                <a:solidFill>
                  <a:srgbClr val="27338B"/>
                </a:solidFill>
              </a:rPr>
            </a:br>
            <a:br>
              <a:rPr lang="de-DE" dirty="0">
                <a:solidFill>
                  <a:srgbClr val="27338B"/>
                </a:solidFill>
              </a:rPr>
            </a:br>
            <a:endParaRPr lang="de-DE" dirty="0">
              <a:solidFill>
                <a:srgbClr val="27338B"/>
              </a:solidFill>
            </a:endParaRPr>
          </a:p>
          <a:p>
            <a:r>
              <a:rPr lang="de-DE" dirty="0">
                <a:solidFill>
                  <a:srgbClr val="27338B"/>
                </a:solidFill>
              </a:rPr>
              <a:t>Außerschulische Partner wie Beratungskräfte der Agentur für Arbeit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idx="18"/>
          </p:nvPr>
        </p:nvSpPr>
        <p:spPr>
          <a:xfrm>
            <a:off x="4681118" y="2583385"/>
            <a:ext cx="2826190" cy="2938731"/>
          </a:xfrm>
        </p:spPr>
        <p:txBody>
          <a:bodyPr/>
          <a:lstStyle/>
          <a:p>
            <a:r>
              <a:rPr lang="de-DE" dirty="0">
                <a:solidFill>
                  <a:srgbClr val="27338B"/>
                </a:solidFill>
              </a:rPr>
              <a:t>Wo stehst du?</a:t>
            </a:r>
          </a:p>
          <a:p>
            <a:r>
              <a:rPr lang="de-DE" dirty="0">
                <a:solidFill>
                  <a:srgbClr val="27338B"/>
                </a:solidFill>
              </a:rPr>
              <a:t>Was sind deine Ziele?</a:t>
            </a:r>
          </a:p>
          <a:p>
            <a:r>
              <a:rPr lang="de-DE" dirty="0">
                <a:solidFill>
                  <a:srgbClr val="27338B"/>
                </a:solidFill>
              </a:rPr>
              <a:t>Was sind deine nächsten Schritte?</a:t>
            </a:r>
          </a:p>
          <a:p>
            <a:r>
              <a:rPr lang="de-DE" dirty="0">
                <a:solidFill>
                  <a:srgbClr val="27338B"/>
                </a:solidFill>
              </a:rPr>
              <a:t>Wer kann dich unterstützen? Was brauchst du um deine Ziele zu erreichen?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idx="19"/>
          </p:nvPr>
        </p:nvSpPr>
        <p:spPr>
          <a:xfrm>
            <a:off x="927168" y="2325915"/>
            <a:ext cx="2826190" cy="3453667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rgbClr val="27338B"/>
                </a:solidFill>
              </a:rPr>
              <a:t>Aktive und eigenverantwortliche Gestaltung der Bildungs- und Berufsbiografie</a:t>
            </a:r>
          </a:p>
          <a:p>
            <a:r>
              <a:rPr lang="de-DE" dirty="0">
                <a:solidFill>
                  <a:srgbClr val="27338B"/>
                </a:solidFill>
              </a:rPr>
              <a:t>Ziele setzen und verfolgen</a:t>
            </a:r>
          </a:p>
          <a:p>
            <a:r>
              <a:rPr lang="de-DE" dirty="0">
                <a:solidFill>
                  <a:srgbClr val="27338B"/>
                </a:solidFill>
              </a:rPr>
              <a:t>Ressourcen erkennen und mobilisieren</a:t>
            </a:r>
          </a:p>
          <a:p>
            <a:r>
              <a:rPr lang="de-DE" dirty="0">
                <a:solidFill>
                  <a:srgbClr val="27338B"/>
                </a:solidFill>
              </a:rPr>
              <a:t>Erwerb von Sach- und Urteilskompetenz sowie Handlungs- und Entscheidungsfähigkeit</a:t>
            </a:r>
          </a:p>
          <a:p>
            <a:r>
              <a:rPr lang="de-DE" dirty="0">
                <a:solidFill>
                  <a:srgbClr val="27338B"/>
                </a:solidFill>
              </a:rPr>
              <a:t>Ausbildungs- bzw. Studienreife entwickeln</a:t>
            </a:r>
          </a:p>
        </p:txBody>
      </p:sp>
    </p:spTree>
    <p:extLst>
      <p:ext uri="{BB962C8B-B14F-4D97-AF65-F5344CB8AC3E}">
        <p14:creationId xmlns:p14="http://schemas.microsoft.com/office/powerpoint/2010/main" val="1721701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de-DE" dirty="0">
                <a:solidFill>
                  <a:srgbClr val="27338B"/>
                </a:solidFill>
              </a:rPr>
              <a:t>Qualifikation der Beratenden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de-DE" dirty="0">
                <a:solidFill>
                  <a:srgbClr val="27338B"/>
                </a:solidFill>
              </a:rPr>
              <a:t>Material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r>
              <a:rPr lang="de-DE" dirty="0">
                <a:solidFill>
                  <a:srgbClr val="27338B"/>
                </a:solidFill>
              </a:rPr>
              <a:t>Formen der Beratung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9645" y="365126"/>
            <a:ext cx="8531891" cy="592817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rgbClr val="27338B"/>
                </a:solidFill>
              </a:rPr>
              <a:t>Schulische prozessbegleitende Begleitung und Beratung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8504737" y="2587021"/>
            <a:ext cx="2826190" cy="2938731"/>
          </a:xfrm>
        </p:spPr>
        <p:txBody>
          <a:bodyPr/>
          <a:lstStyle/>
          <a:p>
            <a:r>
              <a:rPr lang="de-DE" dirty="0">
                <a:solidFill>
                  <a:srgbClr val="27338B"/>
                </a:solidFill>
              </a:rPr>
              <a:t>Einzelberatung</a:t>
            </a:r>
          </a:p>
          <a:p>
            <a:r>
              <a:rPr lang="de-DE" dirty="0">
                <a:solidFill>
                  <a:srgbClr val="27338B"/>
                </a:solidFill>
              </a:rPr>
              <a:t>Gruppenberatung</a:t>
            </a:r>
          </a:p>
          <a:p>
            <a:r>
              <a:rPr lang="de-DE" dirty="0">
                <a:solidFill>
                  <a:srgbClr val="27338B"/>
                </a:solidFill>
              </a:rPr>
              <a:t>Peer-</a:t>
            </a:r>
            <a:r>
              <a:rPr lang="de-DE" dirty="0" err="1">
                <a:solidFill>
                  <a:srgbClr val="27338B"/>
                </a:solidFill>
              </a:rPr>
              <a:t>to</a:t>
            </a:r>
            <a:r>
              <a:rPr lang="de-DE" dirty="0">
                <a:solidFill>
                  <a:srgbClr val="27338B"/>
                </a:solidFill>
              </a:rPr>
              <a:t>-peer-Beratung</a:t>
            </a:r>
          </a:p>
          <a:p>
            <a:pPr marL="0" indent="0">
              <a:buNone/>
            </a:pPr>
            <a:endParaRPr lang="de-DE" dirty="0">
              <a:solidFill>
                <a:srgbClr val="27338B"/>
              </a:solidFill>
            </a:endParaRPr>
          </a:p>
        </p:txBody>
      </p:sp>
      <p:sp>
        <p:nvSpPr>
          <p:cNvPr id="11" name="Inhaltsplatzhalter 10"/>
          <p:cNvSpPr>
            <a:spLocks noGrp="1"/>
          </p:cNvSpPr>
          <p:nvPr>
            <p:ph idx="18"/>
          </p:nvPr>
        </p:nvSpPr>
        <p:spPr>
          <a:xfrm>
            <a:off x="4681118" y="2587021"/>
            <a:ext cx="2826190" cy="2938731"/>
          </a:xfrm>
        </p:spPr>
        <p:txBody>
          <a:bodyPr/>
          <a:lstStyle/>
          <a:p>
            <a:r>
              <a:rPr lang="de-DE" dirty="0">
                <a:solidFill>
                  <a:srgbClr val="27338B"/>
                </a:solidFill>
              </a:rPr>
              <a:t>Vorbereitungsbögen</a:t>
            </a:r>
          </a:p>
          <a:p>
            <a:r>
              <a:rPr lang="de-DE" dirty="0">
                <a:solidFill>
                  <a:srgbClr val="27338B"/>
                </a:solidFill>
              </a:rPr>
              <a:t>Protokollbögen</a:t>
            </a:r>
          </a:p>
          <a:p>
            <a:r>
              <a:rPr lang="de-DE" dirty="0">
                <a:solidFill>
                  <a:srgbClr val="27338B"/>
                </a:solidFill>
              </a:rPr>
              <a:t>Arbeitsblätter BWP</a:t>
            </a:r>
          </a:p>
          <a:p>
            <a:r>
              <a:rPr lang="de-DE" dirty="0">
                <a:solidFill>
                  <a:srgbClr val="27338B"/>
                </a:solidFill>
              </a:rPr>
              <a:t>Übersicht über regionale Beratungsangebote (BIWENAV)</a:t>
            </a:r>
          </a:p>
          <a:p>
            <a:r>
              <a:rPr lang="de-DE" dirty="0">
                <a:solidFill>
                  <a:srgbClr val="27338B"/>
                </a:solidFill>
              </a:rPr>
              <a:t>Beratungsprotokolle: Ablage im Berufswahlpass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idx="19"/>
          </p:nvPr>
        </p:nvSpPr>
        <p:spPr>
          <a:xfrm>
            <a:off x="857499" y="2583384"/>
            <a:ext cx="2826190" cy="3573575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de-DE" dirty="0">
                <a:solidFill>
                  <a:srgbClr val="27338B"/>
                </a:solidFill>
              </a:rPr>
              <a:t>Lehrkraft als Lernbegleiter: Ressourcenorientierte, schüleraktivierende Haltung</a:t>
            </a:r>
          </a:p>
          <a:p>
            <a:pPr>
              <a:lnSpc>
                <a:spcPct val="100000"/>
              </a:lnSpc>
            </a:pPr>
            <a:r>
              <a:rPr lang="de-DE" dirty="0">
                <a:solidFill>
                  <a:srgbClr val="27338B"/>
                </a:solidFill>
              </a:rPr>
              <a:t>Beratung ergebnisoffen und schülerzentriert</a:t>
            </a:r>
          </a:p>
          <a:p>
            <a:pPr>
              <a:lnSpc>
                <a:spcPct val="100000"/>
              </a:lnSpc>
            </a:pPr>
            <a:r>
              <a:rPr lang="de-DE" dirty="0">
                <a:solidFill>
                  <a:srgbClr val="27338B"/>
                </a:solidFill>
              </a:rPr>
              <a:t>Im Fokus: Entwicklungsprozess der </a:t>
            </a:r>
            <a:r>
              <a:rPr lang="de-DE" dirty="0" err="1">
                <a:solidFill>
                  <a:srgbClr val="27338B"/>
                </a:solidFill>
              </a:rPr>
              <a:t>SuS</a:t>
            </a:r>
            <a:endParaRPr lang="de-DE" dirty="0">
              <a:solidFill>
                <a:srgbClr val="27338B"/>
              </a:solidFill>
            </a:endParaRPr>
          </a:p>
          <a:p>
            <a:pPr>
              <a:lnSpc>
                <a:spcPct val="100000"/>
              </a:lnSpc>
            </a:pPr>
            <a:r>
              <a:rPr lang="de-DE" dirty="0">
                <a:solidFill>
                  <a:srgbClr val="27338B"/>
                </a:solidFill>
              </a:rPr>
              <a:t>Kein Expertenwissen nötig</a:t>
            </a:r>
          </a:p>
          <a:p>
            <a:pPr>
              <a:lnSpc>
                <a:spcPct val="100000"/>
              </a:lnSpc>
            </a:pPr>
            <a:r>
              <a:rPr lang="de-DE" dirty="0">
                <a:solidFill>
                  <a:srgbClr val="27338B"/>
                </a:solidFill>
              </a:rPr>
              <a:t>Aber: Überblick über die Beratungsangebote hilfreich</a:t>
            </a:r>
          </a:p>
          <a:p>
            <a:endParaRPr lang="de-DE" dirty="0">
              <a:solidFill>
                <a:srgbClr val="2733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37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>
                <a:solidFill>
                  <a:srgbClr val="27338B"/>
                </a:solidFill>
              </a:rPr>
              <a:t>Schulische prozessbegleitende Begleitung und Beratung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EAB0945-88EE-4257-A82B-E98B549189C5}"/>
              </a:ext>
            </a:extLst>
          </p:cNvPr>
          <p:cNvSpPr txBox="1"/>
          <p:nvPr/>
        </p:nvSpPr>
        <p:spPr>
          <a:xfrm>
            <a:off x="609600" y="5508335"/>
            <a:ext cx="11068594" cy="338554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Infos, Vorgaben und Arbeitshilfen </a:t>
            </a:r>
            <a:r>
              <a:rPr lang="de-DE" sz="1000" dirty="0">
                <a:hlinkClick r:id="rId2"/>
              </a:rPr>
              <a:t>https://www.kommunale-koordinierung.com/standardelemente/beratung/</a:t>
            </a:r>
            <a:r>
              <a:rPr lang="de-DE" sz="1000" dirty="0"/>
              <a:t> </a:t>
            </a:r>
            <a:endParaRPr lang="de-DE" sz="1600" dirty="0">
              <a:solidFill>
                <a:srgbClr val="26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645" y="2440929"/>
            <a:ext cx="11447845" cy="279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89645" y="1640076"/>
            <a:ext cx="10789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Beratungskonzept: Wer berät wann? Wo? zu welchem Anlass? wen?</a:t>
            </a:r>
          </a:p>
        </p:txBody>
      </p:sp>
    </p:spTree>
    <p:extLst>
      <p:ext uri="{BB962C8B-B14F-4D97-AF65-F5344CB8AC3E}">
        <p14:creationId xmlns:p14="http://schemas.microsoft.com/office/powerpoint/2010/main" val="2909361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>
                <a:solidFill>
                  <a:srgbClr val="27338B"/>
                </a:solidFill>
              </a:rPr>
              <a:t>Schulische prozessbegleitende Begleitung und Beratung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89645" y="1640076"/>
            <a:ext cx="10789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Abgrenzung der Beratenden Lehrkräfte – Beratungskräfte der Agentur für Arbeit</a:t>
            </a:r>
          </a:p>
        </p:txBody>
      </p:sp>
      <p:sp>
        <p:nvSpPr>
          <p:cNvPr id="7" name="Inhaltsplatzhalter 6"/>
          <p:cNvSpPr txBox="1">
            <a:spLocks noGrp="1"/>
          </p:cNvSpPr>
          <p:nvPr>
            <p:ph idx="1"/>
          </p:nvPr>
        </p:nvSpPr>
        <p:spPr>
          <a:xfrm>
            <a:off x="489645" y="2368641"/>
            <a:ext cx="3508284" cy="17132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1600" b="1" dirty="0">
                <a:ea typeface="Verdana" panose="020B0604030504040204" pitchFamily="34" charset="0"/>
              </a:rPr>
              <a:t>Lehrkraft</a:t>
            </a:r>
          </a:p>
          <a:p>
            <a:r>
              <a:rPr lang="de-DE" sz="1600" dirty="0" err="1">
                <a:ea typeface="Verdana" panose="020B0604030504040204" pitchFamily="34" charset="0"/>
              </a:rPr>
              <a:t>Know</a:t>
            </a:r>
            <a:r>
              <a:rPr lang="de-DE" sz="1600" dirty="0">
                <a:ea typeface="Verdana" panose="020B0604030504040204" pitchFamily="34" charset="0"/>
              </a:rPr>
              <a:t> </a:t>
            </a:r>
            <a:r>
              <a:rPr lang="de-DE" sz="1600" dirty="0" err="1">
                <a:ea typeface="Verdana" panose="020B0604030504040204" pitchFamily="34" charset="0"/>
              </a:rPr>
              <a:t>how</a:t>
            </a:r>
            <a:r>
              <a:rPr lang="de-DE" sz="1600" dirty="0">
                <a:ea typeface="Verdana" panose="020B0604030504040204" pitchFamily="34" charset="0"/>
              </a:rPr>
              <a:t> über </a:t>
            </a:r>
            <a:r>
              <a:rPr lang="de-DE" sz="1600" dirty="0" err="1">
                <a:ea typeface="Verdana" panose="020B0604030504040204" pitchFamily="34" charset="0"/>
              </a:rPr>
              <a:t>SuS</a:t>
            </a:r>
            <a:endParaRPr lang="de-DE" sz="1600" dirty="0">
              <a:ea typeface="Verdana" panose="020B0604030504040204" pitchFamily="34" charset="0"/>
            </a:endParaRPr>
          </a:p>
          <a:p>
            <a:r>
              <a:rPr lang="de-DE" sz="1600" dirty="0">
                <a:ea typeface="Verdana" panose="020B0604030504040204" pitchFamily="34" charset="0"/>
              </a:rPr>
              <a:t>Entwicklungsprozesse fördern</a:t>
            </a:r>
          </a:p>
          <a:p>
            <a:r>
              <a:rPr lang="de-DE" sz="1600" dirty="0">
                <a:ea typeface="Verdana" panose="020B0604030504040204" pitchFamily="34" charset="0"/>
              </a:rPr>
              <a:t>Ziele setzen und verfolgen</a:t>
            </a:r>
          </a:p>
          <a:p>
            <a:r>
              <a:rPr lang="de-DE" sz="1600" dirty="0">
                <a:ea typeface="Verdana" panose="020B0604030504040204" pitchFamily="34" charset="0"/>
              </a:rPr>
              <a:t>Beratungsprotokoll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192500" y="2284174"/>
            <a:ext cx="4351740" cy="1727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26338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Beratungskraft der Agentur</a:t>
            </a:r>
          </a:p>
          <a:p>
            <a:endParaRPr lang="de-DE" sz="1600" dirty="0">
              <a:solidFill>
                <a:srgbClr val="26338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69875" indent="-269875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de-DE" sz="1600" b="1" dirty="0" err="1">
                <a:solidFill>
                  <a:srgbClr val="26338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Know</a:t>
            </a:r>
            <a:r>
              <a:rPr lang="de-DE" sz="1600" b="1" dirty="0">
                <a:solidFill>
                  <a:srgbClr val="26338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26338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how</a:t>
            </a:r>
            <a:r>
              <a:rPr lang="de-DE" sz="1600" b="1" dirty="0">
                <a:solidFill>
                  <a:srgbClr val="26338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über Berufe und Anschlussmöglichkeiten</a:t>
            </a:r>
          </a:p>
          <a:p>
            <a:pPr marL="269875" indent="-269875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de-DE" sz="1600" b="1" dirty="0">
                <a:solidFill>
                  <a:srgbClr val="26338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Vermittlung von Ausbildungs- und Studienangeboten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2661" y="4617923"/>
            <a:ext cx="935472" cy="13910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74E9D81-0067-49C8-A7E1-3D4F5A14D8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370" y="4697769"/>
            <a:ext cx="1184933" cy="1398221"/>
          </a:xfrm>
          <a:prstGeom prst="rect">
            <a:avLst/>
          </a:prstGeom>
        </p:spPr>
      </p:pic>
      <p:sp>
        <p:nvSpPr>
          <p:cNvPr id="12" name="Pfeil nach rechts 11"/>
          <p:cNvSpPr/>
          <p:nvPr/>
        </p:nvSpPr>
        <p:spPr>
          <a:xfrm>
            <a:off x="5564777" y="4953394"/>
            <a:ext cx="2574613" cy="720080"/>
          </a:xfrm>
          <a:prstGeom prst="rightArrow">
            <a:avLst/>
          </a:prstGeom>
          <a:noFill/>
          <a:ln>
            <a:solidFill>
              <a:srgbClr val="263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>
                <a:solidFill>
                  <a:srgbClr val="26338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Dokumentation im BWP</a:t>
            </a:r>
          </a:p>
        </p:txBody>
      </p:sp>
    </p:spTree>
    <p:extLst>
      <p:ext uri="{BB962C8B-B14F-4D97-AF65-F5344CB8AC3E}">
        <p14:creationId xmlns:p14="http://schemas.microsoft.com/office/powerpoint/2010/main" val="322802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89645" y="1239334"/>
            <a:ext cx="11216693" cy="4774906"/>
          </a:xfrm>
        </p:spPr>
        <p:txBody>
          <a:bodyPr>
            <a:normAutofit lnSpcReduction="10000"/>
          </a:bodyPr>
          <a:lstStyle/>
          <a:p>
            <a:r>
              <a:rPr lang="de-DE" b="0" dirty="0"/>
              <a:t>Teil 1</a:t>
            </a:r>
            <a:br>
              <a:rPr lang="de-DE" b="0" dirty="0"/>
            </a:br>
            <a:r>
              <a:rPr lang="de-DE" b="0" dirty="0"/>
              <a:t>Das System von „Kein Abschluss ohne Anschluss“ (</a:t>
            </a:r>
            <a:r>
              <a:rPr lang="de-DE" b="0" dirty="0" err="1"/>
              <a:t>KAoA</a:t>
            </a:r>
            <a:r>
              <a:rPr lang="de-DE" b="0" dirty="0"/>
              <a:t>) </a:t>
            </a:r>
            <a:br>
              <a:rPr lang="de-DE" b="0" dirty="0"/>
            </a:br>
            <a:r>
              <a:rPr lang="de-DE" b="0" dirty="0"/>
              <a:t>Berufswahlkompetenz</a:t>
            </a:r>
          </a:p>
          <a:p>
            <a:r>
              <a:rPr lang="de-DE" dirty="0"/>
              <a:t>Teil 2</a:t>
            </a:r>
            <a:br>
              <a:rPr lang="de-DE" dirty="0"/>
            </a:br>
            <a:r>
              <a:rPr lang="de-DE" dirty="0"/>
              <a:t>Standardelemente in der Sek I unter Berücksichtigung regionaler Bezüge</a:t>
            </a:r>
          </a:p>
          <a:p>
            <a:r>
              <a:rPr lang="de-DE" b="0" dirty="0"/>
              <a:t>Teil 3</a:t>
            </a:r>
            <a:br>
              <a:rPr lang="de-DE" b="0" dirty="0"/>
            </a:br>
            <a:r>
              <a:rPr lang="de-DE" b="0" dirty="0"/>
              <a:t>Anschlussmöglichkeiten nach der Sekundarstufe I</a:t>
            </a:r>
          </a:p>
          <a:p>
            <a:r>
              <a:rPr lang="de-DE" b="0" dirty="0"/>
              <a:t>Teil 4</a:t>
            </a:r>
            <a:br>
              <a:rPr lang="de-DE" b="0" dirty="0"/>
            </a:br>
            <a:r>
              <a:rPr lang="de-DE" b="0" dirty="0"/>
              <a:t>Standardelemente in der Sek II unter Berücksichtigung regionaler Bezüge</a:t>
            </a:r>
          </a:p>
          <a:p>
            <a:r>
              <a:rPr lang="de-DE" b="0" dirty="0"/>
              <a:t>Teil 5</a:t>
            </a:r>
            <a:br>
              <a:rPr lang="de-DE" b="0" dirty="0"/>
            </a:br>
            <a:r>
              <a:rPr lang="de-DE" b="0" dirty="0"/>
              <a:t>Aufgaben der Schule</a:t>
            </a:r>
            <a:br>
              <a:rPr lang="de-DE" b="0" dirty="0"/>
            </a:br>
            <a:r>
              <a:rPr lang="de-DE" b="0" dirty="0"/>
              <a:t>Innerschulische Koordination</a:t>
            </a:r>
            <a:br>
              <a:rPr lang="de-DE" b="0" dirty="0"/>
            </a:br>
            <a:r>
              <a:rPr lang="de-DE" b="0" dirty="0"/>
              <a:t>Vernetzung und regionale Partner</a:t>
            </a:r>
          </a:p>
          <a:p>
            <a:r>
              <a:rPr lang="de-DE" b="0" dirty="0"/>
              <a:t>Teil 5</a:t>
            </a:r>
            <a:br>
              <a:rPr lang="de-DE" b="0" dirty="0"/>
            </a:br>
            <a:r>
              <a:rPr lang="de-DE" b="0" dirty="0"/>
              <a:t>Handwerkszeug für </a:t>
            </a:r>
            <a:r>
              <a:rPr lang="de-DE" b="0" dirty="0" err="1"/>
              <a:t>StuBos</a:t>
            </a:r>
            <a:endParaRPr lang="de-DE" b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 der </a:t>
            </a:r>
            <a:r>
              <a:rPr lang="de-DE" dirty="0" err="1"/>
              <a:t>Powerpoint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1773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43D05DD-635C-1C69-968C-989FF1B89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Standardelemente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E193048C-ED10-96D9-72F9-4CFAF7839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644" y="1348633"/>
            <a:ext cx="6810057" cy="4664818"/>
          </a:xfrm>
        </p:spPr>
      </p:pic>
    </p:spTree>
    <p:extLst>
      <p:ext uri="{BB962C8B-B14F-4D97-AF65-F5344CB8AC3E}">
        <p14:creationId xmlns:p14="http://schemas.microsoft.com/office/powerpoint/2010/main" val="2040136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Praktikum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488354" y="1040851"/>
            <a:ext cx="5365439" cy="41026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Berufswünsche überprüfen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89645" y="1451844"/>
            <a:ext cx="11214001" cy="1143310"/>
          </a:xfrm>
        </p:spPr>
        <p:txBody>
          <a:bodyPr>
            <a:normAutofit fontScale="92500" lnSpcReduction="20000"/>
          </a:bodyPr>
          <a:lstStyle/>
          <a:p>
            <a:r>
              <a:rPr lang="de-DE" sz="1900" dirty="0">
                <a:solidFill>
                  <a:srgbClr val="26338A"/>
                </a:solidFill>
              </a:rPr>
              <a:t>In der 9./10. Klasse absolvieren die Schülerinnen und Schüler ein längeres Praktikum von mind. 2 Wochen.</a:t>
            </a:r>
          </a:p>
          <a:p>
            <a:r>
              <a:rPr lang="de-DE" sz="1900" dirty="0">
                <a:solidFill>
                  <a:srgbClr val="26338A"/>
                </a:solidFill>
              </a:rPr>
              <a:t>Ausgerüstet mit den Erfahrungen aus den Klassen 7 und 8 sollten sie dieses Praktikum möglichst zielgerichtet und interessengeleitet auswählen. </a:t>
            </a:r>
          </a:p>
          <a:p>
            <a:r>
              <a:rPr lang="de-DE" sz="1900" dirty="0">
                <a:solidFill>
                  <a:srgbClr val="26338A"/>
                </a:solidFill>
              </a:rPr>
              <a:t>Das Praktikum wird im Unterricht vor- und nachbereitet und durch die Schule begleitet.</a:t>
            </a:r>
          </a:p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0"/>
          </p:nvPr>
        </p:nvSpPr>
        <p:spPr>
          <a:xfrm>
            <a:off x="6338206" y="2931425"/>
            <a:ext cx="5365439" cy="41026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Langzeitpraktikum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11"/>
          </p:nvPr>
        </p:nvSpPr>
        <p:spPr>
          <a:xfrm>
            <a:off x="6338207" y="3677964"/>
            <a:ext cx="5365439" cy="1872343"/>
          </a:xfrm>
        </p:spPr>
        <p:txBody>
          <a:bodyPr>
            <a:normAutofit fontScale="25000" lnSpcReduction="20000"/>
          </a:bodyPr>
          <a:lstStyle/>
          <a:p>
            <a:endParaRPr lang="de-DE" dirty="0">
              <a:solidFill>
                <a:srgbClr val="26338A"/>
              </a:solidFill>
            </a:endParaRPr>
          </a:p>
          <a:p>
            <a:r>
              <a:rPr lang="de-DE" sz="6400" dirty="0">
                <a:solidFill>
                  <a:srgbClr val="26338A"/>
                </a:solidFill>
              </a:rPr>
              <a:t>Im Langzeitpraktikum verbringen Schülerinnen und Schüler 1-2 Tage pro Woche in einem Betrieb anstatt in der Schule, um …</a:t>
            </a:r>
          </a:p>
          <a:p>
            <a:r>
              <a:rPr lang="de-DE" sz="6400" dirty="0">
                <a:solidFill>
                  <a:srgbClr val="26338A"/>
                </a:solidFill>
              </a:rPr>
              <a:t>neue Motivation zu finden, auch für den Schulabschluss</a:t>
            </a:r>
          </a:p>
          <a:p>
            <a:r>
              <a:rPr lang="de-DE" sz="6400" dirty="0">
                <a:solidFill>
                  <a:srgbClr val="26338A"/>
                </a:solidFill>
              </a:rPr>
              <a:t>ihre Chancen auf dem Arbeitsmarkt zu verbessern</a:t>
            </a:r>
          </a:p>
          <a:p>
            <a:r>
              <a:rPr lang="de-DE" sz="6400" dirty="0">
                <a:solidFill>
                  <a:srgbClr val="26338A"/>
                </a:solidFill>
              </a:rPr>
              <a:t>nach der Schule direkt in eine Ausbildung einzusteigen</a:t>
            </a:r>
          </a:p>
        </p:txBody>
      </p:sp>
      <p:sp>
        <p:nvSpPr>
          <p:cNvPr id="9" name="Inhaltsplatzhalter 5"/>
          <p:cNvSpPr txBox="1">
            <a:spLocks/>
          </p:cNvSpPr>
          <p:nvPr/>
        </p:nvSpPr>
        <p:spPr>
          <a:xfrm>
            <a:off x="396914" y="3906519"/>
            <a:ext cx="5365439" cy="1357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tabLst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pic>
        <p:nvPicPr>
          <p:cNvPr id="11" name="Inhaltsplatzhalter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E39DFCE8-EE59-8A07-A6D7-CF24FA0144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45" y="2926153"/>
            <a:ext cx="4704846" cy="64936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A1140D3-0FD8-4A54-9BD8-8F61A6F6C26E}"/>
              </a:ext>
            </a:extLst>
          </p:cNvPr>
          <p:cNvSpPr txBox="1"/>
          <p:nvPr/>
        </p:nvSpPr>
        <p:spPr>
          <a:xfrm>
            <a:off x="489645" y="4910107"/>
            <a:ext cx="3744416" cy="307777"/>
          </a:xfrm>
          <a:prstGeom prst="rect">
            <a:avLst/>
          </a:prstGeom>
          <a:solidFill>
            <a:srgbClr val="F4FA12">
              <a:alpha val="25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26338A"/>
                </a:solidFill>
                <a:hlinkClick r:id="rId3"/>
              </a:rPr>
              <a:t>https://deinschulpraktikum.de</a:t>
            </a:r>
            <a:r>
              <a:rPr lang="de-DE" sz="1400" dirty="0">
                <a:solidFill>
                  <a:srgbClr val="26338A"/>
                </a:solidFill>
              </a:rPr>
              <a:t> </a:t>
            </a:r>
          </a:p>
        </p:txBody>
      </p:sp>
      <p:sp>
        <p:nvSpPr>
          <p:cNvPr id="13" name="Inhaltsplatzhalter 7"/>
          <p:cNvSpPr txBox="1">
            <a:spLocks/>
          </p:cNvSpPr>
          <p:nvPr/>
        </p:nvSpPr>
        <p:spPr>
          <a:xfrm>
            <a:off x="489645" y="3843707"/>
            <a:ext cx="5365439" cy="1105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tabLst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26338A"/>
                </a:solidFill>
              </a:rPr>
              <a:t>Düsseldorfer Praktikumsbörse mit Angeboten und Kontaktdaten regionaler Betriebe und Einrichtungen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A1140D3-0FD8-4A54-9BD8-8F61A6F6C26E}"/>
              </a:ext>
            </a:extLst>
          </p:cNvPr>
          <p:cNvSpPr txBox="1"/>
          <p:nvPr/>
        </p:nvSpPr>
        <p:spPr>
          <a:xfrm>
            <a:off x="489645" y="5760786"/>
            <a:ext cx="4797577" cy="492443"/>
          </a:xfrm>
          <a:prstGeom prst="rect">
            <a:avLst/>
          </a:prstGeom>
          <a:solidFill>
            <a:srgbClr val="F4FA12">
              <a:alpha val="25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Infos über Blockpraktika </a:t>
            </a:r>
            <a:r>
              <a:rPr lang="de-DE" sz="10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https://www.kommunale-koordinierung.com/standardelemente/praktika/</a:t>
            </a:r>
            <a:r>
              <a:rPr lang="de-DE" sz="10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A1140D3-0FD8-4A54-9BD8-8F61A6F6C26E}"/>
              </a:ext>
            </a:extLst>
          </p:cNvPr>
          <p:cNvSpPr txBox="1"/>
          <p:nvPr/>
        </p:nvSpPr>
        <p:spPr>
          <a:xfrm>
            <a:off x="6338207" y="5758470"/>
            <a:ext cx="4797577" cy="646331"/>
          </a:xfrm>
          <a:prstGeom prst="rect">
            <a:avLst/>
          </a:prstGeom>
          <a:solidFill>
            <a:srgbClr val="F4FA12">
              <a:alpha val="25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Infos über Langzeitpraktika </a:t>
            </a:r>
            <a:r>
              <a:rPr lang="de-DE" sz="10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https://www.kommunale-koordinierung.com/standardelemente/langzeitpraktikum/</a:t>
            </a:r>
            <a:r>
              <a:rPr lang="de-DE" sz="10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sz="1000" dirty="0">
              <a:solidFill>
                <a:srgbClr val="26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342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Praxiskurse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488354" y="1603102"/>
            <a:ext cx="5365439" cy="3684588"/>
          </a:xfrm>
        </p:spPr>
        <p:txBody>
          <a:bodyPr/>
          <a:lstStyle/>
          <a:p>
            <a:pPr algn="just"/>
            <a:r>
              <a:rPr lang="de-DE" sz="2000" b="1" dirty="0">
                <a:solidFill>
                  <a:srgbClr val="26338A"/>
                </a:solidFill>
              </a:rPr>
              <a:t>Praxiskurse bestehen aus einem Set an handlungsorientierten Aufgaben (Arbeitsproben), die den Schülerinnen und Schülern die beruflichen Tätigkeiten eines Berufsfeldes exemplarisch und praxisnah vermitteln.</a:t>
            </a:r>
          </a:p>
          <a:p>
            <a:r>
              <a:rPr lang="de-DE" sz="2000" dirty="0">
                <a:solidFill>
                  <a:srgbClr val="26338A"/>
                </a:solidFill>
              </a:rPr>
              <a:t>Ziele:</a:t>
            </a:r>
          </a:p>
          <a:p>
            <a:pPr marL="269875" indent="-269875">
              <a:buBlip>
                <a:blip r:embed="rId2"/>
              </a:buBlip>
            </a:pPr>
            <a:r>
              <a:rPr lang="de-DE" sz="2000" dirty="0">
                <a:solidFill>
                  <a:srgbClr val="26338A"/>
                </a:solidFill>
              </a:rPr>
              <a:t>Berufswahlkompetenz stärken</a:t>
            </a:r>
          </a:p>
          <a:p>
            <a:pPr marL="269875" indent="-269875">
              <a:buBlip>
                <a:blip r:embed="rId2"/>
              </a:buBlip>
            </a:pPr>
            <a:r>
              <a:rPr lang="de-DE" sz="2000" dirty="0">
                <a:solidFill>
                  <a:srgbClr val="26338A"/>
                </a:solidFill>
              </a:rPr>
              <a:t>ein Berufsfeld praktisch ausprobieren</a:t>
            </a:r>
          </a:p>
          <a:p>
            <a:pPr marL="269875" indent="-269875">
              <a:buBlip>
                <a:blip r:embed="rId2"/>
              </a:buBlip>
            </a:pPr>
            <a:r>
              <a:rPr lang="de-DE" sz="2000" dirty="0">
                <a:solidFill>
                  <a:srgbClr val="26338A"/>
                </a:solidFill>
              </a:rPr>
              <a:t>Interesse an einer dualen Ausbildung</a:t>
            </a:r>
          </a:p>
          <a:p>
            <a:endParaRPr lang="de-DE" sz="2000" b="1" dirty="0">
              <a:solidFill>
                <a:srgbClr val="26338A"/>
              </a:solidFill>
            </a:endParaRPr>
          </a:p>
        </p:txBody>
      </p:sp>
      <p:sp>
        <p:nvSpPr>
          <p:cNvPr id="11" name="Inhaltsplatzhalter 10"/>
          <p:cNvSpPr>
            <a:spLocks noGrp="1"/>
          </p:cNvSpPr>
          <p:nvPr>
            <p:ph sz="half" idx="11"/>
          </p:nvPr>
        </p:nvSpPr>
        <p:spPr>
          <a:xfrm>
            <a:off x="6338816" y="1794690"/>
            <a:ext cx="5365439" cy="3684588"/>
          </a:xfrm>
        </p:spPr>
        <p:txBody>
          <a:bodyPr/>
          <a:lstStyle/>
          <a:p>
            <a:r>
              <a:rPr lang="de-DE" sz="2000" dirty="0">
                <a:solidFill>
                  <a:srgbClr val="26338A"/>
                </a:solidFill>
              </a:rPr>
              <a:t>1 Praxiskurs = 3 Tage</a:t>
            </a:r>
          </a:p>
          <a:p>
            <a:r>
              <a:rPr lang="de-DE" sz="2000" dirty="0">
                <a:solidFill>
                  <a:srgbClr val="26338A"/>
                </a:solidFill>
              </a:rPr>
              <a:t>Pro Schüler*in sind bis zu 3 Praxiskurse möglich</a:t>
            </a:r>
          </a:p>
          <a:p>
            <a:r>
              <a:rPr lang="de-DE" sz="2000" dirty="0">
                <a:solidFill>
                  <a:srgbClr val="26338A"/>
                </a:solidFill>
              </a:rPr>
              <a:t>PK finden in Düsseldorf bei einem Träger statt.</a:t>
            </a:r>
          </a:p>
          <a:p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927B759-CF86-46E0-B3DF-DFE886C09A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376" y="3795415"/>
            <a:ext cx="1656183" cy="207574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B50A54B-7201-4F29-BEE8-33456404B970}"/>
              </a:ext>
            </a:extLst>
          </p:cNvPr>
          <p:cNvSpPr txBox="1"/>
          <p:nvPr/>
        </p:nvSpPr>
        <p:spPr>
          <a:xfrm>
            <a:off x="8359484" y="3795415"/>
            <a:ext cx="3231625" cy="1346010"/>
          </a:xfrm>
          <a:prstGeom prst="rect">
            <a:avLst/>
          </a:prstGeom>
          <a:solidFill>
            <a:srgbClr val="F4FA12">
              <a:alpha val="25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lvl="4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>
                <a:srgbClr val="005DA0"/>
              </a:buClr>
            </a:pPr>
            <a:r>
              <a:rPr 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Broschüre über die verschiedenen Angebote und alle Infos unter</a:t>
            </a:r>
          </a:p>
          <a:p>
            <a:pPr marL="0" lvl="4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>
                <a:srgbClr val="005DA0"/>
              </a:buClr>
            </a:pPr>
            <a:r>
              <a:rPr lang="de-DE" altLang="de-DE" sz="1000" kern="0" dirty="0">
                <a:solidFill>
                  <a:srgbClr val="26338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https://www.kommunale-koordinierung.com/standardelemente/praxiskurse/</a:t>
            </a:r>
            <a:r>
              <a:rPr lang="de-DE" altLang="de-DE" sz="1000" kern="0" dirty="0">
                <a:solidFill>
                  <a:srgbClr val="26338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6919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half" idx="13"/>
          </p:nvPr>
        </p:nvSpPr>
        <p:spPr>
          <a:xfrm>
            <a:off x="653143" y="1910817"/>
            <a:ext cx="3248297" cy="672568"/>
          </a:xfrm>
        </p:spPr>
        <p:txBody>
          <a:bodyPr/>
          <a:lstStyle/>
          <a:p>
            <a:r>
              <a:rPr lang="de-DE" dirty="0">
                <a:solidFill>
                  <a:srgbClr val="26338A"/>
                </a:solidFill>
              </a:rPr>
              <a:t>Anschlussvereinbarung</a:t>
            </a:r>
          </a:p>
          <a:p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r>
              <a:rPr lang="de-DE" dirty="0" err="1">
                <a:solidFill>
                  <a:srgbClr val="26338A"/>
                </a:solidFill>
              </a:rPr>
              <a:t>EckO</a:t>
            </a:r>
            <a:endParaRPr lang="de-DE" dirty="0">
              <a:solidFill>
                <a:srgbClr val="26338A"/>
              </a:solidFill>
            </a:endParaRPr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Anschlussvereinbarung und </a:t>
            </a:r>
            <a:r>
              <a:rPr lang="de-DE" dirty="0" err="1"/>
              <a:t>EckO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>
                <a:solidFill>
                  <a:srgbClr val="26338A"/>
                </a:solidFill>
              </a:rPr>
              <a:t>Pädagogisches Instrument</a:t>
            </a:r>
          </a:p>
          <a:p>
            <a:r>
              <a:rPr lang="de-DE" dirty="0">
                <a:solidFill>
                  <a:srgbClr val="26338A"/>
                </a:solidFill>
              </a:rPr>
              <a:t>Bilanzierung des individuellen BO-Prozesses</a:t>
            </a:r>
          </a:p>
          <a:p>
            <a:r>
              <a:rPr lang="de-DE" dirty="0">
                <a:solidFill>
                  <a:srgbClr val="26338A"/>
                </a:solidFill>
              </a:rPr>
              <a:t>Dokumentation im Portfolio</a:t>
            </a:r>
          </a:p>
          <a:p>
            <a:r>
              <a:rPr lang="de-DE" dirty="0">
                <a:solidFill>
                  <a:srgbClr val="26338A"/>
                </a:solidFill>
              </a:rPr>
              <a:t>Standardisierte Anschlussvereinbarung unter Beteiligung von Eltern und allen am BO-Prozess Beteiligten</a:t>
            </a:r>
          </a:p>
          <a:p>
            <a:r>
              <a:rPr lang="de-DE" dirty="0">
                <a:solidFill>
                  <a:srgbClr val="26338A"/>
                </a:solidFill>
              </a:rPr>
              <a:t>Wann: 2. HJ Klasse 9 , Fortschreibung in der Oberstufe (Q1)</a:t>
            </a:r>
          </a:p>
          <a:p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idx="1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>
                <a:solidFill>
                  <a:srgbClr val="26338A"/>
                </a:solidFill>
              </a:rPr>
              <a:t>Pädagogisches Instrument</a:t>
            </a:r>
          </a:p>
          <a:p>
            <a:r>
              <a:rPr lang="de-DE" dirty="0">
                <a:solidFill>
                  <a:srgbClr val="26338A"/>
                </a:solidFill>
              </a:rPr>
              <a:t>Bilanzierung des individuellen BO-Prozesses</a:t>
            </a:r>
          </a:p>
          <a:p>
            <a:r>
              <a:rPr lang="de-DE" dirty="0">
                <a:solidFill>
                  <a:srgbClr val="26338A"/>
                </a:solidFill>
              </a:rPr>
              <a:t>Dokumentation im Portfolio</a:t>
            </a:r>
          </a:p>
          <a:p>
            <a:r>
              <a:rPr lang="de-DE" dirty="0">
                <a:solidFill>
                  <a:srgbClr val="26338A"/>
                </a:solidFill>
              </a:rPr>
              <a:t>Standardisierte Anschlussvereinbarung unter Beteiligung von Eltern und allen am BO-Prozess Beteiligten</a:t>
            </a:r>
          </a:p>
          <a:p>
            <a:r>
              <a:rPr lang="de-DE" dirty="0">
                <a:solidFill>
                  <a:srgbClr val="26338A"/>
                </a:solidFill>
              </a:rPr>
              <a:t>Wann: 2. HJ Klasse 9 , Fortschreibung in der Oberstufe (Q1)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8446" y="1710519"/>
            <a:ext cx="2428981" cy="293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B50A54B-7201-4F29-BEE8-33456404B970}"/>
              </a:ext>
            </a:extLst>
          </p:cNvPr>
          <p:cNvSpPr txBox="1"/>
          <p:nvPr/>
        </p:nvSpPr>
        <p:spPr>
          <a:xfrm>
            <a:off x="4389120" y="4944947"/>
            <a:ext cx="3396343" cy="770467"/>
          </a:xfrm>
          <a:prstGeom prst="rect">
            <a:avLst/>
          </a:prstGeom>
          <a:solidFill>
            <a:srgbClr val="F4FA12">
              <a:alpha val="25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lvl="4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>
                <a:srgbClr val="005DA0"/>
              </a:buClr>
            </a:pPr>
            <a:r>
              <a:rPr lang="de-DE" alt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Infos unter</a:t>
            </a:r>
          </a:p>
          <a:p>
            <a:pPr marL="0" lvl="4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>
                <a:srgbClr val="005DA0"/>
              </a:buClr>
            </a:pPr>
            <a:r>
              <a:rPr lang="de-DE" altLang="de-DE" sz="900" kern="0" dirty="0">
                <a:solidFill>
                  <a:srgbClr val="26338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https://www.kommunale-koordinierung.com/standardelemente/anschlussvereinbarung/</a:t>
            </a:r>
            <a:r>
              <a:rPr lang="de-DE" altLang="de-DE" sz="900" kern="0" dirty="0">
                <a:solidFill>
                  <a:srgbClr val="26338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485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43D05DD-635C-1C69-968C-989FF1B89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Standardelemente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6D04134-93EA-9563-1645-04060E10E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645" y="1247129"/>
            <a:ext cx="6954864" cy="4766322"/>
          </a:xfrm>
        </p:spPr>
      </p:pic>
    </p:spTree>
    <p:extLst>
      <p:ext uri="{BB962C8B-B14F-4D97-AF65-F5344CB8AC3E}">
        <p14:creationId xmlns:p14="http://schemas.microsoft.com/office/powerpoint/2010/main" val="3803257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Übergänge gestalten</a:t>
            </a:r>
          </a:p>
          <a:p>
            <a:r>
              <a:rPr lang="de-DE" b="0" dirty="0"/>
              <a:t>Bewerbungsphase</a:t>
            </a:r>
            <a:br>
              <a:rPr lang="de-DE" b="0" dirty="0"/>
            </a:br>
            <a:r>
              <a:rPr lang="de-DE" b="0" dirty="0"/>
              <a:t>Bewerbungen planvoll, ziel- und adressatengerecht erstellen</a:t>
            </a:r>
          </a:p>
          <a:p>
            <a:r>
              <a:rPr lang="de-DE" b="0" dirty="0"/>
              <a:t>Übergangsbegleitung für Schüler*innen mit Unterstützungsbedarf (</a:t>
            </a:r>
            <a:r>
              <a:rPr lang="de-DE" b="0" dirty="0" err="1"/>
              <a:t>BerEb</a:t>
            </a:r>
            <a:r>
              <a:rPr lang="de-DE" b="0" dirty="0"/>
              <a:t>)</a:t>
            </a:r>
          </a:p>
          <a:p>
            <a:r>
              <a:rPr lang="de-DE" b="0" dirty="0"/>
              <a:t>Koordinierte Übergangsgestaltung mit Anschlussvereinbarung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Jede Schülerin, jeder Schüler erhält ein möglichst passgenaues Angebot.</a:t>
            </a:r>
            <a:br>
              <a:rPr lang="de-DE" dirty="0"/>
            </a:b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Gestaltung des Übergangs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EB50A54B-7201-4F29-BEE8-33456404B970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827518" y="2203474"/>
            <a:ext cx="4946469" cy="532453"/>
          </a:xfrm>
          <a:prstGeom prst="rect">
            <a:avLst/>
          </a:prstGeom>
          <a:solidFill>
            <a:srgbClr val="F4FA12">
              <a:alpha val="25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lvl="4" indent="0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>
                <a:srgbClr val="005DA0"/>
              </a:buClr>
              <a:buNone/>
            </a:pPr>
            <a:r>
              <a:rPr lang="de-DE" alt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Bewerbungen erstellen z. B. mit Hilfe von </a:t>
            </a:r>
            <a:r>
              <a:rPr lang="de-DE" sz="1000" dirty="0">
                <a:hlinkClick r:id="rId2"/>
              </a:rPr>
              <a:t>https://www.azubiyo.de/bewerbung</a:t>
            </a:r>
            <a:r>
              <a:rPr lang="de-DE" sz="1000" dirty="0"/>
              <a:t> </a:t>
            </a:r>
            <a:endParaRPr lang="de-DE" altLang="de-DE" sz="1600" dirty="0">
              <a:solidFill>
                <a:srgbClr val="26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EB50A54B-7201-4F29-BEE8-33456404B970}"/>
              </a:ext>
            </a:extLst>
          </p:cNvPr>
          <p:cNvSpPr txBox="1">
            <a:spLocks/>
          </p:cNvSpPr>
          <p:nvPr/>
        </p:nvSpPr>
        <p:spPr>
          <a:xfrm>
            <a:off x="6827519" y="3805123"/>
            <a:ext cx="4946469" cy="544765"/>
          </a:xfrm>
          <a:prstGeom prst="rect">
            <a:avLst/>
          </a:prstGeom>
          <a:solidFill>
            <a:srgbClr val="F4FA12">
              <a:alpha val="25000"/>
            </a:srgbClr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tabLst/>
              <a:defRPr sz="2000" b="1" kern="1200">
                <a:solidFill>
                  <a:srgbClr val="2633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19138" indent="-261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55700" indent="-2413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lnSpc>
                <a:spcPct val="70000"/>
              </a:lnSpc>
              <a:spcBef>
                <a:spcPct val="0"/>
              </a:spcBef>
              <a:spcAft>
                <a:spcPts val="800"/>
              </a:spcAft>
              <a:buClr>
                <a:srgbClr val="005DA0"/>
              </a:buClr>
              <a:buNone/>
            </a:pPr>
            <a:r>
              <a:rPr lang="de-DE" sz="1600" dirty="0">
                <a:solidFill>
                  <a:srgbClr val="26338A"/>
                </a:solidFill>
              </a:rPr>
              <a:t>BIWENAV</a:t>
            </a:r>
            <a:br>
              <a:rPr lang="de-DE" sz="1600" dirty="0">
                <a:solidFill>
                  <a:srgbClr val="26338A"/>
                </a:solidFill>
              </a:rPr>
            </a:br>
            <a:br>
              <a:rPr lang="de-DE" sz="1600" dirty="0">
                <a:solidFill>
                  <a:srgbClr val="26338A"/>
                </a:solidFill>
              </a:rPr>
            </a:br>
            <a:r>
              <a:rPr lang="de-DE" sz="1000" dirty="0">
                <a:solidFill>
                  <a:srgbClr val="26338A"/>
                </a:solidFill>
                <a:hlinkClick r:id="rId4"/>
              </a:rPr>
              <a:t>www.biwenav.de</a:t>
            </a:r>
            <a:r>
              <a:rPr lang="de-DE" sz="1000" dirty="0">
                <a:solidFill>
                  <a:srgbClr val="26338A"/>
                </a:solidFill>
              </a:rPr>
              <a:t> 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EB50A54B-7201-4F29-BEE8-33456404B970}"/>
              </a:ext>
            </a:extLst>
          </p:cNvPr>
          <p:cNvSpPr txBox="1">
            <a:spLocks/>
          </p:cNvSpPr>
          <p:nvPr/>
        </p:nvSpPr>
        <p:spPr>
          <a:xfrm>
            <a:off x="6827519" y="3034579"/>
            <a:ext cx="4946469" cy="477247"/>
          </a:xfrm>
          <a:prstGeom prst="rect">
            <a:avLst/>
          </a:prstGeom>
          <a:solidFill>
            <a:srgbClr val="F4FA12">
              <a:alpha val="25000"/>
            </a:srgbClr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tabLst/>
              <a:defRPr sz="2000" b="1" kern="1200">
                <a:solidFill>
                  <a:srgbClr val="2633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19138" indent="-261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55700" indent="-2413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lnSpc>
                <a:spcPct val="70000"/>
              </a:lnSpc>
              <a:spcBef>
                <a:spcPct val="0"/>
              </a:spcBef>
              <a:spcAft>
                <a:spcPts val="800"/>
              </a:spcAft>
              <a:buClr>
                <a:srgbClr val="005DA0"/>
              </a:buClr>
              <a:buNone/>
            </a:pPr>
            <a:r>
              <a:rPr lang="de-DE" sz="1600" dirty="0">
                <a:solidFill>
                  <a:srgbClr val="26338A"/>
                </a:solidFill>
              </a:rPr>
              <a:t>Anschlussvereinbarung ab Kl. 9</a:t>
            </a:r>
          </a:p>
          <a:p>
            <a:pPr marL="0" lvl="4" indent="0">
              <a:lnSpc>
                <a:spcPct val="70000"/>
              </a:lnSpc>
              <a:spcBef>
                <a:spcPct val="0"/>
              </a:spcBef>
              <a:spcAft>
                <a:spcPts val="800"/>
              </a:spcAft>
              <a:buClr>
                <a:srgbClr val="005DA0"/>
              </a:buClr>
              <a:buNone/>
            </a:pPr>
            <a:r>
              <a:rPr lang="de-DE" sz="1000" dirty="0">
                <a:solidFill>
                  <a:srgbClr val="26338A"/>
                </a:solidFill>
                <a:hlinkClick r:id="rId5"/>
              </a:rPr>
              <a:t>www.kommunale-koordinierung.com/anschlussvereinbarung/</a:t>
            </a:r>
            <a:r>
              <a:rPr lang="de-DE" sz="1000" dirty="0">
                <a:solidFill>
                  <a:srgbClr val="26338A"/>
                </a:solidFill>
              </a:rPr>
              <a:t>  </a:t>
            </a:r>
          </a:p>
        </p:txBody>
      </p:sp>
      <p:sp>
        <p:nvSpPr>
          <p:cNvPr id="10" name="Inhaltsplatzhalter 6">
            <a:extLst>
              <a:ext uri="{FF2B5EF4-FFF2-40B4-BE49-F238E27FC236}">
                <a16:creationId xmlns:a16="http://schemas.microsoft.com/office/drawing/2014/main" id="{EB50A54B-7201-4F29-BEE8-33456404B970}"/>
              </a:ext>
            </a:extLst>
          </p:cNvPr>
          <p:cNvSpPr txBox="1">
            <a:spLocks/>
          </p:cNvSpPr>
          <p:nvPr/>
        </p:nvSpPr>
        <p:spPr>
          <a:xfrm>
            <a:off x="6827519" y="4629599"/>
            <a:ext cx="4946469" cy="1261884"/>
          </a:xfrm>
          <a:prstGeom prst="rect">
            <a:avLst/>
          </a:prstGeom>
          <a:solidFill>
            <a:srgbClr val="F4FA12">
              <a:alpha val="25000"/>
            </a:srgbClr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tabLst/>
              <a:defRPr sz="2000" b="1" kern="1200">
                <a:solidFill>
                  <a:srgbClr val="2633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19138" indent="-261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55700" indent="-2413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lnSpc>
                <a:spcPct val="70000"/>
              </a:lnSpc>
              <a:spcBef>
                <a:spcPct val="0"/>
              </a:spcBef>
              <a:spcAft>
                <a:spcPts val="800"/>
              </a:spcAft>
              <a:buClr>
                <a:srgbClr val="005DA0"/>
              </a:buClr>
              <a:buNone/>
            </a:pPr>
            <a:endParaRPr lang="de-DE" sz="1600" dirty="0">
              <a:solidFill>
                <a:srgbClr val="26338A"/>
              </a:solidFill>
            </a:endParaRPr>
          </a:p>
          <a:p>
            <a:pPr marL="0" lvl="4" indent="0">
              <a:lnSpc>
                <a:spcPct val="70000"/>
              </a:lnSpc>
              <a:spcBef>
                <a:spcPct val="0"/>
              </a:spcBef>
              <a:spcAft>
                <a:spcPts val="800"/>
              </a:spcAft>
              <a:buClr>
                <a:srgbClr val="005DA0"/>
              </a:buClr>
              <a:buNone/>
            </a:pPr>
            <a:r>
              <a:rPr lang="de-DE" sz="1600" b="1" dirty="0">
                <a:solidFill>
                  <a:srgbClr val="26338A"/>
                </a:solidFill>
              </a:rPr>
              <a:t>Übergänge in Düsseldorf</a:t>
            </a:r>
          </a:p>
          <a:p>
            <a:pPr marL="0" lvl="4" indent="0">
              <a:lnSpc>
                <a:spcPct val="70000"/>
              </a:lnSpc>
              <a:spcBef>
                <a:spcPct val="0"/>
              </a:spcBef>
              <a:spcAft>
                <a:spcPts val="800"/>
              </a:spcAft>
              <a:buClr>
                <a:srgbClr val="005DA0"/>
              </a:buClr>
              <a:buNone/>
            </a:pPr>
            <a:br>
              <a:rPr lang="de-DE" sz="1600" dirty="0">
                <a:solidFill>
                  <a:srgbClr val="26338A"/>
                </a:solidFill>
              </a:rPr>
            </a:br>
            <a:r>
              <a:rPr lang="de-DE" sz="1600" dirty="0">
                <a:solidFill>
                  <a:srgbClr val="26338A"/>
                </a:solidFill>
                <a:hlinkClick r:id="rId6"/>
              </a:rPr>
              <a:t>https://www.kommunale-koordinierung.com</a:t>
            </a:r>
            <a:r>
              <a:rPr lang="de-DE" sz="1600" dirty="0">
                <a:solidFill>
                  <a:srgbClr val="26338A"/>
                </a:solidFill>
              </a:rPr>
              <a:t> </a:t>
            </a:r>
          </a:p>
          <a:p>
            <a:pPr marL="0" lvl="4" indent="0">
              <a:lnSpc>
                <a:spcPct val="70000"/>
              </a:lnSpc>
              <a:spcBef>
                <a:spcPct val="0"/>
              </a:spcBef>
              <a:spcAft>
                <a:spcPts val="800"/>
              </a:spcAft>
              <a:buClr>
                <a:srgbClr val="005DA0"/>
              </a:buClr>
              <a:buNone/>
            </a:pPr>
            <a:r>
              <a:rPr lang="de-DE" sz="1600" dirty="0">
                <a:solidFill>
                  <a:srgbClr val="26338A"/>
                </a:solidFill>
              </a:rPr>
              <a:t>Schulen - Übergänge</a:t>
            </a:r>
            <a:endParaRPr lang="de-DE" sz="1000" dirty="0">
              <a:solidFill>
                <a:srgbClr val="26338A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7519" y="476944"/>
            <a:ext cx="1525140" cy="124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750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019D3397-7C7D-4433-8B27-B59D78C23486}"/>
              </a:ext>
            </a:extLst>
          </p:cNvPr>
          <p:cNvSpPr txBox="1"/>
          <p:nvPr/>
        </p:nvSpPr>
        <p:spPr>
          <a:xfrm>
            <a:off x="453137" y="199790"/>
            <a:ext cx="9300463" cy="11945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000" b="1" i="0" u="none" strike="noStrike" kern="0" cap="none" spc="0" baseline="0" dirty="0">
                <a:solidFill>
                  <a:srgbClr val="26338A"/>
                </a:solidFill>
                <a:uFillTx/>
                <a:latin typeface="Arial" panose="020B0604020202020204" pitchFamily="34" charset="0"/>
                <a:ea typeface="Tahoma" pitchFamily="34"/>
                <a:cs typeface="Arial" panose="020B0604020202020204" pitchFamily="34" charset="0"/>
              </a:rPr>
              <a:t>Berufliche</a:t>
            </a:r>
            <a:r>
              <a:rPr lang="de-DE" sz="3000" b="1" i="0" u="none" strike="noStrike" kern="0" cap="none" spc="0" dirty="0">
                <a:solidFill>
                  <a:srgbClr val="26338A"/>
                </a:solidFill>
                <a:uFillTx/>
                <a:latin typeface="Arial" panose="020B0604020202020204" pitchFamily="34" charset="0"/>
                <a:ea typeface="Tahoma" pitchFamily="34"/>
                <a:cs typeface="Arial" panose="020B0604020202020204" pitchFamily="34" charset="0"/>
              </a:rPr>
              <a:t> Orientierung </a:t>
            </a:r>
            <a:r>
              <a:rPr lang="de-DE" sz="3000" b="1" i="0" u="none" strike="noStrike" kern="0" cap="none" spc="0" baseline="0" dirty="0">
                <a:solidFill>
                  <a:srgbClr val="26338A"/>
                </a:solidFill>
                <a:uFillTx/>
                <a:latin typeface="Arial" panose="020B0604020202020204" pitchFamily="34" charset="0"/>
                <a:ea typeface="Tahoma" pitchFamily="34"/>
                <a:cs typeface="Arial" panose="020B0604020202020204" pitchFamily="34" charset="0"/>
              </a:rPr>
              <a:t>ist mehr als eine Abfolge von Angeboten</a:t>
            </a:r>
          </a:p>
        </p:txBody>
      </p:sp>
      <p:sp>
        <p:nvSpPr>
          <p:cNvPr id="4" name="Textfeld 2">
            <a:extLst>
              <a:ext uri="{FF2B5EF4-FFF2-40B4-BE49-F238E27FC236}">
                <a16:creationId xmlns:a16="http://schemas.microsoft.com/office/drawing/2014/main" id="{6B57B611-3D40-453A-AC19-8ABA0BBCB76D}"/>
              </a:ext>
            </a:extLst>
          </p:cNvPr>
          <p:cNvSpPr txBox="1"/>
          <p:nvPr/>
        </p:nvSpPr>
        <p:spPr>
          <a:xfrm>
            <a:off x="439198" y="1642161"/>
            <a:ext cx="10507475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0" i="0" u="none" strike="noStrike" kern="1200" cap="none" spc="0" baseline="0" dirty="0">
                <a:solidFill>
                  <a:srgbClr val="26338A"/>
                </a:solidFill>
                <a:uFillTx/>
                <a:latin typeface="Arial" panose="020B0604020202020204" pitchFamily="34" charset="0"/>
                <a:ea typeface="Tahoma" pitchFamily="34"/>
                <a:cs typeface="Arial" panose="020B0604020202020204" pitchFamily="34" charset="0"/>
              </a:rPr>
              <a:t>Damit die einzelnen Elemente der Beruflichen</a:t>
            </a:r>
            <a:r>
              <a:rPr lang="de-DE" sz="1600" b="0" i="0" u="none" strike="noStrike" kern="1200" cap="none" spc="0" dirty="0">
                <a:solidFill>
                  <a:srgbClr val="26338A"/>
                </a:solidFill>
                <a:uFillTx/>
                <a:latin typeface="Arial" panose="020B0604020202020204" pitchFamily="34" charset="0"/>
                <a:ea typeface="Tahoma" pitchFamily="34"/>
                <a:cs typeface="Arial" panose="020B0604020202020204" pitchFamily="34" charset="0"/>
              </a:rPr>
              <a:t> Orientierung </a:t>
            </a:r>
            <a:r>
              <a:rPr lang="de-DE" sz="1600" b="0" i="0" u="none" strike="noStrike" kern="1200" cap="none" spc="0" baseline="0" dirty="0">
                <a:solidFill>
                  <a:srgbClr val="26338A"/>
                </a:solidFill>
                <a:uFillTx/>
                <a:latin typeface="Arial" panose="020B0604020202020204" pitchFamily="34" charset="0"/>
                <a:ea typeface="Tahoma" pitchFamily="34"/>
                <a:cs typeface="Arial" panose="020B0604020202020204" pitchFamily="34" charset="0"/>
              </a:rPr>
              <a:t>nicht als nur eine Aneinanderreihung von „Highlights“ sind…</a:t>
            </a:r>
          </a:p>
        </p:txBody>
      </p:sp>
      <p:sp>
        <p:nvSpPr>
          <p:cNvPr id="10" name="Rechteck 17">
            <a:extLst>
              <a:ext uri="{FF2B5EF4-FFF2-40B4-BE49-F238E27FC236}">
                <a16:creationId xmlns:a16="http://schemas.microsoft.com/office/drawing/2014/main" id="{EE2DB268-58EC-456D-8744-52577E0648BC}"/>
              </a:ext>
            </a:extLst>
          </p:cNvPr>
          <p:cNvSpPr/>
          <p:nvPr/>
        </p:nvSpPr>
        <p:spPr>
          <a:xfrm>
            <a:off x="548641" y="5745233"/>
            <a:ext cx="9881100" cy="3385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0" i="0" u="none" strike="noStrike" kern="1200" cap="none" spc="0" baseline="0" dirty="0">
                <a:solidFill>
                  <a:srgbClr val="26338A"/>
                </a:solidFill>
                <a:uFillTx/>
                <a:latin typeface="Arial" panose="020B0604020202020204" pitchFamily="34" charset="0"/>
                <a:ea typeface="Tahoma" pitchFamily="34"/>
                <a:cs typeface="Arial" panose="020B0604020202020204" pitchFamily="34" charset="0"/>
              </a:rPr>
              <a:t>…bedarf es eines roten Fadens, den nur Schule knüpfen kann!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1897742" y="644067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17" y="2540484"/>
            <a:ext cx="11325569" cy="1914525"/>
          </a:xfrm>
          <a:prstGeom prst="rect">
            <a:avLst/>
          </a:prstGeom>
        </p:spPr>
      </p:pic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D410CD5C-288A-42C3-BC41-43FC8A4E7E0B}"/>
              </a:ext>
            </a:extLst>
          </p:cNvPr>
          <p:cNvGrpSpPr/>
          <p:nvPr/>
        </p:nvGrpSpPr>
        <p:grpSpPr>
          <a:xfrm>
            <a:off x="1739347" y="2646115"/>
            <a:ext cx="8132566" cy="1652293"/>
            <a:chOff x="1748908" y="2334536"/>
            <a:chExt cx="8014253" cy="1394844"/>
          </a:xfrm>
        </p:grpSpPr>
        <p:sp>
          <p:nvSpPr>
            <p:cNvPr id="27" name="Rechteck 4">
              <a:extLst>
                <a:ext uri="{FF2B5EF4-FFF2-40B4-BE49-F238E27FC236}">
                  <a16:creationId xmlns:a16="http://schemas.microsoft.com/office/drawing/2014/main" id="{8819DD8A-A163-4891-B907-C6281323E5F8}"/>
                </a:ext>
              </a:extLst>
            </p:cNvPr>
            <p:cNvSpPr/>
            <p:nvPr/>
          </p:nvSpPr>
          <p:spPr>
            <a:xfrm>
              <a:off x="1748908" y="2339474"/>
              <a:ext cx="946312" cy="1389906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rm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Potenzial-analyse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800" b="0" i="0" u="none" strike="noStrike" kern="1200" cap="none" spc="0" baseline="0" dirty="0">
                <a:solidFill>
                  <a:srgbClr val="26338A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hteck 5">
              <a:extLst>
                <a:ext uri="{FF2B5EF4-FFF2-40B4-BE49-F238E27FC236}">
                  <a16:creationId xmlns:a16="http://schemas.microsoft.com/office/drawing/2014/main" id="{FBD1C0E7-4128-45C0-9E39-7DCC800A84D6}"/>
                </a:ext>
              </a:extLst>
            </p:cNvPr>
            <p:cNvSpPr/>
            <p:nvPr/>
          </p:nvSpPr>
          <p:spPr>
            <a:xfrm>
              <a:off x="4096704" y="2334536"/>
              <a:ext cx="946312" cy="1389906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rm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300" b="1" i="0" u="none" strike="noStrike" kern="1200" cap="none" spc="0" baseline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Berufsfeld-erkundung</a:t>
              </a:r>
            </a:p>
          </p:txBody>
        </p:sp>
        <p:sp>
          <p:nvSpPr>
            <p:cNvPr id="29" name="Rechteck 6">
              <a:extLst>
                <a:ext uri="{FF2B5EF4-FFF2-40B4-BE49-F238E27FC236}">
                  <a16:creationId xmlns:a16="http://schemas.microsoft.com/office/drawing/2014/main" id="{5AF918D1-2AB1-465D-A6B9-94312B59557F}"/>
                </a:ext>
              </a:extLst>
            </p:cNvPr>
            <p:cNvSpPr/>
            <p:nvPr/>
          </p:nvSpPr>
          <p:spPr>
            <a:xfrm>
              <a:off x="6470660" y="2334536"/>
              <a:ext cx="946312" cy="1389906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rm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Praktika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und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Praxis-kurse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800" b="1" i="0" u="none" strike="noStrike" kern="1200" cap="none" spc="0" baseline="0" dirty="0">
                <a:solidFill>
                  <a:srgbClr val="26338A"/>
                </a:solidFill>
                <a:uFillTx/>
                <a:latin typeface="Arial" panose="020B0604020202020204" pitchFamily="34" charset="0"/>
                <a:ea typeface="Tahoma" pitchFamily="34"/>
                <a:cs typeface="Arial" panose="020B0604020202020204" pitchFamily="34" charset="0"/>
              </a:endParaRPr>
            </a:p>
          </p:txBody>
        </p:sp>
        <p:sp>
          <p:nvSpPr>
            <p:cNvPr id="31" name="Rechteck 7">
              <a:extLst>
                <a:ext uri="{FF2B5EF4-FFF2-40B4-BE49-F238E27FC236}">
                  <a16:creationId xmlns:a16="http://schemas.microsoft.com/office/drawing/2014/main" id="{9105D4F7-FBA5-4D2F-B123-892C8F4FAC0D}"/>
                </a:ext>
              </a:extLst>
            </p:cNvPr>
            <p:cNvSpPr/>
            <p:nvPr/>
          </p:nvSpPr>
          <p:spPr>
            <a:xfrm>
              <a:off x="8816849" y="2337508"/>
              <a:ext cx="946312" cy="1389906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rm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Anschluss-</a:t>
              </a:r>
              <a:r>
                <a:rPr lang="de-DE" sz="1400" b="1" i="0" u="none" strike="noStrike" kern="1200" cap="none" spc="0" baseline="0" dirty="0" err="1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vereinba</a:t>
              </a:r>
              <a:r>
                <a:rPr lang="de-DE" sz="1400" b="1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-</a:t>
              </a:r>
              <a:r>
                <a:rPr lang="de-DE" sz="1400" b="1" i="0" u="none" strike="noStrike" kern="1200" cap="none" spc="0" baseline="0" dirty="0" err="1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rung</a:t>
              </a:r>
              <a:r>
                <a:rPr lang="de-DE" sz="1400" b="1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 und Übergangs-gestaltung</a:t>
              </a:r>
              <a:endParaRPr lang="de-DE" sz="800" b="1" i="0" u="none" strike="noStrike" kern="1200" cap="none" spc="0" baseline="0" dirty="0">
                <a:solidFill>
                  <a:srgbClr val="26338A"/>
                </a:solidFill>
                <a:uFillTx/>
                <a:latin typeface="Arial" panose="020B0604020202020204" pitchFamily="34" charset="0"/>
                <a:ea typeface="Tahoma" pitchFamily="34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uppieren 27">
            <a:extLst>
              <a:ext uri="{FF2B5EF4-FFF2-40B4-BE49-F238E27FC236}">
                <a16:creationId xmlns:a16="http://schemas.microsoft.com/office/drawing/2014/main" id="{5108017E-591B-43DC-8E92-23BC09D40FDB}"/>
              </a:ext>
            </a:extLst>
          </p:cNvPr>
          <p:cNvGrpSpPr/>
          <p:nvPr/>
        </p:nvGrpSpPr>
        <p:grpSpPr>
          <a:xfrm>
            <a:off x="511091" y="2646115"/>
            <a:ext cx="8154330" cy="1946455"/>
            <a:chOff x="574436" y="1997918"/>
            <a:chExt cx="8154330" cy="1946455"/>
          </a:xfrm>
        </p:grpSpPr>
        <p:sp>
          <p:nvSpPr>
            <p:cNvPr id="33" name="Rechteck 14">
              <a:extLst>
                <a:ext uri="{FF2B5EF4-FFF2-40B4-BE49-F238E27FC236}">
                  <a16:creationId xmlns:a16="http://schemas.microsoft.com/office/drawing/2014/main" id="{A2AC9806-DD53-4F6B-AD8C-1C9D23AE79A1}"/>
                </a:ext>
              </a:extLst>
            </p:cNvPr>
            <p:cNvSpPr/>
            <p:nvPr/>
          </p:nvSpPr>
          <p:spPr>
            <a:xfrm>
              <a:off x="5336050" y="2036377"/>
              <a:ext cx="971998" cy="1907996"/>
            </a:xfrm>
            <a:prstGeom prst="rect">
              <a:avLst/>
            </a:prstGeom>
            <a:solidFill>
              <a:srgbClr val="C4E76B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400" b="0" i="0" u="none" strike="noStrike" kern="1200" cap="none" spc="0" baseline="0" dirty="0">
                <a:solidFill>
                  <a:srgbClr val="26338A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Schulische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Vor- und </a:t>
              </a:r>
              <a:r>
                <a:rPr lang="de-DE" sz="1400" b="1" i="0" u="none" strike="noStrike" kern="1200" cap="none" spc="0" baseline="0" dirty="0" err="1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Nachberei-tung</a:t>
              </a:r>
              <a:endParaRPr lang="de-DE" sz="1400" b="1" i="0" u="none" strike="noStrike" kern="1200" cap="none" spc="0" baseline="0" dirty="0">
                <a:solidFill>
                  <a:srgbClr val="26338A"/>
                </a:solidFill>
                <a:uFillTx/>
                <a:latin typeface="Arial" panose="020B0604020202020204" pitchFamily="34" charset="0"/>
                <a:ea typeface="Tahoma" pitchFamily="34"/>
                <a:cs typeface="Arial" panose="020B0604020202020204" pitchFamily="34" charset="0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und Beratung</a:t>
              </a:r>
            </a:p>
          </p:txBody>
        </p:sp>
        <p:sp>
          <p:nvSpPr>
            <p:cNvPr id="34" name="Rechteck 15">
              <a:extLst>
                <a:ext uri="{FF2B5EF4-FFF2-40B4-BE49-F238E27FC236}">
                  <a16:creationId xmlns:a16="http://schemas.microsoft.com/office/drawing/2014/main" id="{4C78CE9C-6A62-4FB5-8707-7290D3318D2F}"/>
                </a:ext>
              </a:extLst>
            </p:cNvPr>
            <p:cNvSpPr/>
            <p:nvPr/>
          </p:nvSpPr>
          <p:spPr>
            <a:xfrm>
              <a:off x="7756768" y="2027591"/>
              <a:ext cx="971998" cy="1907996"/>
            </a:xfrm>
            <a:prstGeom prst="rect">
              <a:avLst/>
            </a:prstGeom>
            <a:solidFill>
              <a:srgbClr val="C4E76B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400" b="0" i="0" u="none" strike="noStrike" kern="1200" cap="none" spc="0" baseline="0" dirty="0">
                <a:solidFill>
                  <a:srgbClr val="26338A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Schulische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Vor- und </a:t>
              </a:r>
              <a:r>
                <a:rPr lang="de-DE" sz="1400" b="1" i="0" u="none" strike="noStrike" kern="1200" cap="none" spc="0" baseline="0" dirty="0" err="1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Nachberei-tung</a:t>
              </a:r>
              <a:endParaRPr lang="de-DE" sz="1400" b="1" i="0" u="none" strike="noStrike" kern="1200" cap="none" spc="0" baseline="0" dirty="0">
                <a:solidFill>
                  <a:srgbClr val="26338A"/>
                </a:solidFill>
                <a:uFillTx/>
                <a:latin typeface="Arial" panose="020B0604020202020204" pitchFamily="34" charset="0"/>
                <a:ea typeface="Tahoma" pitchFamily="34"/>
                <a:cs typeface="Arial" panose="020B0604020202020204" pitchFamily="34" charset="0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und Beratung</a:t>
              </a:r>
            </a:p>
          </p:txBody>
        </p:sp>
        <p:sp>
          <p:nvSpPr>
            <p:cNvPr id="35" name="Rechteck 16">
              <a:extLst>
                <a:ext uri="{FF2B5EF4-FFF2-40B4-BE49-F238E27FC236}">
                  <a16:creationId xmlns:a16="http://schemas.microsoft.com/office/drawing/2014/main" id="{8DCA5804-74C4-4CA3-B781-993F252187CD}"/>
                </a:ext>
              </a:extLst>
            </p:cNvPr>
            <p:cNvSpPr/>
            <p:nvPr/>
          </p:nvSpPr>
          <p:spPr>
            <a:xfrm>
              <a:off x="2943508" y="2015968"/>
              <a:ext cx="971998" cy="1907895"/>
            </a:xfrm>
            <a:prstGeom prst="rect">
              <a:avLst/>
            </a:prstGeom>
            <a:solidFill>
              <a:srgbClr val="C4E76B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400" b="0" i="0" u="none" strike="noStrike" kern="1200" cap="none" spc="0" baseline="0" dirty="0">
                <a:solidFill>
                  <a:srgbClr val="26338A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Schulische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Vor- und </a:t>
              </a:r>
              <a:r>
                <a:rPr lang="de-DE" sz="1400" b="1" i="0" u="none" strike="noStrike" kern="1200" cap="none" spc="0" baseline="0" dirty="0" err="1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Nachberei-tung</a:t>
              </a:r>
              <a:endParaRPr lang="de-DE" sz="1400" b="1" i="0" u="none" strike="noStrike" kern="1200" cap="none" spc="0" baseline="0" dirty="0">
                <a:solidFill>
                  <a:srgbClr val="26338A"/>
                </a:solidFill>
                <a:uFillTx/>
                <a:latin typeface="Arial" panose="020B0604020202020204" pitchFamily="34" charset="0"/>
                <a:ea typeface="Tahoma" pitchFamily="34"/>
                <a:cs typeface="Arial" panose="020B0604020202020204" pitchFamily="34" charset="0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und Beratung</a:t>
              </a:r>
            </a:p>
          </p:txBody>
        </p:sp>
        <p:sp>
          <p:nvSpPr>
            <p:cNvPr id="36" name="Rechteck 18">
              <a:extLst>
                <a:ext uri="{FF2B5EF4-FFF2-40B4-BE49-F238E27FC236}">
                  <a16:creationId xmlns:a16="http://schemas.microsoft.com/office/drawing/2014/main" id="{1991D571-1305-4FC8-B52A-57B4C433FC82}"/>
                </a:ext>
              </a:extLst>
            </p:cNvPr>
            <p:cNvSpPr/>
            <p:nvPr/>
          </p:nvSpPr>
          <p:spPr>
            <a:xfrm>
              <a:off x="574436" y="1997918"/>
              <a:ext cx="971998" cy="1907895"/>
            </a:xfrm>
            <a:prstGeom prst="rect">
              <a:avLst/>
            </a:prstGeom>
            <a:solidFill>
              <a:srgbClr val="C4E76B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Schulische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1" i="0" u="none" strike="noStrike" kern="1200" cap="none" spc="0" baseline="0" dirty="0" err="1">
                  <a:solidFill>
                    <a:srgbClr val="26338A"/>
                  </a:solidFill>
                  <a:uFillTx/>
                  <a:latin typeface="Arial" panose="020B0604020202020204" pitchFamily="34" charset="0"/>
                  <a:ea typeface="Tahoma" pitchFamily="34"/>
                  <a:cs typeface="Arial" panose="020B0604020202020204" pitchFamily="34" charset="0"/>
                </a:rPr>
                <a:t>Vorberei-tung</a:t>
              </a:r>
              <a:endParaRPr lang="de-DE" sz="1400" b="1" i="0" u="none" strike="noStrike" kern="1200" cap="none" spc="0" baseline="0" dirty="0">
                <a:solidFill>
                  <a:srgbClr val="26338A"/>
                </a:solidFill>
                <a:uFillTx/>
                <a:latin typeface="Arial" panose="020B0604020202020204" pitchFamily="34" charset="0"/>
                <a:ea typeface="Tahoma" pitchFamily="34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uppieren 34">
            <a:extLst>
              <a:ext uri="{FF2B5EF4-FFF2-40B4-BE49-F238E27FC236}">
                <a16:creationId xmlns:a16="http://schemas.microsoft.com/office/drawing/2014/main" id="{A9169B0A-6CFB-4D42-9FA5-3C98781DC9E5}"/>
              </a:ext>
            </a:extLst>
          </p:cNvPr>
          <p:cNvGrpSpPr/>
          <p:nvPr/>
        </p:nvGrpSpPr>
        <p:grpSpPr>
          <a:xfrm>
            <a:off x="511091" y="4366064"/>
            <a:ext cx="9386170" cy="809710"/>
            <a:chOff x="549088" y="3649635"/>
            <a:chExt cx="9204048" cy="809710"/>
          </a:xfrm>
          <a:solidFill>
            <a:srgbClr val="BFBFBF"/>
          </a:solidFill>
        </p:grpSpPr>
        <p:sp>
          <p:nvSpPr>
            <p:cNvPr id="38" name="Rechteck 30">
              <a:extLst>
                <a:ext uri="{FF2B5EF4-FFF2-40B4-BE49-F238E27FC236}">
                  <a16:creationId xmlns:a16="http://schemas.microsoft.com/office/drawing/2014/main" id="{03F6F10E-A306-4E53-92A9-A750F81E56D4}"/>
                </a:ext>
              </a:extLst>
            </p:cNvPr>
            <p:cNvSpPr/>
            <p:nvPr/>
          </p:nvSpPr>
          <p:spPr>
            <a:xfrm>
              <a:off x="1765734" y="3649635"/>
              <a:ext cx="943313" cy="47493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FFFFFF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hteck 31">
              <a:extLst>
                <a:ext uri="{FF2B5EF4-FFF2-40B4-BE49-F238E27FC236}">
                  <a16:creationId xmlns:a16="http://schemas.microsoft.com/office/drawing/2014/main" id="{E45D0C94-318C-4F31-B7A7-7C8CB168AD61}"/>
                </a:ext>
              </a:extLst>
            </p:cNvPr>
            <p:cNvSpPr/>
            <p:nvPr/>
          </p:nvSpPr>
          <p:spPr>
            <a:xfrm>
              <a:off x="4096402" y="3656511"/>
              <a:ext cx="946312" cy="47493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FFFFFF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hteck 32">
              <a:extLst>
                <a:ext uri="{FF2B5EF4-FFF2-40B4-BE49-F238E27FC236}">
                  <a16:creationId xmlns:a16="http://schemas.microsoft.com/office/drawing/2014/main" id="{D6C58F5F-FA1F-44FD-81F2-A1181A23F2A5}"/>
                </a:ext>
              </a:extLst>
            </p:cNvPr>
            <p:cNvSpPr/>
            <p:nvPr/>
          </p:nvSpPr>
          <p:spPr>
            <a:xfrm>
              <a:off x="6473156" y="3714082"/>
              <a:ext cx="946312" cy="47493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FFFFFF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hteck 33">
              <a:extLst>
                <a:ext uri="{FF2B5EF4-FFF2-40B4-BE49-F238E27FC236}">
                  <a16:creationId xmlns:a16="http://schemas.microsoft.com/office/drawing/2014/main" id="{158E9F10-C22D-4F64-B125-B6D251DB7FF7}"/>
                </a:ext>
              </a:extLst>
            </p:cNvPr>
            <p:cNvSpPr/>
            <p:nvPr/>
          </p:nvSpPr>
          <p:spPr>
            <a:xfrm>
              <a:off x="8806824" y="3715508"/>
              <a:ext cx="946312" cy="47493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FFFFFF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hteck 29">
              <a:extLst>
                <a:ext uri="{FF2B5EF4-FFF2-40B4-BE49-F238E27FC236}">
                  <a16:creationId xmlns:a16="http://schemas.microsoft.com/office/drawing/2014/main" id="{FE1CDA85-407B-41D1-8AA1-4F1B588DA62E}"/>
                </a:ext>
              </a:extLst>
            </p:cNvPr>
            <p:cNvSpPr/>
            <p:nvPr/>
          </p:nvSpPr>
          <p:spPr>
            <a:xfrm>
              <a:off x="549088" y="3984406"/>
              <a:ext cx="9204048" cy="47493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800" b="0" i="0" u="none" strike="noStrike" kern="1200" cap="none" spc="0" baseline="0" dirty="0">
                  <a:solidFill>
                    <a:srgbClr val="26338A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PORTFOLIOINSTRUMENT</a:t>
              </a:r>
            </a:p>
          </p:txBody>
        </p:sp>
      </p:grpSp>
      <p:sp>
        <p:nvSpPr>
          <p:cNvPr id="43" name="CustomShape 10"/>
          <p:cNvSpPr/>
          <p:nvPr/>
        </p:nvSpPr>
        <p:spPr>
          <a:xfrm>
            <a:off x="548641" y="5242244"/>
            <a:ext cx="9320423" cy="288032"/>
          </a:xfrm>
          <a:prstGeom prst="homePlate">
            <a:avLst>
              <a:gd name="adj" fmla="val 0"/>
            </a:avLst>
          </a:prstGeom>
          <a:solidFill>
            <a:srgbClr val="BFBFBF"/>
          </a:solidFill>
          <a:ln w="29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4400" tIns="59400" rIns="104400" bIns="594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O – C U R </a:t>
            </a:r>
            <a:r>
              <a:rPr lang="de-DE" sz="1600" b="1" dirty="0" err="1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600" b="1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C U L U M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26338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lipse 23">
            <a:extLst>
              <a:ext uri="{FF2B5EF4-FFF2-40B4-BE49-F238E27FC236}">
                <a16:creationId xmlns:a16="http://schemas.microsoft.com/office/drawing/2014/main" id="{2D5D57BB-EE69-4EB5-AD1E-3AAAC5B0187E}"/>
              </a:ext>
            </a:extLst>
          </p:cNvPr>
          <p:cNvSpPr/>
          <p:nvPr/>
        </p:nvSpPr>
        <p:spPr>
          <a:xfrm>
            <a:off x="10334085" y="2944768"/>
            <a:ext cx="1317330" cy="127632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92D05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An-schluss</a:t>
            </a:r>
          </a:p>
        </p:txBody>
      </p:sp>
    </p:spTree>
    <p:extLst>
      <p:ext uri="{BB962C8B-B14F-4D97-AF65-F5344CB8AC3E}">
        <p14:creationId xmlns:p14="http://schemas.microsoft.com/office/powerpoint/2010/main" val="1066287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26" grpId="0"/>
      <p:bldP spid="43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AD7C37BD-4DF0-79D5-0427-ACB6D6DD0C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0" dirty="0"/>
              <a:t>Zur Zielgruppe gehören Jugendliche mit einem sonderpädagogischem Unterstützungsbedarf in </a:t>
            </a:r>
          </a:p>
          <a:p>
            <a:r>
              <a:rPr lang="de-DE" b="0" dirty="0"/>
              <a:t>Geistige Entwicklung (GG) </a:t>
            </a:r>
          </a:p>
          <a:p>
            <a:r>
              <a:rPr lang="de-DE" b="0" dirty="0"/>
              <a:t>Hören und Kommunikation (</a:t>
            </a:r>
            <a:r>
              <a:rPr lang="de-DE" b="0" dirty="0" err="1"/>
              <a:t>HuK</a:t>
            </a:r>
            <a:r>
              <a:rPr lang="de-DE" b="0" dirty="0"/>
              <a:t>)</a:t>
            </a:r>
          </a:p>
          <a:p>
            <a:r>
              <a:rPr lang="de-DE" b="0" dirty="0"/>
              <a:t>Körperliche und motorische Entwicklung (KME)</a:t>
            </a:r>
          </a:p>
          <a:p>
            <a:r>
              <a:rPr lang="de-DE" b="0" dirty="0"/>
              <a:t>Sehen (SE)</a:t>
            </a:r>
          </a:p>
          <a:p>
            <a:r>
              <a:rPr lang="de-DE" b="0" dirty="0"/>
              <a:t>Sprache (SQ)</a:t>
            </a:r>
          </a:p>
          <a:p>
            <a:r>
              <a:rPr lang="de-DE" b="0" dirty="0"/>
              <a:t>und/oder mit anerkannter Schwerbehinderungen </a:t>
            </a:r>
          </a:p>
          <a:p>
            <a:r>
              <a:rPr lang="de-DE" b="0" dirty="0"/>
              <a:t>oder mit Autismus-Spektrum-Störungen</a:t>
            </a:r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9DB1734C-C5C4-D309-7633-0E15E472C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1177" y="1662904"/>
            <a:ext cx="5373583" cy="45512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dirty="0" err="1"/>
              <a:t>KAoA</a:t>
            </a:r>
            <a:r>
              <a:rPr lang="de-DE" sz="2400" dirty="0"/>
              <a:t>-STAR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0" dirty="0"/>
              <a:t>In der Inklusion entscheiden Schule Eltern im 2. Halbjahr der 7. Klasse gemeinsam, ob das Kind an den Standardelementen nach Regel-</a:t>
            </a:r>
            <a:r>
              <a:rPr lang="de-DE" b="0" dirty="0" err="1"/>
              <a:t>KAoA</a:t>
            </a:r>
            <a:r>
              <a:rPr lang="de-DE" b="0" dirty="0"/>
              <a:t> oder </a:t>
            </a:r>
            <a:r>
              <a:rPr lang="de-DE" b="0" dirty="0" err="1"/>
              <a:t>KAoA</a:t>
            </a:r>
            <a:r>
              <a:rPr lang="de-DE" b="0" dirty="0"/>
              <a:t>-STAR teilnimmt. Ein einmaliger Wechsel zwischen beiden Systemen ist möglich.</a:t>
            </a:r>
          </a:p>
          <a:p>
            <a:pPr marL="0" indent="0">
              <a:buNone/>
            </a:pPr>
            <a:r>
              <a:rPr lang="de-DE" b="0" dirty="0"/>
              <a:t>Die Schulamtskoordination schreibt die Schulen zeitig an und lädt zu einer Informationsveranstaltung für Lehrkräfte und Eltern ein.</a:t>
            </a:r>
          </a:p>
          <a:p>
            <a:pPr marL="0" indent="0">
              <a:buNone/>
            </a:pPr>
            <a:r>
              <a:rPr lang="de-DE" b="0" dirty="0"/>
              <a:t>Nähere Informationen über das </a:t>
            </a:r>
            <a:r>
              <a:rPr lang="de-DE" b="0" dirty="0" err="1"/>
              <a:t>padlet</a:t>
            </a:r>
            <a:r>
              <a:rPr lang="de-DE" b="0" dirty="0"/>
              <a:t>:</a:t>
            </a:r>
          </a:p>
          <a:p>
            <a:pPr marL="0" indent="0">
              <a:buNone/>
            </a:pPr>
            <a:r>
              <a:rPr lang="de-DE" dirty="0">
                <a:hlinkClick r:id="rId2"/>
              </a:rPr>
              <a:t>https://padlet.com/kaoadus/gle2x09z786jkdfe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53E59FE4-17DE-49A2-3418-775B1282B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Schüler*innen mit anerkanntem Förderbedarf</a:t>
            </a:r>
          </a:p>
        </p:txBody>
      </p:sp>
    </p:spTree>
    <p:extLst>
      <p:ext uri="{BB962C8B-B14F-4D97-AF65-F5344CB8AC3E}">
        <p14:creationId xmlns:p14="http://schemas.microsoft.com/office/powerpoint/2010/main" val="454544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hlinkClick r:id="rId2"/>
              </a:rPr>
              <a:t>www.koko-dus.de</a:t>
            </a:r>
            <a:endParaRPr lang="de-DE" dirty="0"/>
          </a:p>
        </p:txBody>
      </p:sp>
      <p:pic>
        <p:nvPicPr>
          <p:cNvPr id="10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956" y="2329655"/>
            <a:ext cx="5711580" cy="3100685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Internetauftritt der Kommunalen Koordinierung Düsseldorf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4294967295"/>
          </p:nvPr>
        </p:nvSpPr>
        <p:spPr>
          <a:xfrm>
            <a:off x="497239" y="2329655"/>
            <a:ext cx="5364162" cy="3684587"/>
          </a:xfrm>
        </p:spPr>
        <p:txBody>
          <a:bodyPr>
            <a:normAutofit fontScale="92500" lnSpcReduction="10000"/>
          </a:bodyPr>
          <a:lstStyle/>
          <a:p>
            <a:r>
              <a:rPr lang="de-DE" b="0" dirty="0"/>
              <a:t>aktuelle Übersicht über die Standardelemente</a:t>
            </a:r>
          </a:p>
          <a:p>
            <a:r>
              <a:rPr lang="de-DE" b="0" dirty="0"/>
              <a:t>aktueller Terminkalender</a:t>
            </a:r>
          </a:p>
          <a:p>
            <a:r>
              <a:rPr lang="de-DE" b="0" dirty="0"/>
              <a:t>Praxishilfen</a:t>
            </a:r>
          </a:p>
          <a:p>
            <a:r>
              <a:rPr lang="de-DE" b="0" dirty="0"/>
              <a:t>digitale Unterrichtsangebote</a:t>
            </a:r>
          </a:p>
          <a:p>
            <a:r>
              <a:rPr lang="de-DE" b="0" dirty="0"/>
              <a:t>regionale Ansprechpartner*innen</a:t>
            </a:r>
          </a:p>
          <a:p>
            <a:r>
              <a:rPr lang="de-DE" b="0" dirty="0"/>
              <a:t>Infos für Eltern &amp; Schüler*innen</a:t>
            </a:r>
          </a:p>
          <a:p>
            <a:r>
              <a:rPr lang="de-DE" b="0" dirty="0"/>
              <a:t>Kontaktdaten </a:t>
            </a:r>
            <a:br>
              <a:rPr lang="de-DE" b="0" dirty="0"/>
            </a:br>
            <a:r>
              <a:rPr lang="de-DE" b="0" dirty="0"/>
              <a:t>der Kommunalen Koordinierung, </a:t>
            </a:r>
            <a:br>
              <a:rPr lang="de-DE" b="0" dirty="0"/>
            </a:br>
            <a:r>
              <a:rPr lang="de-DE" b="0" dirty="0"/>
              <a:t>der Schulamtskoordination, </a:t>
            </a:r>
            <a:br>
              <a:rPr lang="de-DE" b="0" dirty="0"/>
            </a:br>
            <a:r>
              <a:rPr lang="de-DE" b="0" dirty="0"/>
              <a:t>der Bildungsberatung,</a:t>
            </a:r>
            <a:br>
              <a:rPr lang="de-DE" b="0" dirty="0"/>
            </a:br>
            <a:r>
              <a:rPr lang="de-DE" b="0" dirty="0"/>
              <a:t>des zdi-Netzwerks MINT Düsseldorf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2459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838200" y="3431177"/>
            <a:ext cx="9144000" cy="1272585"/>
          </a:xfrm>
        </p:spPr>
        <p:txBody>
          <a:bodyPr>
            <a:normAutofit/>
          </a:bodyPr>
          <a:lstStyle/>
          <a:p>
            <a:r>
              <a:rPr lang="de-DE" dirty="0"/>
              <a:t>Grundlagen </a:t>
            </a:r>
            <a:r>
              <a:rPr lang="de-DE" dirty="0" err="1"/>
              <a:t>KAoA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838200" y="4935175"/>
            <a:ext cx="9144000" cy="1474333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Bei Fragen: </a:t>
            </a:r>
          </a:p>
          <a:p>
            <a:r>
              <a:rPr lang="de-DE" dirty="0"/>
              <a:t>Schulamtskoordinatorin Ute Scheid</a:t>
            </a:r>
          </a:p>
          <a:p>
            <a:r>
              <a:rPr lang="de-DE" dirty="0">
                <a:hlinkClick r:id="rId2"/>
              </a:rPr>
              <a:t>ute.scheid@duesseldorf.de</a:t>
            </a:r>
            <a:endParaRPr lang="de-DE" dirty="0"/>
          </a:p>
          <a:p>
            <a:r>
              <a:rPr lang="de-DE" dirty="0"/>
              <a:t>Tel. 0211.8921947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072DAE5-A8E0-2AC7-A21F-06265895E13A}"/>
              </a:ext>
            </a:extLst>
          </p:cNvPr>
          <p:cNvSpPr txBox="1"/>
          <p:nvPr/>
        </p:nvSpPr>
        <p:spPr>
          <a:xfrm>
            <a:off x="5966848" y="5102555"/>
            <a:ext cx="606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Kommunale Koordinierung Düsseldorf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https://www.kommunale-koordinierung.com/kontakt/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793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8D18B-5C1D-13AC-2F43-96B340B1E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Erklärfilme</a:t>
            </a:r>
            <a:r>
              <a:rPr lang="de-DE" dirty="0"/>
              <a:t> </a:t>
            </a:r>
            <a:r>
              <a:rPr lang="de-DE" dirty="0" err="1"/>
              <a:t>KAoA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5B84A2-DD7C-4541-97F9-AD6915F95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45" y="1688784"/>
            <a:ext cx="4221840" cy="4351338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b="0" dirty="0" err="1"/>
              <a:t>Erklärfilme</a:t>
            </a:r>
            <a:r>
              <a:rPr lang="de-DE" b="0" dirty="0"/>
              <a:t> über die Berufsorientierung in der Sek I in vielen Sprachen abrufbar</a:t>
            </a:r>
          </a:p>
          <a:p>
            <a:r>
              <a:rPr lang="de-DE" b="0" dirty="0" err="1"/>
              <a:t>Erklärfilm</a:t>
            </a:r>
            <a:r>
              <a:rPr lang="de-DE" b="0" dirty="0"/>
              <a:t> über die Berufsorientierung in KAoA-STAR</a:t>
            </a:r>
          </a:p>
          <a:p>
            <a:r>
              <a:rPr lang="de-DE" b="0" dirty="0" err="1"/>
              <a:t>Erklärfilm</a:t>
            </a:r>
            <a:r>
              <a:rPr lang="de-DE" b="0" dirty="0"/>
              <a:t> über die Berufsorientierung in der Sek II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088B1E8-14D2-AB1F-32B5-6ED57A3587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176" y="1688784"/>
            <a:ext cx="1389251" cy="13892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EA9E68F-A075-D8CD-4F16-59413E19E0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176" y="3374756"/>
            <a:ext cx="5755390" cy="245576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AE08533-159C-475D-89C6-7AB73B9E9577}"/>
              </a:ext>
            </a:extLst>
          </p:cNvPr>
          <p:cNvSpPr txBox="1"/>
          <p:nvPr/>
        </p:nvSpPr>
        <p:spPr>
          <a:xfrm>
            <a:off x="513207" y="1706301"/>
            <a:ext cx="4465623" cy="677108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Erklärfilme</a:t>
            </a:r>
            <a:r>
              <a:rPr 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unter</a:t>
            </a:r>
          </a:p>
          <a:p>
            <a:r>
              <a:rPr lang="de-DE" sz="1000" dirty="0">
                <a:hlinkClick r:id="rId4"/>
              </a:rPr>
              <a:t>https://www.berufsorientierung-nrw.de/landesinitiative/standardelemente-in-der-sekundarstufe-i/kaoa-erklaerfilme/</a:t>
            </a:r>
            <a:r>
              <a:rPr lang="de-DE" sz="1000" dirty="0"/>
              <a:t> </a:t>
            </a:r>
            <a:r>
              <a:rPr lang="de-DE" sz="12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6287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89645" y="1662902"/>
            <a:ext cx="7678995" cy="4351338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Die Standardelemente werden im Sinne einer individuellen Förderung zielgerichtet eingesetzt. Folgende Zielgruppen werden unterschieden: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b="0" dirty="0"/>
              <a:t>Standardelemente für alle Schüler*innen</a:t>
            </a:r>
          </a:p>
          <a:p>
            <a:r>
              <a:rPr lang="de-DE" b="0" dirty="0"/>
              <a:t>Standardelemente für Schüler*innen mit Bedarf an individueller Förderung in der Beruflichen Orientierung (marktbenachteiligte Jugendliche, bis erweiterter Hauptschulabschluss)</a:t>
            </a:r>
          </a:p>
          <a:p>
            <a:r>
              <a:rPr lang="de-DE" b="0" dirty="0"/>
              <a:t>Standardelemente für Schüler*innen, die an den </a:t>
            </a:r>
            <a:r>
              <a:rPr lang="de-DE" b="0" dirty="0" err="1"/>
              <a:t>KAoA</a:t>
            </a:r>
            <a:r>
              <a:rPr lang="de-DE" b="0" dirty="0"/>
              <a:t>-STAR-Standardelementen teilnehmen</a:t>
            </a:r>
          </a:p>
          <a:p>
            <a:pPr marL="0" indent="0">
              <a:buNone/>
            </a:pPr>
            <a:endParaRPr lang="de-DE" b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Zielgruppen in </a:t>
            </a:r>
            <a:r>
              <a:rPr lang="de-DE" dirty="0" err="1"/>
              <a:t>KAoA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B50A54B-7201-4F29-BEE8-33456404B970}"/>
              </a:ext>
            </a:extLst>
          </p:cNvPr>
          <p:cNvSpPr txBox="1"/>
          <p:nvPr/>
        </p:nvSpPr>
        <p:spPr>
          <a:xfrm>
            <a:off x="861403" y="5285671"/>
            <a:ext cx="4172151" cy="492443"/>
          </a:xfrm>
          <a:prstGeom prst="rect">
            <a:avLst/>
          </a:prstGeom>
          <a:solidFill>
            <a:srgbClr val="F4FA12">
              <a:alpha val="25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Infos zu </a:t>
            </a:r>
            <a:r>
              <a:rPr lang="de-DE" sz="1600" dirty="0" err="1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KAoA</a:t>
            </a:r>
            <a:r>
              <a:rPr 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-STAR:</a:t>
            </a:r>
          </a:p>
          <a:p>
            <a:r>
              <a:rPr lang="de-DE" sz="1000" dirty="0">
                <a:hlinkClick r:id="rId2"/>
              </a:rPr>
              <a:t>https://www.kommunale-koordinierung.com/standardelemente/kaoa-star/</a:t>
            </a:r>
            <a:r>
              <a:rPr lang="de-DE" sz="1000" dirty="0"/>
              <a:t> </a:t>
            </a:r>
          </a:p>
        </p:txBody>
      </p:sp>
      <p:pic>
        <p:nvPicPr>
          <p:cNvPr id="5" name="Inhaltsplatzhalter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335" y="1784822"/>
            <a:ext cx="2554824" cy="363190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064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CE78026-BADF-FAC9-5F51-45DCE02A6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645" y="1348354"/>
            <a:ext cx="6758664" cy="4696094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43D05DD-635C-1C69-968C-989FF1B89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Standardelemente</a:t>
            </a:r>
          </a:p>
        </p:txBody>
      </p:sp>
    </p:spTree>
    <p:extLst>
      <p:ext uri="{BB962C8B-B14F-4D97-AF65-F5344CB8AC3E}">
        <p14:creationId xmlns:p14="http://schemas.microsoft.com/office/powerpoint/2010/main" val="393719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97239" y="1427771"/>
            <a:ext cx="5347683" cy="46856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Eigene Stärken entdecken</a:t>
            </a:r>
          </a:p>
          <a:p>
            <a:r>
              <a:rPr lang="de-DE" b="0" dirty="0"/>
              <a:t>In der 8. Klasse nehmen alle Schülerinnen und Schüler an einer eintägigen Potenzialanalyse bei einem Bildungsträger teil. </a:t>
            </a:r>
          </a:p>
          <a:p>
            <a:r>
              <a:rPr lang="de-DE" b="0" dirty="0"/>
              <a:t>Ausnahme: </a:t>
            </a:r>
            <a:r>
              <a:rPr lang="de-DE" b="0" dirty="0" err="1"/>
              <a:t>KAoA</a:t>
            </a:r>
            <a:r>
              <a:rPr lang="de-DE" b="0" dirty="0"/>
              <a:t>-STAR-Schüler*innen und Förderschüler*innen kann die PA zweitägig sein.</a:t>
            </a:r>
          </a:p>
          <a:p>
            <a:r>
              <a:rPr lang="de-DE" b="0" dirty="0"/>
              <a:t>In handlungsorientierten Übungen lernen Jugendliche ihre Stärken kennen und erfahren, was alles in ihnen steckt.</a:t>
            </a:r>
          </a:p>
          <a:p>
            <a:r>
              <a:rPr lang="de-DE" b="0" dirty="0"/>
              <a:t>Im Anschluss folgt ein Auswertungsgespräch (gern mit Eltern!).</a:t>
            </a:r>
          </a:p>
          <a:p>
            <a:r>
              <a:rPr lang="de-DE" b="0" dirty="0"/>
              <a:t>Die Jugendlichen erhalten ein individuelles Zertifikat.</a:t>
            </a:r>
          </a:p>
          <a:p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95519" y="1497874"/>
            <a:ext cx="3189007" cy="4516368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Potenzialanalyse</a:t>
            </a:r>
          </a:p>
        </p:txBody>
      </p:sp>
    </p:spTree>
    <p:extLst>
      <p:ext uri="{BB962C8B-B14F-4D97-AF65-F5344CB8AC3E}">
        <p14:creationId xmlns:p14="http://schemas.microsoft.com/office/powerpoint/2010/main" val="1549649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97239" y="1427771"/>
            <a:ext cx="5347683" cy="46856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Ziel: </a:t>
            </a:r>
          </a:p>
          <a:p>
            <a:pPr marL="0" indent="0">
              <a:buNone/>
            </a:pPr>
            <a:r>
              <a:rPr lang="de-DE" dirty="0"/>
              <a:t>Potenziale erkennen und als Planungs-grundlage für den individuellen Lern-prozess nutzen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dirty="0"/>
              <a:t>Die Potenzialanalyse</a:t>
            </a:r>
          </a:p>
          <a:p>
            <a:r>
              <a:rPr lang="de-DE" b="0" dirty="0"/>
              <a:t>ist der Türöffner für die Aus-</a:t>
            </a:r>
            <a:r>
              <a:rPr lang="de-DE" b="0" dirty="0" err="1"/>
              <a:t>einandersetzung</a:t>
            </a:r>
            <a:r>
              <a:rPr lang="de-DE" b="0" dirty="0"/>
              <a:t> mit den eigenen Potenzialen, Fähigkeiten, Talenten und Interessen sowie mit Wunschträumen und den eigenen Lebensplänen,</a:t>
            </a:r>
          </a:p>
          <a:p>
            <a:r>
              <a:rPr lang="de-DE" b="0" dirty="0"/>
              <a:t>stellt den Jugendlichen in den Mittel-punkt und ist stärkenorientiert konzipiert,</a:t>
            </a:r>
          </a:p>
          <a:p>
            <a:r>
              <a:rPr lang="de-DE" b="0" dirty="0"/>
              <a:t>ist Grundlage zur Kompetenzentwicklung und Förderprozessplanung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95519" y="1497874"/>
            <a:ext cx="3189007" cy="4516368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Potenzialanalyse</a:t>
            </a:r>
          </a:p>
        </p:txBody>
      </p:sp>
    </p:spTree>
    <p:extLst>
      <p:ext uri="{BB962C8B-B14F-4D97-AF65-F5344CB8AC3E}">
        <p14:creationId xmlns:p14="http://schemas.microsoft.com/office/powerpoint/2010/main" val="3509990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9645" y="365126"/>
            <a:ext cx="8531891" cy="627652"/>
          </a:xfrm>
        </p:spPr>
        <p:txBody>
          <a:bodyPr/>
          <a:lstStyle/>
          <a:p>
            <a:r>
              <a:rPr lang="de-DE" dirty="0"/>
              <a:t>Potenzialanalyse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97239" y="2246812"/>
            <a:ext cx="4423104" cy="376743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/>
              <a:t>Soziale Kompetenz:</a:t>
            </a:r>
          </a:p>
          <a:p>
            <a:r>
              <a:rPr lang="de-DE" dirty="0"/>
              <a:t>Teamfähigkeit</a:t>
            </a:r>
          </a:p>
          <a:p>
            <a:r>
              <a:rPr lang="de-DE" dirty="0"/>
              <a:t>Kommunikationsfähigkeit</a:t>
            </a:r>
          </a:p>
          <a:p>
            <a:r>
              <a:rPr lang="de-DE" dirty="0"/>
              <a:t>Empathie</a:t>
            </a:r>
          </a:p>
          <a:p>
            <a:r>
              <a:rPr lang="de-DE" dirty="0"/>
              <a:t>Durchsetzungsvermögen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Fachliche Kompetenz:</a:t>
            </a:r>
          </a:p>
          <a:p>
            <a:r>
              <a:rPr lang="de-DE" dirty="0"/>
              <a:t>Motorische Fähigkeiten</a:t>
            </a:r>
          </a:p>
          <a:p>
            <a:r>
              <a:rPr lang="de-DE" dirty="0"/>
              <a:t>Sprachbeherrschung / Textverständnis</a:t>
            </a:r>
          </a:p>
          <a:p>
            <a:r>
              <a:rPr lang="de-DE" dirty="0"/>
              <a:t>Rechnerisches Denken</a:t>
            </a:r>
          </a:p>
          <a:p>
            <a:r>
              <a:rPr lang="de-DE" dirty="0"/>
              <a:t>Räumliches Vorstellungsvermögen</a:t>
            </a:r>
          </a:p>
          <a:p>
            <a:r>
              <a:rPr lang="de-DE" dirty="0"/>
              <a:t>Analytisches Denken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497239" y="1292188"/>
            <a:ext cx="11197521" cy="74937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Vier Kompetenzbereiche werden erfasst und 16 Fähigkeiten zugeordnet, die jeweils mind. zweimal beobachtet werden</a:t>
            </a:r>
          </a:p>
          <a:p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030052" y="2238104"/>
            <a:ext cx="4423104" cy="3767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tabLst/>
              <a:defRPr sz="2000" b="1" kern="1200">
                <a:solidFill>
                  <a:srgbClr val="2633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19138" indent="-261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55700" indent="-2413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dirty="0"/>
              <a:t>Personale Kompetenz:</a:t>
            </a:r>
          </a:p>
          <a:p>
            <a:pPr>
              <a:lnSpc>
                <a:spcPct val="70000"/>
              </a:lnSpc>
            </a:pPr>
            <a:r>
              <a:rPr lang="de-DE" sz="1600" dirty="0"/>
              <a:t>Leistungsbereitschaft / Motivation</a:t>
            </a:r>
          </a:p>
          <a:p>
            <a:pPr>
              <a:lnSpc>
                <a:spcPct val="70000"/>
              </a:lnSpc>
            </a:pPr>
            <a:r>
              <a:rPr lang="de-DE" sz="1600" dirty="0"/>
              <a:t>Geduld</a:t>
            </a:r>
          </a:p>
          <a:p>
            <a:pPr>
              <a:lnSpc>
                <a:spcPct val="70000"/>
              </a:lnSpc>
            </a:pPr>
            <a:r>
              <a:rPr lang="de-DE" sz="1600" dirty="0"/>
              <a:t>Kreativität / Divergentes Denken </a:t>
            </a:r>
          </a:p>
          <a:p>
            <a:pPr marL="0" indent="0">
              <a:lnSpc>
                <a:spcPct val="70000"/>
              </a:lnSpc>
              <a:spcBef>
                <a:spcPts val="800"/>
              </a:spcBef>
              <a:buNone/>
            </a:pPr>
            <a:endParaRPr lang="de-DE" sz="1600" dirty="0"/>
          </a:p>
          <a:p>
            <a:pPr marL="0" indent="0">
              <a:lnSpc>
                <a:spcPct val="70000"/>
              </a:lnSpc>
              <a:spcBef>
                <a:spcPts val="800"/>
              </a:spcBef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dirty="0"/>
              <a:t>Methodische Kompetenz:</a:t>
            </a:r>
          </a:p>
          <a:p>
            <a:pPr>
              <a:lnSpc>
                <a:spcPct val="70000"/>
              </a:lnSpc>
            </a:pPr>
            <a:r>
              <a:rPr lang="de-DE" sz="1600" dirty="0"/>
              <a:t>Arbeitsplanung / Selbstorganisation </a:t>
            </a:r>
          </a:p>
          <a:p>
            <a:pPr>
              <a:lnSpc>
                <a:spcPct val="70000"/>
              </a:lnSpc>
            </a:pPr>
            <a:r>
              <a:rPr lang="de-DE" sz="1600" dirty="0"/>
              <a:t>Sorgfalt</a:t>
            </a:r>
          </a:p>
          <a:p>
            <a:pPr>
              <a:lnSpc>
                <a:spcPct val="70000"/>
              </a:lnSpc>
            </a:pPr>
            <a:r>
              <a:rPr lang="de-DE" sz="1600" dirty="0"/>
              <a:t>Aufmerksamkeit / Konzentrationsfähigkeit</a:t>
            </a:r>
          </a:p>
          <a:p>
            <a:pPr>
              <a:lnSpc>
                <a:spcPct val="70000"/>
              </a:lnSpc>
            </a:pPr>
            <a:r>
              <a:rPr lang="de-DE" sz="1600" dirty="0"/>
              <a:t>Arbeitstempo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EAB0945-88EE-4257-A82B-E98B549189C5}"/>
              </a:ext>
            </a:extLst>
          </p:cNvPr>
          <p:cNvSpPr txBox="1"/>
          <p:nvPr/>
        </p:nvSpPr>
        <p:spPr>
          <a:xfrm rot="493555">
            <a:off x="9126132" y="3410294"/>
            <a:ext cx="2370449" cy="800219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263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Weitere Infos</a:t>
            </a: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https://www.kommunale-koordinierung.com/standardelemente/potenzialanalyse/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000" dirty="0">
              <a:solidFill>
                <a:srgbClr val="263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869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423592" y="2132857"/>
            <a:ext cx="734481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000" dirty="0">
              <a:solidFill>
                <a:srgbClr val="8CA5D2"/>
              </a:solidFill>
            </a:endParaRPr>
          </a:p>
          <a:p>
            <a:br>
              <a:rPr lang="de-DE" sz="2400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b="1" dirty="0">
              <a:solidFill>
                <a:srgbClr val="4F81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solidFill>
                <a:srgbClr val="4F81BD"/>
              </a:solidFill>
              <a:latin typeface="Frutiger LT Std 45 Light"/>
            </a:endParaRPr>
          </a:p>
          <a:p>
            <a:endParaRPr lang="de-DE" sz="2400" dirty="0">
              <a:solidFill>
                <a:srgbClr val="4F81BD"/>
              </a:solidFill>
              <a:latin typeface="Frutiger LT Std 45 Ligh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6416" y="2758978"/>
            <a:ext cx="1531633" cy="196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1684930" y="1571548"/>
            <a:ext cx="5428158" cy="2549052"/>
            <a:chOff x="3524245" y="3546779"/>
            <a:chExt cx="5735536" cy="269977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7316" y="3954249"/>
              <a:ext cx="2244080" cy="2117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 rot="21382928">
              <a:off x="3524245" y="4913906"/>
              <a:ext cx="2088232" cy="635651"/>
            </a:xfrm>
            <a:prstGeom prst="rect">
              <a:avLst/>
            </a:prstGeom>
            <a:solidFill>
              <a:srgbClr val="A3E5FF"/>
            </a:solidFill>
            <a:ln w="15875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Herrn Kellers Leiche war um 1:30 Uhr gefunden worden. </a:t>
              </a:r>
              <a:r>
                <a:rPr lang="de-DE" sz="1050" dirty="0">
                  <a:solidFill>
                    <a:srgbClr val="8CA5D2"/>
                  </a:solidFill>
                </a:rPr>
                <a:t>	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 rot="20155928">
              <a:off x="3918045" y="3610577"/>
              <a:ext cx="2088232" cy="994224"/>
            </a:xfrm>
            <a:prstGeom prst="rect">
              <a:avLst/>
            </a:prstGeom>
            <a:solidFill>
              <a:srgbClr val="A3E5FF"/>
            </a:solidFill>
            <a:ln w="15875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Der Hausmeister hat gesehen, dass Kellers Frau um 23:30 Uhr zu  Schotts Apartment gegangen ist. 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 rot="1126467">
              <a:off x="4405216" y="5790189"/>
              <a:ext cx="2088232" cy="456365"/>
            </a:xfrm>
            <a:prstGeom prst="rect">
              <a:avLst/>
            </a:prstGeom>
            <a:solidFill>
              <a:srgbClr val="A3E5FF"/>
            </a:solidFill>
            <a:ln w="15875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Frau Schmitt folgte häufig Herrn Keller. 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 rot="735279">
              <a:off x="6772143" y="3546779"/>
              <a:ext cx="2088232" cy="814937"/>
            </a:xfrm>
            <a:prstGeom prst="rect">
              <a:avLst/>
            </a:prstGeom>
            <a:solidFill>
              <a:srgbClr val="A3E5FF"/>
            </a:solidFill>
            <a:ln w="15875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Im Wagen von Herrn Schott wurden Blutflecken von Kellers Leiche entdeckt. 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 rot="19783373">
              <a:off x="6980064" y="5404336"/>
              <a:ext cx="2279717" cy="635651"/>
            </a:xfrm>
            <a:prstGeom prst="rect">
              <a:avLst/>
            </a:prstGeom>
            <a:solidFill>
              <a:srgbClr val="A3E5FF"/>
            </a:solidFill>
            <a:ln w="15875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 letzter Zeit häuften sich die Einbrüche  im </a:t>
              </a:r>
              <a:r>
                <a:rPr lang="de-DE" sz="1100" dirty="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benach</a:t>
              </a:r>
              <a:r>
                <a:rPr lang="de-DE" sz="11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-barten Friseursalon</a:t>
              </a:r>
              <a:r>
                <a:rPr lang="de-DE" sz="1100" dirty="0">
                  <a:solidFill>
                    <a:srgbClr val="4F81B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0692" y="2035709"/>
            <a:ext cx="2021151" cy="134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uppieren 17"/>
          <p:cNvGrpSpPr/>
          <p:nvPr/>
        </p:nvGrpSpPr>
        <p:grpSpPr>
          <a:xfrm>
            <a:off x="4234759" y="4659793"/>
            <a:ext cx="3024336" cy="1415412"/>
            <a:chOff x="3599733" y="3738054"/>
            <a:chExt cx="4958124" cy="2529663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34751">
              <a:off x="6522518" y="3769643"/>
              <a:ext cx="2035339" cy="249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102555">
              <a:off x="5486622" y="3738054"/>
              <a:ext cx="629210" cy="1442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286112">
              <a:off x="3599733" y="4700544"/>
              <a:ext cx="1874079" cy="1378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9" t="595" r="729" b="19147"/>
          <a:stretch/>
        </p:blipFill>
        <p:spPr>
          <a:xfrm rot="821666">
            <a:off x="7401824" y="4901754"/>
            <a:ext cx="3098970" cy="74269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528" y="4387278"/>
            <a:ext cx="2257407" cy="1820489"/>
          </a:xfrm>
          <a:prstGeom prst="rect">
            <a:avLst/>
          </a:prstGeom>
        </p:spPr>
      </p:pic>
      <p:sp>
        <p:nvSpPr>
          <p:cNvPr id="24" name="Titel 3"/>
          <p:cNvSpPr txBox="1">
            <a:spLocks/>
          </p:cNvSpPr>
          <p:nvPr/>
        </p:nvSpPr>
        <p:spPr>
          <a:xfrm>
            <a:off x="489645" y="365126"/>
            <a:ext cx="8531891" cy="6276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2633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/>
              <a:t>Potenzialanalyse</a:t>
            </a:r>
            <a:endParaRPr lang="de-DE" dirty="0"/>
          </a:p>
        </p:txBody>
      </p:sp>
      <p:sp>
        <p:nvSpPr>
          <p:cNvPr id="25" name="Inhaltsplatzhalter 5"/>
          <p:cNvSpPr txBox="1">
            <a:spLocks/>
          </p:cNvSpPr>
          <p:nvPr/>
        </p:nvSpPr>
        <p:spPr>
          <a:xfrm>
            <a:off x="489645" y="908871"/>
            <a:ext cx="11197521" cy="390168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11"/>
              </a:buBlip>
              <a:tabLst/>
              <a:defRPr sz="2000" b="1" kern="1200">
                <a:solidFill>
                  <a:srgbClr val="2633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19138" indent="-2619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1"/>
              </a:buBlip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55700" indent="-2413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1"/>
              </a:buBlip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1"/>
              </a:buBlip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de-DE" dirty="0"/>
              <a:t>Typische Aufgaben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1542124"/>
      </p:ext>
    </p:extLst>
  </p:cSld>
  <p:clrMapOvr>
    <a:masterClrMapping/>
  </p:clrMapOvr>
</p:sld>
</file>

<file path=ppt/theme/theme1.xml><?xml version="1.0" encoding="utf-8"?>
<a:theme xmlns:a="http://schemas.openxmlformats.org/drawingml/2006/main" name="KOK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87A879F-F822-46C5-8F52-496589D996E3}" vid="{126AAFA6-95DD-466F-8E4F-40BD28E753F4}"/>
    </a:ext>
  </a:extLst>
</a:theme>
</file>

<file path=ppt/theme/theme2.xml><?xml version="1.0" encoding="utf-8"?>
<a:theme xmlns:a="http://schemas.openxmlformats.org/drawingml/2006/main" name="DTBO La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87A879F-F822-46C5-8F52-496589D996E3}" vid="{9B974635-2050-4558-A549-F0EC52A0676D}"/>
    </a:ext>
  </a:extLst>
</a:theme>
</file>

<file path=ppt/theme/theme3.xml><?xml version="1.0" encoding="utf-8"?>
<a:theme xmlns:a="http://schemas.openxmlformats.org/drawingml/2006/main" name="DTBO kurz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87A879F-F822-46C5-8F52-496589D996E3}" vid="{7DA6CF48-D7CD-4BCF-9117-9996D506890E}"/>
    </a:ext>
  </a:extLst>
</a:theme>
</file>

<file path=ppt/theme/theme4.xml><?xml version="1.0" encoding="utf-8"?>
<a:theme xmlns:a="http://schemas.openxmlformats.org/drawingml/2006/main" name="DÜPB La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87A879F-F822-46C5-8F52-496589D996E3}" vid="{71308984-E3B4-4585-81CD-3EEFF82300ED}"/>
    </a:ext>
  </a:extLst>
</a:theme>
</file>

<file path=ppt/theme/theme5.xml><?xml version="1.0" encoding="utf-8"?>
<a:theme xmlns:a="http://schemas.openxmlformats.org/drawingml/2006/main" name="DÜPB Kurz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87A879F-F822-46C5-8F52-496589D996E3}" vid="{4EDA1E49-3512-4F85-9234-A2FDDE032A1F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989156FAB7904C8D5F4281BE861A4B" ma:contentTypeVersion="16" ma:contentTypeDescription="Ein neues Dokument erstellen." ma:contentTypeScope="" ma:versionID="36ebfbc1a112b3e3ea8faba51f411914">
  <xsd:schema xmlns:xsd="http://www.w3.org/2001/XMLSchema" xmlns:xs="http://www.w3.org/2001/XMLSchema" xmlns:p="http://schemas.microsoft.com/office/2006/metadata/properties" xmlns:ns2="622349e5-e8d6-4c2b-9994-2cbbe46e60f4" xmlns:ns3="f207c648-54b4-4cde-8d6f-5b20acc905bc" targetNamespace="http://schemas.microsoft.com/office/2006/metadata/properties" ma:root="true" ma:fieldsID="028f40d20a25603218bae3225d7463a5" ns2:_="" ns3:_="">
    <xsd:import namespace="622349e5-e8d6-4c2b-9994-2cbbe46e60f4"/>
    <xsd:import namespace="f207c648-54b4-4cde-8d6f-5b20acc905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2349e5-e8d6-4c2b-9994-2cbbe46e60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84efc9bf-49f7-4e02-90f0-149fbb6f9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7c648-54b4-4cde-8d6f-5b20acc905b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910e5d2-0a36-40d0-9839-1a6f648791ef}" ma:internalName="TaxCatchAll" ma:showField="CatchAllData" ma:web="f207c648-54b4-4cde-8d6f-5b20acc905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07c648-54b4-4cde-8d6f-5b20acc905bc" xsi:nil="true"/>
    <lcf76f155ced4ddcb4097134ff3c332f xmlns="622349e5-e8d6-4c2b-9994-2cbbe46e60f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767133-E3B9-47D1-B95D-0646DEBD5F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2349e5-e8d6-4c2b-9994-2cbbe46e60f4"/>
    <ds:schemaRef ds:uri="f207c648-54b4-4cde-8d6f-5b20acc905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E575B6-CA47-4E39-A511-75966DB091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FE2B29-F2E3-48FF-810B-835A652B964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22349e5-e8d6-4c2b-9994-2cbbe46e60f4"/>
    <ds:schemaRef ds:uri="f207c648-54b4-4cde-8d6f-5b20acc905b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16-9_KOKO</Template>
  <TotalTime>0</TotalTime>
  <Words>1988</Words>
  <Application>Microsoft Office PowerPoint</Application>
  <PresentationFormat>Breitbild</PresentationFormat>
  <Paragraphs>330</Paragraphs>
  <Slides>29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29</vt:i4>
      </vt:variant>
    </vt:vector>
  </HeadingPairs>
  <TitlesOfParts>
    <vt:vector size="38" baseType="lpstr">
      <vt:lpstr>Arial</vt:lpstr>
      <vt:lpstr>Calibri</vt:lpstr>
      <vt:lpstr>Frutiger LT Std 45 Light</vt:lpstr>
      <vt:lpstr>Verdana</vt:lpstr>
      <vt:lpstr>KOKO</vt:lpstr>
      <vt:lpstr>DTBO Lang</vt:lpstr>
      <vt:lpstr>DTBO kurz</vt:lpstr>
      <vt:lpstr>DÜPB Lang</vt:lpstr>
      <vt:lpstr>DÜPB Kurz</vt:lpstr>
      <vt:lpstr>Grundlagen KAoA</vt:lpstr>
      <vt:lpstr>Inhalt der Powerpoint</vt:lpstr>
      <vt:lpstr>Erklärfilme KAoA</vt:lpstr>
      <vt:lpstr>Zielgruppen in KAoA</vt:lpstr>
      <vt:lpstr>Standardelemente</vt:lpstr>
      <vt:lpstr>Potenzialanalyse</vt:lpstr>
      <vt:lpstr>Potenzialanalyse</vt:lpstr>
      <vt:lpstr>Potenzialanalyse</vt:lpstr>
      <vt:lpstr>PowerPoint-Präsentation</vt:lpstr>
      <vt:lpstr>Potenzialanalyse</vt:lpstr>
      <vt:lpstr>Potenzialanalyse</vt:lpstr>
      <vt:lpstr>Portfolioinstrument: Berufswahlpass</vt:lpstr>
      <vt:lpstr>Portfolioinstrument: Berufswahlpass</vt:lpstr>
      <vt:lpstr>3 Tage Berufsfelderkundungen</vt:lpstr>
      <vt:lpstr>Schulische prozessbegleitende Begleitung und Beratung</vt:lpstr>
      <vt:lpstr>Schulische prozessbegleitende Begleitung und Beratung</vt:lpstr>
      <vt:lpstr>Schulische prozessbegleitende Begleitung und Beratung</vt:lpstr>
      <vt:lpstr>Schulische prozessbegleitende Begleitung und Beratung</vt:lpstr>
      <vt:lpstr>Schulische prozessbegleitende Begleitung und Beratung</vt:lpstr>
      <vt:lpstr>Standardelemente</vt:lpstr>
      <vt:lpstr>Praktikum</vt:lpstr>
      <vt:lpstr>Praxiskurse</vt:lpstr>
      <vt:lpstr>Anschlussvereinbarung und EckO</vt:lpstr>
      <vt:lpstr>Standardelemente</vt:lpstr>
      <vt:lpstr>Gestaltung des Übergangs</vt:lpstr>
      <vt:lpstr>PowerPoint-Präsentation</vt:lpstr>
      <vt:lpstr>Schüler*innen mit anerkanntem Förderbedarf</vt:lpstr>
      <vt:lpstr>Internetauftritt der Kommunalen Koordinierung Düsseldorf</vt:lpstr>
      <vt:lpstr>Grundlagen KAoA</vt:lpstr>
    </vt:vector>
  </TitlesOfParts>
  <Company>ITK Rheinland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 im Layout der Kommunalen Koordinierung</dc:title>
  <dc:creator>Scheid, Ute</dc:creator>
  <cp:lastModifiedBy>Gregor Nachtwey</cp:lastModifiedBy>
  <cp:revision>126</cp:revision>
  <dcterms:created xsi:type="dcterms:W3CDTF">2022-07-07T06:31:39Z</dcterms:created>
  <dcterms:modified xsi:type="dcterms:W3CDTF">2022-08-09T13:08:43Z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0x0101007A989156FAB7904C8D5F4281BE861A4B</vt:lpwstr>
  </property>
  <property fmtid="{D5CDD505-2E9C-101B-9397-08002B2CF9AE}" pid="3" name="MediaServiceImageTags">
    <vt:lpwstr/>
  </property>
</Properties>
</file>