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876" r:id="rId2"/>
  </p:sldMasterIdLst>
  <p:notesMasterIdLst>
    <p:notesMasterId r:id="rId19"/>
  </p:notesMasterIdLst>
  <p:handoutMasterIdLst>
    <p:handoutMasterId r:id="rId20"/>
  </p:handoutMasterIdLst>
  <p:sldIdLst>
    <p:sldId id="278" r:id="rId3"/>
    <p:sldId id="441" r:id="rId4"/>
    <p:sldId id="440" r:id="rId5"/>
    <p:sldId id="356" r:id="rId6"/>
    <p:sldId id="305" r:id="rId7"/>
    <p:sldId id="450" r:id="rId8"/>
    <p:sldId id="443" r:id="rId9"/>
    <p:sldId id="444" r:id="rId10"/>
    <p:sldId id="445" r:id="rId11"/>
    <p:sldId id="446" r:id="rId12"/>
    <p:sldId id="451" r:id="rId13"/>
    <p:sldId id="426" r:id="rId14"/>
    <p:sldId id="435" r:id="rId15"/>
    <p:sldId id="447" r:id="rId16"/>
    <p:sldId id="448" r:id="rId17"/>
    <p:sldId id="449" r:id="rId18"/>
  </p:sldIdLst>
  <p:sldSz cx="9144000" cy="6858000" type="screen4x3"/>
  <p:notesSz cx="6858000" cy="9979025"/>
  <p:defaultTextStyle>
    <a:defPPr>
      <a:defRPr lang="de-DE"/>
    </a:defPPr>
    <a:lvl1pPr algn="l" rtl="0" fontAlgn="base">
      <a:spcBef>
        <a:spcPct val="0"/>
      </a:spcBef>
      <a:spcAft>
        <a:spcPct val="0"/>
      </a:spcAft>
      <a:defRPr sz="2800" b="1" kern="1200">
        <a:solidFill>
          <a:srgbClr val="1E4770"/>
        </a:solidFill>
        <a:latin typeface="Arial" charset="0"/>
        <a:ea typeface="+mn-ea"/>
        <a:cs typeface="Arial" charset="0"/>
      </a:defRPr>
    </a:lvl1pPr>
    <a:lvl2pPr marL="457200" algn="l" rtl="0" fontAlgn="base">
      <a:spcBef>
        <a:spcPct val="0"/>
      </a:spcBef>
      <a:spcAft>
        <a:spcPct val="0"/>
      </a:spcAft>
      <a:defRPr sz="2800" b="1" kern="1200">
        <a:solidFill>
          <a:srgbClr val="1E4770"/>
        </a:solidFill>
        <a:latin typeface="Arial" charset="0"/>
        <a:ea typeface="+mn-ea"/>
        <a:cs typeface="Arial" charset="0"/>
      </a:defRPr>
    </a:lvl2pPr>
    <a:lvl3pPr marL="914400" algn="l" rtl="0" fontAlgn="base">
      <a:spcBef>
        <a:spcPct val="0"/>
      </a:spcBef>
      <a:spcAft>
        <a:spcPct val="0"/>
      </a:spcAft>
      <a:defRPr sz="2800" b="1" kern="1200">
        <a:solidFill>
          <a:srgbClr val="1E4770"/>
        </a:solidFill>
        <a:latin typeface="Arial" charset="0"/>
        <a:ea typeface="+mn-ea"/>
        <a:cs typeface="Arial" charset="0"/>
      </a:defRPr>
    </a:lvl3pPr>
    <a:lvl4pPr marL="1371600" algn="l" rtl="0" fontAlgn="base">
      <a:spcBef>
        <a:spcPct val="0"/>
      </a:spcBef>
      <a:spcAft>
        <a:spcPct val="0"/>
      </a:spcAft>
      <a:defRPr sz="2800" b="1" kern="1200">
        <a:solidFill>
          <a:srgbClr val="1E4770"/>
        </a:solidFill>
        <a:latin typeface="Arial" charset="0"/>
        <a:ea typeface="+mn-ea"/>
        <a:cs typeface="Arial" charset="0"/>
      </a:defRPr>
    </a:lvl4pPr>
    <a:lvl5pPr marL="1828800" algn="l" rtl="0" fontAlgn="base">
      <a:spcBef>
        <a:spcPct val="0"/>
      </a:spcBef>
      <a:spcAft>
        <a:spcPct val="0"/>
      </a:spcAft>
      <a:defRPr sz="2800" b="1" kern="1200">
        <a:solidFill>
          <a:srgbClr val="1E4770"/>
        </a:solidFill>
        <a:latin typeface="Arial" charset="0"/>
        <a:ea typeface="+mn-ea"/>
        <a:cs typeface="Arial" charset="0"/>
      </a:defRPr>
    </a:lvl5pPr>
    <a:lvl6pPr marL="2286000" algn="l" defTabSz="914400" rtl="0" eaLnBrk="1" latinLnBrk="0" hangingPunct="1">
      <a:defRPr sz="2800" b="1" kern="1200">
        <a:solidFill>
          <a:srgbClr val="1E4770"/>
        </a:solidFill>
        <a:latin typeface="Arial" charset="0"/>
        <a:ea typeface="+mn-ea"/>
        <a:cs typeface="Arial" charset="0"/>
      </a:defRPr>
    </a:lvl6pPr>
    <a:lvl7pPr marL="2743200" algn="l" defTabSz="914400" rtl="0" eaLnBrk="1" latinLnBrk="0" hangingPunct="1">
      <a:defRPr sz="2800" b="1" kern="1200">
        <a:solidFill>
          <a:srgbClr val="1E4770"/>
        </a:solidFill>
        <a:latin typeface="Arial" charset="0"/>
        <a:ea typeface="+mn-ea"/>
        <a:cs typeface="Arial" charset="0"/>
      </a:defRPr>
    </a:lvl7pPr>
    <a:lvl8pPr marL="3200400" algn="l" defTabSz="914400" rtl="0" eaLnBrk="1" latinLnBrk="0" hangingPunct="1">
      <a:defRPr sz="2800" b="1" kern="1200">
        <a:solidFill>
          <a:srgbClr val="1E4770"/>
        </a:solidFill>
        <a:latin typeface="Arial" charset="0"/>
        <a:ea typeface="+mn-ea"/>
        <a:cs typeface="Arial" charset="0"/>
      </a:defRPr>
    </a:lvl8pPr>
    <a:lvl9pPr marL="3657600" algn="l" defTabSz="914400" rtl="0" eaLnBrk="1" latinLnBrk="0" hangingPunct="1">
      <a:defRPr sz="2800" b="1" kern="1200">
        <a:solidFill>
          <a:srgbClr val="1E4770"/>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44">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C000"/>
    <a:srgbClr val="CC00FF"/>
    <a:srgbClr val="9999FF"/>
    <a:srgbClr val="FF99CC"/>
    <a:srgbClr val="0000FF"/>
    <a:srgbClr val="1E4770"/>
    <a:srgbClr val="0066FF"/>
    <a:srgbClr val="CCCC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Designformatvorlage 2 - Akz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DBED569-4797-4DF1-A0F4-6AAB3CD982D8}" styleName="Helle Formatvorlage 3 - Akz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91" autoAdjust="0"/>
    <p:restoredTop sz="86131" autoAdjust="0"/>
  </p:normalViewPr>
  <p:slideViewPr>
    <p:cSldViewPr snapToGrid="0" snapToObjects="1">
      <p:cViewPr varScale="1">
        <p:scale>
          <a:sx n="70" d="100"/>
          <a:sy n="70" d="100"/>
        </p:scale>
        <p:origin x="1718" y="62"/>
      </p:cViewPr>
      <p:guideLst>
        <p:guide orient="horz" pos="2160"/>
        <p:guide pos="2880"/>
      </p:guideLst>
    </p:cSldViewPr>
  </p:slideViewPr>
  <p:outlineViewPr>
    <p:cViewPr>
      <p:scale>
        <a:sx n="75" d="100"/>
        <a:sy n="75" d="100"/>
      </p:scale>
      <p:origin x="288"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6" d="100"/>
          <a:sy n="76" d="100"/>
        </p:scale>
        <p:origin x="-2148" y="-90"/>
      </p:cViewPr>
      <p:guideLst>
        <p:guide orient="horz" pos="3144"/>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71800" cy="498554"/>
          </a:xfrm>
          <a:prstGeom prst="rect">
            <a:avLst/>
          </a:prstGeom>
        </p:spPr>
        <p:txBody>
          <a:bodyPr vert="horz" lIns="95988" tIns="47995" rIns="95988" bIns="47995" rtlCol="0"/>
          <a:lstStyle>
            <a:lvl1pPr algn="l" eaLnBrk="0" hangingPunct="0">
              <a:defRPr sz="1300">
                <a:cs typeface="+mn-cs"/>
              </a:defRPr>
            </a:lvl1pPr>
          </a:lstStyle>
          <a:p>
            <a:pPr>
              <a:defRPr/>
            </a:pPr>
            <a:endParaRPr lang="de-DE"/>
          </a:p>
        </p:txBody>
      </p:sp>
      <p:sp>
        <p:nvSpPr>
          <p:cNvPr id="3" name="Datumsplatzhalter 2"/>
          <p:cNvSpPr>
            <a:spLocks noGrp="1"/>
          </p:cNvSpPr>
          <p:nvPr>
            <p:ph type="dt" sz="quarter" idx="1"/>
          </p:nvPr>
        </p:nvSpPr>
        <p:spPr>
          <a:xfrm>
            <a:off x="3884615" y="0"/>
            <a:ext cx="2971800" cy="498554"/>
          </a:xfrm>
          <a:prstGeom prst="rect">
            <a:avLst/>
          </a:prstGeom>
        </p:spPr>
        <p:txBody>
          <a:bodyPr vert="horz" lIns="95988" tIns="47995" rIns="95988" bIns="47995" rtlCol="0"/>
          <a:lstStyle>
            <a:lvl1pPr algn="r" eaLnBrk="0" hangingPunct="0">
              <a:defRPr sz="1300">
                <a:cs typeface="+mn-cs"/>
              </a:defRPr>
            </a:lvl1pPr>
          </a:lstStyle>
          <a:p>
            <a:pPr>
              <a:defRPr/>
            </a:pPr>
            <a:fld id="{9C3C6E97-D7A7-489E-8871-B71C1A9485F5}" type="datetimeFigureOut">
              <a:rPr lang="de-DE"/>
              <a:pPr>
                <a:defRPr/>
              </a:pPr>
              <a:t>21.01.2021</a:t>
            </a:fld>
            <a:endParaRPr lang="de-DE"/>
          </a:p>
        </p:txBody>
      </p:sp>
      <p:sp>
        <p:nvSpPr>
          <p:cNvPr id="4" name="Fußzeilenplatzhalter 3"/>
          <p:cNvSpPr>
            <a:spLocks noGrp="1"/>
          </p:cNvSpPr>
          <p:nvPr>
            <p:ph type="ftr" sz="quarter" idx="2"/>
          </p:nvPr>
        </p:nvSpPr>
        <p:spPr>
          <a:xfrm>
            <a:off x="1" y="9478881"/>
            <a:ext cx="2971800" cy="498553"/>
          </a:xfrm>
          <a:prstGeom prst="rect">
            <a:avLst/>
          </a:prstGeom>
        </p:spPr>
        <p:txBody>
          <a:bodyPr vert="horz" lIns="95988" tIns="47995" rIns="95988" bIns="47995" rtlCol="0" anchor="b"/>
          <a:lstStyle>
            <a:lvl1pPr algn="l" eaLnBrk="0" hangingPunct="0">
              <a:defRPr sz="1300">
                <a:cs typeface="+mn-cs"/>
              </a:defRPr>
            </a:lvl1pPr>
          </a:lstStyle>
          <a:p>
            <a:pPr>
              <a:defRPr/>
            </a:pPr>
            <a:endParaRPr lang="de-DE"/>
          </a:p>
        </p:txBody>
      </p:sp>
      <p:sp>
        <p:nvSpPr>
          <p:cNvPr id="5" name="Foliennummernplatzhalter 4"/>
          <p:cNvSpPr>
            <a:spLocks noGrp="1"/>
          </p:cNvSpPr>
          <p:nvPr>
            <p:ph type="sldNum" sz="quarter" idx="3"/>
          </p:nvPr>
        </p:nvSpPr>
        <p:spPr>
          <a:xfrm>
            <a:off x="3884615" y="9478881"/>
            <a:ext cx="2971800" cy="498553"/>
          </a:xfrm>
          <a:prstGeom prst="rect">
            <a:avLst/>
          </a:prstGeom>
        </p:spPr>
        <p:txBody>
          <a:bodyPr vert="horz" lIns="95988" tIns="47995" rIns="95988" bIns="47995" rtlCol="0" anchor="b"/>
          <a:lstStyle>
            <a:lvl1pPr algn="r" eaLnBrk="0" hangingPunct="0">
              <a:defRPr sz="1300">
                <a:cs typeface="+mn-cs"/>
              </a:defRPr>
            </a:lvl1pPr>
          </a:lstStyle>
          <a:p>
            <a:pPr>
              <a:defRPr/>
            </a:pPr>
            <a:fld id="{04552D46-AA6A-48D8-B0D6-C0C19E0E3F2C}" type="slidenum">
              <a:rPr lang="de-DE"/>
              <a:pPr>
                <a:defRPr/>
              </a:pPr>
              <a:t>‹Nr.›</a:t>
            </a:fld>
            <a:endParaRPr lang="de-DE"/>
          </a:p>
        </p:txBody>
      </p:sp>
    </p:spTree>
    <p:extLst>
      <p:ext uri="{BB962C8B-B14F-4D97-AF65-F5344CB8AC3E}">
        <p14:creationId xmlns:p14="http://schemas.microsoft.com/office/powerpoint/2010/main" val="3591730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0"/>
            <a:ext cx="2971800" cy="49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88" tIns="47995" rIns="95988" bIns="47995" numCol="1" anchor="t" anchorCtr="0" compatLnSpc="1">
            <a:prstTxWarp prst="textNoShape">
              <a:avLst/>
            </a:prstTxWarp>
          </a:bodyPr>
          <a:lstStyle>
            <a:lvl1pPr algn="l" eaLnBrk="0" hangingPunct="0">
              <a:defRPr sz="1300" b="0">
                <a:solidFill>
                  <a:schemeClr val="tx1"/>
                </a:solidFill>
                <a:latin typeface="Times New Roman" charset="0"/>
                <a:cs typeface="+mn-cs"/>
              </a:defRPr>
            </a:lvl1pPr>
          </a:lstStyle>
          <a:p>
            <a:pPr>
              <a:defRPr/>
            </a:pPr>
            <a:endParaRPr lang="de-DE"/>
          </a:p>
        </p:txBody>
      </p:sp>
      <p:sp>
        <p:nvSpPr>
          <p:cNvPr id="18435" name="Rectangle 3"/>
          <p:cNvSpPr>
            <a:spLocks noGrp="1" noChangeArrowheads="1"/>
          </p:cNvSpPr>
          <p:nvPr>
            <p:ph type="dt" idx="1"/>
          </p:nvPr>
        </p:nvSpPr>
        <p:spPr bwMode="auto">
          <a:xfrm>
            <a:off x="3886202" y="0"/>
            <a:ext cx="2971800" cy="49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88" tIns="47995" rIns="95988" bIns="47995" numCol="1" anchor="t" anchorCtr="0" compatLnSpc="1">
            <a:prstTxWarp prst="textNoShape">
              <a:avLst/>
            </a:prstTxWarp>
          </a:bodyPr>
          <a:lstStyle>
            <a:lvl1pPr algn="r" eaLnBrk="0" hangingPunct="0">
              <a:defRPr sz="1300" b="0">
                <a:solidFill>
                  <a:schemeClr val="tx1"/>
                </a:solidFill>
                <a:latin typeface="Times New Roman" charset="0"/>
                <a:cs typeface="+mn-cs"/>
              </a:defRPr>
            </a:lvl1pPr>
          </a:lstStyle>
          <a:p>
            <a:pPr>
              <a:defRPr/>
            </a:pPr>
            <a:endParaRPr lang="de-DE"/>
          </a:p>
        </p:txBody>
      </p:sp>
      <p:sp>
        <p:nvSpPr>
          <p:cNvPr id="16388" name="Rectangle 4"/>
          <p:cNvSpPr>
            <a:spLocks noGrp="1" noRot="1" noChangeAspect="1" noChangeArrowheads="1" noTextEdit="1"/>
          </p:cNvSpPr>
          <p:nvPr>
            <p:ph type="sldImg" idx="2"/>
          </p:nvPr>
        </p:nvSpPr>
        <p:spPr bwMode="auto">
          <a:xfrm>
            <a:off x="936625" y="749300"/>
            <a:ext cx="4984750" cy="3740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914401" y="4740238"/>
            <a:ext cx="5029200" cy="4490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88" tIns="47995" rIns="95988" bIns="47995" numCol="1" anchor="t" anchorCtr="0" compatLnSpc="1">
            <a:prstTxWarp prst="textNoShape">
              <a:avLst/>
            </a:prstTxWarp>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8438" name="Rectangle 6"/>
          <p:cNvSpPr>
            <a:spLocks noGrp="1" noChangeArrowheads="1"/>
          </p:cNvSpPr>
          <p:nvPr>
            <p:ph type="ftr" sz="quarter" idx="4"/>
          </p:nvPr>
        </p:nvSpPr>
        <p:spPr bwMode="auto">
          <a:xfrm>
            <a:off x="1" y="9480471"/>
            <a:ext cx="2971800" cy="49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88" tIns="47995" rIns="95988" bIns="47995" numCol="1" anchor="b" anchorCtr="0" compatLnSpc="1">
            <a:prstTxWarp prst="textNoShape">
              <a:avLst/>
            </a:prstTxWarp>
          </a:bodyPr>
          <a:lstStyle>
            <a:lvl1pPr algn="l" eaLnBrk="0" hangingPunct="0">
              <a:defRPr sz="1300" b="0">
                <a:solidFill>
                  <a:schemeClr val="tx1"/>
                </a:solidFill>
                <a:latin typeface="Times New Roman" charset="0"/>
                <a:cs typeface="+mn-cs"/>
              </a:defRPr>
            </a:lvl1pPr>
          </a:lstStyle>
          <a:p>
            <a:pPr>
              <a:defRPr/>
            </a:pPr>
            <a:endParaRPr lang="de-DE"/>
          </a:p>
        </p:txBody>
      </p:sp>
      <p:sp>
        <p:nvSpPr>
          <p:cNvPr id="18439" name="Rectangle 7"/>
          <p:cNvSpPr>
            <a:spLocks noGrp="1" noChangeArrowheads="1"/>
          </p:cNvSpPr>
          <p:nvPr>
            <p:ph type="sldNum" sz="quarter" idx="5"/>
          </p:nvPr>
        </p:nvSpPr>
        <p:spPr bwMode="auto">
          <a:xfrm>
            <a:off x="3886202" y="9480471"/>
            <a:ext cx="2971800" cy="49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88" tIns="47995" rIns="95988" bIns="47995" numCol="1" anchor="b" anchorCtr="0" compatLnSpc="1">
            <a:prstTxWarp prst="textNoShape">
              <a:avLst/>
            </a:prstTxWarp>
          </a:bodyPr>
          <a:lstStyle>
            <a:lvl1pPr algn="r" eaLnBrk="0" hangingPunct="0">
              <a:defRPr sz="1300" b="0">
                <a:solidFill>
                  <a:schemeClr val="tx1"/>
                </a:solidFill>
                <a:latin typeface="Times New Roman" charset="0"/>
                <a:cs typeface="+mn-cs"/>
              </a:defRPr>
            </a:lvl1pPr>
          </a:lstStyle>
          <a:p>
            <a:pPr>
              <a:defRPr/>
            </a:pPr>
            <a:fld id="{923FA312-C000-41FC-B57D-B27C02F34D67}" type="slidenum">
              <a:rPr lang="de-DE"/>
              <a:pPr>
                <a:defRPr/>
              </a:pPr>
              <a:t>‹Nr.›</a:t>
            </a:fld>
            <a:endParaRPr lang="de-DE"/>
          </a:p>
        </p:txBody>
      </p:sp>
    </p:spTree>
    <p:extLst>
      <p:ext uri="{BB962C8B-B14F-4D97-AF65-F5344CB8AC3E}">
        <p14:creationId xmlns:p14="http://schemas.microsoft.com/office/powerpoint/2010/main" val="33879866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Diese verschiedenen hier aufgeführten Phasen zeigen schematisch den Prozess der Berufsorientierung von der ersten Orientierung bis zur Entscheidung für ein Studium und/oder einen Beruf. </a:t>
            </a:r>
          </a:p>
          <a:p>
            <a:r>
              <a:rPr lang="de-DE" dirty="0"/>
              <a:t>Die Schule wird diesen Prozess aktiv mit der Durchführung der Standardelemente und eigener ergänzender Bausteine unterstützen.</a:t>
            </a:r>
          </a:p>
          <a:p>
            <a:r>
              <a:rPr lang="de-DE" dirty="0"/>
              <a:t>Die Raute</a:t>
            </a:r>
            <a:r>
              <a:rPr lang="de-DE" baseline="0" dirty="0"/>
              <a:t> stellt die Erweiterung des Berufswahlspektrums vom Traumberuf hin zum Zielberuf dar. </a:t>
            </a:r>
          </a:p>
          <a:p>
            <a:r>
              <a:rPr lang="de-DE" baseline="0" dirty="0"/>
              <a:t>Über Erkundungen und Informationen wird das Berufsspektrum der Jugendlichen systematisch erweitert und im Beratungsprozess verbunden mit praktischen Erfahrungen reflektiert und zu einem oder mehreren Zielberufen geführt.</a:t>
            </a:r>
            <a:endParaRPr lang="de-DE" dirty="0"/>
          </a:p>
        </p:txBody>
      </p:sp>
      <p:sp>
        <p:nvSpPr>
          <p:cNvPr id="4" name="Foliennummernplatzhalter 3"/>
          <p:cNvSpPr>
            <a:spLocks noGrp="1"/>
          </p:cNvSpPr>
          <p:nvPr>
            <p:ph type="sldNum" sz="quarter" idx="10"/>
          </p:nvPr>
        </p:nvSpPr>
        <p:spPr/>
        <p:txBody>
          <a:bodyPr/>
          <a:lstStyle/>
          <a:p>
            <a:fld id="{A9CF631E-F42A-4A8A-8C9A-E46DC3C4B9D7}" type="slidenum">
              <a:rPr lang="de-DE" smtClean="0"/>
              <a:t>3</a:t>
            </a:fld>
            <a:endParaRPr lang="de-DE"/>
          </a:p>
        </p:txBody>
      </p:sp>
    </p:spTree>
    <p:extLst>
      <p:ext uri="{BB962C8B-B14F-4D97-AF65-F5344CB8AC3E}">
        <p14:creationId xmlns:p14="http://schemas.microsoft.com/office/powerpoint/2010/main" val="983741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izenplatzhalter 2"/>
          <p:cNvSpPr>
            <a:spLocks noGrp="1"/>
          </p:cNvSpPr>
          <p:nvPr>
            <p:ph type="body" idx="1"/>
          </p:nvPr>
        </p:nvSpPr>
        <p:spPr bwMode="auto">
          <a:xfrm>
            <a:off x="685637" y="4723924"/>
            <a:ext cx="5486727" cy="447579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latin typeface="Arial" pitchFamily="34" charset="0"/>
            </a:endParaRPr>
          </a:p>
        </p:txBody>
      </p:sp>
      <p:sp>
        <p:nvSpPr>
          <p:cNvPr id="52228" name="Foliennummernplatzhalter 3"/>
          <p:cNvSpPr>
            <a:spLocks noGrp="1"/>
          </p:cNvSpPr>
          <p:nvPr>
            <p:ph type="sldNum" sz="quarter" idx="4294967295"/>
          </p:nvPr>
        </p:nvSpPr>
        <p:spPr bwMode="auto">
          <a:xfrm>
            <a:off x="3883643" y="9446257"/>
            <a:ext cx="2972724" cy="49784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Geneva" pitchFamily="-52" charset="-128"/>
              </a:defRPr>
            </a:lvl1pPr>
            <a:lvl2pPr marL="752237" indent="-289322" eaLnBrk="0" hangingPunct="0">
              <a:defRPr>
                <a:solidFill>
                  <a:schemeClr val="tx1"/>
                </a:solidFill>
                <a:latin typeface="Arial" pitchFamily="34" charset="0"/>
                <a:ea typeface="Geneva" pitchFamily="-52" charset="-128"/>
              </a:defRPr>
            </a:lvl2pPr>
            <a:lvl3pPr marL="1157288" indent="-231458" eaLnBrk="0" hangingPunct="0">
              <a:defRPr>
                <a:solidFill>
                  <a:schemeClr val="tx1"/>
                </a:solidFill>
                <a:latin typeface="Arial" pitchFamily="34" charset="0"/>
                <a:ea typeface="Geneva" pitchFamily="-52" charset="-128"/>
              </a:defRPr>
            </a:lvl3pPr>
            <a:lvl4pPr marL="1620203" indent="-231458" eaLnBrk="0" hangingPunct="0">
              <a:defRPr>
                <a:solidFill>
                  <a:schemeClr val="tx1"/>
                </a:solidFill>
                <a:latin typeface="Arial" pitchFamily="34" charset="0"/>
                <a:ea typeface="Geneva" pitchFamily="-52" charset="-128"/>
              </a:defRPr>
            </a:lvl4pPr>
            <a:lvl5pPr marL="2083118" indent="-231458" eaLnBrk="0" hangingPunct="0">
              <a:defRPr>
                <a:solidFill>
                  <a:schemeClr val="tx1"/>
                </a:solidFill>
                <a:latin typeface="Arial" pitchFamily="34" charset="0"/>
                <a:ea typeface="Geneva" pitchFamily="-52" charset="-128"/>
              </a:defRPr>
            </a:lvl5pPr>
            <a:lvl6pPr marL="2546033" indent="-231458" eaLnBrk="0" fontAlgn="base" hangingPunct="0">
              <a:spcBef>
                <a:spcPct val="0"/>
              </a:spcBef>
              <a:spcAft>
                <a:spcPct val="0"/>
              </a:spcAft>
              <a:defRPr>
                <a:solidFill>
                  <a:schemeClr val="tx1"/>
                </a:solidFill>
                <a:latin typeface="Arial" pitchFamily="34" charset="0"/>
                <a:ea typeface="Geneva" pitchFamily="-52" charset="-128"/>
              </a:defRPr>
            </a:lvl6pPr>
            <a:lvl7pPr marL="3008948" indent="-231458" eaLnBrk="0" fontAlgn="base" hangingPunct="0">
              <a:spcBef>
                <a:spcPct val="0"/>
              </a:spcBef>
              <a:spcAft>
                <a:spcPct val="0"/>
              </a:spcAft>
              <a:defRPr>
                <a:solidFill>
                  <a:schemeClr val="tx1"/>
                </a:solidFill>
                <a:latin typeface="Arial" pitchFamily="34" charset="0"/>
                <a:ea typeface="Geneva" pitchFamily="-52" charset="-128"/>
              </a:defRPr>
            </a:lvl7pPr>
            <a:lvl8pPr marL="3471863" indent="-231458" eaLnBrk="0" fontAlgn="base" hangingPunct="0">
              <a:spcBef>
                <a:spcPct val="0"/>
              </a:spcBef>
              <a:spcAft>
                <a:spcPct val="0"/>
              </a:spcAft>
              <a:defRPr>
                <a:solidFill>
                  <a:schemeClr val="tx1"/>
                </a:solidFill>
                <a:latin typeface="Arial" pitchFamily="34" charset="0"/>
                <a:ea typeface="Geneva" pitchFamily="-52" charset="-128"/>
              </a:defRPr>
            </a:lvl8pPr>
            <a:lvl9pPr marL="3934778" indent="-231458" eaLnBrk="0" fontAlgn="base" hangingPunct="0">
              <a:spcBef>
                <a:spcPct val="0"/>
              </a:spcBef>
              <a:spcAft>
                <a:spcPct val="0"/>
              </a:spcAft>
              <a:defRPr>
                <a:solidFill>
                  <a:schemeClr val="tx1"/>
                </a:solidFill>
                <a:latin typeface="Arial" pitchFamily="34" charset="0"/>
                <a:ea typeface="Geneva" pitchFamily="-52" charset="-128"/>
              </a:defRPr>
            </a:lvl9pPr>
          </a:lstStyle>
          <a:p>
            <a:pPr eaLnBrk="1" hangingPunct="1"/>
            <a:fld id="{EC683FCA-CA52-4309-8255-E87E2715E392}" type="slidenum">
              <a:rPr lang="de-DE" altLang="de-DE">
                <a:solidFill>
                  <a:prstClr val="black"/>
                </a:solidFill>
              </a:rPr>
              <a:pPr eaLnBrk="1" hangingPunct="1"/>
              <a:t>5</a:t>
            </a:fld>
            <a:endParaRPr lang="de-DE" altLang="de-DE">
              <a:solidFill>
                <a:prstClr val="black"/>
              </a:solidFill>
            </a:endParaRPr>
          </a:p>
        </p:txBody>
      </p:sp>
    </p:spTree>
    <p:extLst>
      <p:ext uri="{BB962C8B-B14F-4D97-AF65-F5344CB8AC3E}">
        <p14:creationId xmlns:p14="http://schemas.microsoft.com/office/powerpoint/2010/main" val="1948189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9163" y="746125"/>
            <a:ext cx="4959350" cy="3721100"/>
          </a:xfrm>
        </p:spPr>
      </p:sp>
      <p:sp>
        <p:nvSpPr>
          <p:cNvPr id="3" name="Notizenplatzhalter 2"/>
          <p:cNvSpPr>
            <a:spLocks noGrp="1"/>
          </p:cNvSpPr>
          <p:nvPr>
            <p:ph type="body" idx="1"/>
          </p:nvPr>
        </p:nvSpPr>
        <p:spPr/>
        <p:txBody>
          <a:bodyPr>
            <a:normAutofit/>
          </a:bodyPr>
          <a:lstStyle/>
          <a:p>
            <a:pPr>
              <a:defRPr/>
            </a:pPr>
            <a:r>
              <a:rPr lang="de-DE" dirty="0">
                <a:solidFill>
                  <a:srgbClr val="000000"/>
                </a:solidFill>
                <a:cs typeface="Arial" charset="0"/>
              </a:rPr>
              <a:t>Verweis auf Reader S. 16</a:t>
            </a:r>
          </a:p>
          <a:p>
            <a:pPr>
              <a:defRPr/>
            </a:pPr>
            <a:r>
              <a:rPr lang="de-DE" dirty="0">
                <a:solidFill>
                  <a:srgbClr val="000000"/>
                </a:solidFill>
                <a:cs typeface="Arial" charset="0"/>
              </a:rPr>
              <a:t>Welche Kompetenzen GIBT</a:t>
            </a:r>
            <a:r>
              <a:rPr lang="de-DE" baseline="0" dirty="0">
                <a:solidFill>
                  <a:srgbClr val="000000"/>
                </a:solidFill>
                <a:cs typeface="Arial" charset="0"/>
              </a:rPr>
              <a:t> ES? 				(erfassen klingt nach PA)</a:t>
            </a:r>
          </a:p>
          <a:p>
            <a:pPr>
              <a:defRPr/>
            </a:pPr>
            <a:r>
              <a:rPr lang="de-DE" dirty="0">
                <a:solidFill>
                  <a:srgbClr val="000000"/>
                </a:solidFill>
                <a:cs typeface="Arial" charset="0"/>
              </a:rPr>
              <a:t>Methodenkompetenz: Aufgaben anzufassen</a:t>
            </a:r>
            <a:r>
              <a:rPr lang="de-DE" baseline="0" dirty="0">
                <a:solidFill>
                  <a:srgbClr val="000000"/>
                </a:solidFill>
                <a:cs typeface="Arial" charset="0"/>
              </a:rPr>
              <a:t> und lösen zu können</a:t>
            </a:r>
          </a:p>
          <a:p>
            <a:pPr>
              <a:defRPr/>
            </a:pPr>
            <a:r>
              <a:rPr lang="de-DE" baseline="0" dirty="0">
                <a:solidFill>
                  <a:srgbClr val="000000"/>
                </a:solidFill>
                <a:cs typeface="Arial" charset="0"/>
              </a:rPr>
              <a:t>Sozialkompetenz: Aufgaben kooperativ und kommunikativ selbstorganisiert zu handeln</a:t>
            </a:r>
          </a:p>
          <a:p>
            <a:pPr>
              <a:defRPr/>
            </a:pPr>
            <a:r>
              <a:rPr lang="de-DE" baseline="0" dirty="0">
                <a:solidFill>
                  <a:srgbClr val="000000"/>
                </a:solidFill>
                <a:cs typeface="Arial" charset="0"/>
              </a:rPr>
              <a:t>Personale Kompetenz: sich selbst einschätzen zu können, eigene Begabungen, Motivationen zu entfalten</a:t>
            </a:r>
            <a:endParaRPr lang="de-DE" dirty="0">
              <a:solidFill>
                <a:srgbClr val="000000"/>
              </a:solidFill>
              <a:cs typeface="Arial" charset="0"/>
            </a:endParaRPr>
          </a:p>
          <a:p>
            <a:pPr>
              <a:defRPr/>
            </a:pPr>
            <a:endParaRPr lang="de-DE" dirty="0">
              <a:solidFill>
                <a:srgbClr val="000000"/>
              </a:solidFill>
              <a:cs typeface="Arial" charset="0"/>
            </a:endParaRPr>
          </a:p>
          <a:p>
            <a:pPr>
              <a:defRPr/>
            </a:pPr>
            <a:r>
              <a:rPr lang="de-DE" dirty="0">
                <a:solidFill>
                  <a:srgbClr val="000000"/>
                </a:solidFill>
                <a:cs typeface="Arial" charset="0"/>
              </a:rPr>
              <a:t>Fachkompetenzen:</a:t>
            </a:r>
          </a:p>
          <a:p>
            <a:pPr>
              <a:defRPr/>
            </a:pPr>
            <a:r>
              <a:rPr lang="de-DE" dirty="0">
                <a:solidFill>
                  <a:srgbClr val="000000"/>
                </a:solidFill>
                <a:cs typeface="Arial" charset="0"/>
              </a:rPr>
              <a:t>Inhalte aus Schule</a:t>
            </a:r>
          </a:p>
          <a:p>
            <a:pPr>
              <a:defRPr/>
            </a:pPr>
            <a:r>
              <a:rPr lang="de-DE" dirty="0">
                <a:solidFill>
                  <a:srgbClr val="000000"/>
                </a:solidFill>
                <a:cs typeface="Arial" charset="0"/>
              </a:rPr>
              <a:t>Als Kassiererin brauche</a:t>
            </a:r>
            <a:r>
              <a:rPr lang="de-DE" baseline="0" dirty="0">
                <a:solidFill>
                  <a:srgbClr val="000000"/>
                </a:solidFill>
                <a:cs typeface="Arial" charset="0"/>
              </a:rPr>
              <a:t> ich eine andere fachliche Kompetenz als Rechtsanwalt</a:t>
            </a:r>
          </a:p>
          <a:p>
            <a:pPr>
              <a:defRPr/>
            </a:pPr>
            <a:endParaRPr lang="de-DE" dirty="0">
              <a:solidFill>
                <a:srgbClr val="000000"/>
              </a:solidFill>
              <a:cs typeface="Arial" charset="0"/>
            </a:endParaRPr>
          </a:p>
        </p:txBody>
      </p:sp>
      <p:sp>
        <p:nvSpPr>
          <p:cNvPr id="4" name="Foliennummernplatzhalt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243B579-7B7A-4A7B-B729-868AA337F06B}" type="slidenum">
              <a:rPr kumimoji="0" lang="de-DE" alt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de-DE" alt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ußzeilenplatzhalt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e-DE" altLang="de-D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Kopfzeilenplatzhalter 5"/>
          <p:cNvSpPr>
            <a:spLocks noGrp="1"/>
          </p:cNvSpPr>
          <p:nvPr>
            <p:ph type="hdr"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e-DE" altLang="de-D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3778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76275" y="809625"/>
            <a:ext cx="5384800" cy="4040188"/>
          </a:xfrm>
        </p:spPr>
      </p:sp>
      <p:sp>
        <p:nvSpPr>
          <p:cNvPr id="3" name="Notizenplatzhalter 2"/>
          <p:cNvSpPr>
            <a:spLocks noGrp="1"/>
          </p:cNvSpPr>
          <p:nvPr>
            <p:ph type="body" idx="1"/>
          </p:nvPr>
        </p:nvSpPr>
        <p:spPr/>
        <p:txBody>
          <a:bodyPr>
            <a:normAutofit/>
          </a:bodyPr>
          <a:lstStyle/>
          <a:p>
            <a:pPr>
              <a:defRPr/>
            </a:pPr>
            <a:r>
              <a:rPr lang="de-DE" dirty="0">
                <a:solidFill>
                  <a:srgbClr val="000000"/>
                </a:solidFill>
                <a:cs typeface="Arial" charset="0"/>
              </a:rPr>
              <a:t>PA</a:t>
            </a:r>
            <a:r>
              <a:rPr lang="de-DE" baseline="0" dirty="0">
                <a:solidFill>
                  <a:srgbClr val="000000"/>
                </a:solidFill>
                <a:cs typeface="Arial" charset="0"/>
              </a:rPr>
              <a:t> = Teil der BO – Orientierungsphase </a:t>
            </a:r>
            <a:endParaRPr lang="de-DE" dirty="0">
              <a:solidFill>
                <a:srgbClr val="000000"/>
              </a:solidFill>
              <a:cs typeface="Arial" charset="0"/>
            </a:endParaRPr>
          </a:p>
          <a:p>
            <a:pPr>
              <a:defRPr/>
            </a:pPr>
            <a:endParaRPr lang="de-DE" dirty="0">
              <a:solidFill>
                <a:srgbClr val="000000"/>
              </a:solidFill>
              <a:cs typeface="Arial" charset="0"/>
            </a:endParaRPr>
          </a:p>
          <a:p>
            <a:pPr>
              <a:defRPr/>
            </a:pPr>
            <a:r>
              <a:rPr lang="de-DE" dirty="0">
                <a:solidFill>
                  <a:srgbClr val="000000"/>
                </a:solidFill>
                <a:cs typeface="Arial" charset="0"/>
              </a:rPr>
              <a:t>Motivation</a:t>
            </a:r>
          </a:p>
          <a:p>
            <a:pPr>
              <a:defRPr/>
            </a:pPr>
            <a:r>
              <a:rPr lang="de-DE" dirty="0">
                <a:solidFill>
                  <a:srgbClr val="000000"/>
                </a:solidFill>
                <a:cs typeface="Arial" charset="0"/>
              </a:rPr>
              <a:t>Stärken stehen im Vordergrund</a:t>
            </a:r>
          </a:p>
          <a:p>
            <a:pPr>
              <a:defRPr/>
            </a:pPr>
            <a:r>
              <a:rPr lang="de-DE" dirty="0">
                <a:solidFill>
                  <a:srgbClr val="000000"/>
                </a:solidFill>
                <a:cs typeface="Arial" charset="0"/>
              </a:rPr>
              <a:t>Stärkenorientiert</a:t>
            </a:r>
          </a:p>
          <a:p>
            <a:pPr>
              <a:defRPr/>
            </a:pPr>
            <a:endParaRPr lang="de-DE" dirty="0">
              <a:solidFill>
                <a:srgbClr val="000000"/>
              </a:solidFill>
              <a:cs typeface="Arial" charset="0"/>
            </a:endParaRPr>
          </a:p>
        </p:txBody>
      </p:sp>
      <p:sp>
        <p:nvSpPr>
          <p:cNvPr id="4" name="Foliennummernplatzhalt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243B579-7B7A-4A7B-B729-868AA337F06B}" type="slidenum">
              <a:rPr kumimoji="0" lang="de-DE" alt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de-DE" alt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ußzeilenplatzhalt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e-DE" altLang="de-D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Kopfzeilenplatzhalter 5"/>
          <p:cNvSpPr>
            <a:spLocks noGrp="1"/>
          </p:cNvSpPr>
          <p:nvPr>
            <p:ph type="hdr"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e-DE" altLang="de-D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9351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Wie erreicht /fördert die Potenzialanalyse eine Selbstreflexion und Selbstorganisation von Jugendlichen?</a:t>
            </a:r>
          </a:p>
          <a:p>
            <a:endParaRPr lang="de-DE" sz="400" dirty="0"/>
          </a:p>
          <a:p>
            <a:endParaRPr lang="de-DE" sz="400" dirty="0"/>
          </a:p>
          <a:p>
            <a:pPr marL="220553" indent="-220553">
              <a:buAutoNum type="arabicPeriod"/>
            </a:pPr>
            <a:endParaRPr lang="de-DE" dirty="0"/>
          </a:p>
          <a:p>
            <a:r>
              <a:rPr lang="de-DE" dirty="0"/>
              <a:t>Das Ergebnis der Potenzialanalyse wird mit Ihrem Kind vom durchführenden Träger in einem Einzelgespräch besprochen. Dabei wird zunächst die Selbsteinschätzung erfragt und diese mit den Ergebnissen der Fremdeinschätzung verglichen. Ziel des Feedbacks ist die Selbstreflexion, das Selbst-Bewusstsein und nicht zuletzt den Stolz auf eigene Kompetenzen zu stärken. </a:t>
            </a:r>
          </a:p>
          <a:p>
            <a:endParaRPr lang="de-DE" dirty="0"/>
          </a:p>
          <a:p>
            <a:r>
              <a:rPr lang="de-DE" dirty="0"/>
              <a:t>Mit dem Ergebnis der PA in schulische Beratung gehen:</a:t>
            </a:r>
          </a:p>
          <a:p>
            <a:pPr marL="220553" indent="-220553">
              <a:buAutoNum type="arabicPeriod"/>
            </a:pPr>
            <a:r>
              <a:rPr lang="de-DE" dirty="0"/>
              <a:t>Beratungsgespräch baut auf PA-Ergebnis auf. Ergebnis des  Gesprächs: Formulierung von Entwicklungszielen bis hin zu konkreten Handlungsaufgaben</a:t>
            </a:r>
          </a:p>
          <a:p>
            <a:endParaRPr lang="de-DE" dirty="0"/>
          </a:p>
        </p:txBody>
      </p:sp>
      <p:sp>
        <p:nvSpPr>
          <p:cNvPr id="4" name="Foliennummernplatzhalt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0DE2615-60C5-4E3E-BE5B-18D35FC92B76}"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1240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0DE2615-60C5-4E3E-BE5B-18D35FC92B76}"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4297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l">
              <a:defRPr/>
            </a:pPr>
            <a:endParaRPr lang="de-DE" dirty="0"/>
          </a:p>
        </p:txBody>
      </p:sp>
      <p:sp>
        <p:nvSpPr>
          <p:cNvPr id="4" name="Foliennummernplatzhalt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23FA312-C000-41FC-B57D-B27C02F34D67}"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22657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p:spPr>
        <p:txBody>
          <a:bodyPr/>
          <a:lstStyle>
            <a:lvl1pPr defTabSz="912624" eaLnBrk="0" hangingPunct="0">
              <a:defRPr>
                <a:solidFill>
                  <a:schemeClr val="tx1"/>
                </a:solidFill>
                <a:latin typeface="Calibri" pitchFamily="34" charset="0"/>
                <a:cs typeface="Arial" charset="0"/>
              </a:defRPr>
            </a:lvl1pPr>
            <a:lvl2pPr marL="742796" indent="-285690" defTabSz="912624" eaLnBrk="0" hangingPunct="0">
              <a:defRPr>
                <a:solidFill>
                  <a:schemeClr val="tx1"/>
                </a:solidFill>
                <a:latin typeface="Calibri" pitchFamily="34" charset="0"/>
                <a:cs typeface="Arial" charset="0"/>
              </a:defRPr>
            </a:lvl2pPr>
            <a:lvl3pPr marL="1142764" indent="-228553" defTabSz="912624" eaLnBrk="0" hangingPunct="0">
              <a:defRPr>
                <a:solidFill>
                  <a:schemeClr val="tx1"/>
                </a:solidFill>
                <a:latin typeface="Calibri" pitchFamily="34" charset="0"/>
                <a:cs typeface="Arial" charset="0"/>
              </a:defRPr>
            </a:lvl3pPr>
            <a:lvl4pPr marL="1599868" indent="-228553" defTabSz="912624" eaLnBrk="0" hangingPunct="0">
              <a:defRPr>
                <a:solidFill>
                  <a:schemeClr val="tx1"/>
                </a:solidFill>
                <a:latin typeface="Calibri" pitchFamily="34" charset="0"/>
                <a:cs typeface="Arial" charset="0"/>
              </a:defRPr>
            </a:lvl4pPr>
            <a:lvl5pPr marL="2056973" indent="-228553" defTabSz="912624" eaLnBrk="0" hangingPunct="0">
              <a:defRPr>
                <a:solidFill>
                  <a:schemeClr val="tx1"/>
                </a:solidFill>
                <a:latin typeface="Calibri" pitchFamily="34" charset="0"/>
                <a:cs typeface="Arial" charset="0"/>
              </a:defRPr>
            </a:lvl5pPr>
            <a:lvl6pPr marL="2514079" indent="-228553" defTabSz="912624" eaLnBrk="0" fontAlgn="base" hangingPunct="0">
              <a:spcBef>
                <a:spcPct val="0"/>
              </a:spcBef>
              <a:spcAft>
                <a:spcPct val="0"/>
              </a:spcAft>
              <a:defRPr>
                <a:solidFill>
                  <a:schemeClr val="tx1"/>
                </a:solidFill>
                <a:latin typeface="Calibri" pitchFamily="34" charset="0"/>
                <a:cs typeface="Arial" charset="0"/>
              </a:defRPr>
            </a:lvl6pPr>
            <a:lvl7pPr marL="2971183" indent="-228553" defTabSz="912624" eaLnBrk="0" fontAlgn="base" hangingPunct="0">
              <a:spcBef>
                <a:spcPct val="0"/>
              </a:spcBef>
              <a:spcAft>
                <a:spcPct val="0"/>
              </a:spcAft>
              <a:defRPr>
                <a:solidFill>
                  <a:schemeClr val="tx1"/>
                </a:solidFill>
                <a:latin typeface="Calibri" pitchFamily="34" charset="0"/>
                <a:cs typeface="Arial" charset="0"/>
              </a:defRPr>
            </a:lvl7pPr>
            <a:lvl8pPr marL="3428290" indent="-228553" defTabSz="912624" eaLnBrk="0" fontAlgn="base" hangingPunct="0">
              <a:spcBef>
                <a:spcPct val="0"/>
              </a:spcBef>
              <a:spcAft>
                <a:spcPct val="0"/>
              </a:spcAft>
              <a:defRPr>
                <a:solidFill>
                  <a:schemeClr val="tx1"/>
                </a:solidFill>
                <a:latin typeface="Calibri" pitchFamily="34" charset="0"/>
                <a:cs typeface="Arial" charset="0"/>
              </a:defRPr>
            </a:lvl8pPr>
            <a:lvl9pPr marL="3885394" indent="-228553" defTabSz="912624" eaLnBrk="0" fontAlgn="base" hangingPunct="0">
              <a:spcBef>
                <a:spcPct val="0"/>
              </a:spcBef>
              <a:spcAft>
                <a:spcPct val="0"/>
              </a:spcAft>
              <a:defRPr>
                <a:solidFill>
                  <a:schemeClr val="tx1"/>
                </a:solidFill>
                <a:latin typeface="Calibri" pitchFamily="34" charset="0"/>
                <a:cs typeface="Arial" charset="0"/>
              </a:defRPr>
            </a:lvl9pPr>
          </a:lstStyle>
          <a:p>
            <a:pPr marL="0" marR="0" lvl="0" indent="0" algn="r" defTabSz="912624" rtl="0" eaLnBrk="1" fontAlgn="auto" latinLnBrk="0" hangingPunct="1">
              <a:lnSpc>
                <a:spcPct val="100000"/>
              </a:lnSpc>
              <a:spcBef>
                <a:spcPts val="0"/>
              </a:spcBef>
              <a:spcAft>
                <a:spcPts val="0"/>
              </a:spcAft>
              <a:buClrTx/>
              <a:buSzTx/>
              <a:buFontTx/>
              <a:buNone/>
              <a:tabLst/>
              <a:defRPr/>
            </a:pPr>
            <a:fld id="{7A99EF27-2DB5-4FF6-918C-BD55D999E9E6}" type="slidenum">
              <a:rPr kumimoji="0" lang="de-DE" sz="1200" b="0" i="0" u="none" strike="noStrike" kern="1200" cap="none" spc="0" normalizeH="0" baseline="0" noProof="0" smtClean="0">
                <a:ln>
                  <a:noFill/>
                </a:ln>
                <a:solidFill>
                  <a:srgbClr val="000000"/>
                </a:solidFill>
                <a:effectLst/>
                <a:uLnTx/>
                <a:uFillTx/>
                <a:latin typeface="Arial" charset="0"/>
                <a:ea typeface="+mn-ea"/>
                <a:cs typeface="Arial" charset="0"/>
              </a:rPr>
              <a:pPr marL="0" marR="0" lvl="0" indent="0" algn="r" defTabSz="912624" rtl="0" eaLnBrk="1" fontAlgn="auto" latinLnBrk="0" hangingPunct="1">
                <a:lnSpc>
                  <a:spcPct val="100000"/>
                </a:lnSpc>
                <a:spcBef>
                  <a:spcPts val="0"/>
                </a:spcBef>
                <a:spcAft>
                  <a:spcPts val="0"/>
                </a:spcAft>
                <a:buClrTx/>
                <a:buSzTx/>
                <a:buFontTx/>
                <a:buNone/>
                <a:tabLst/>
                <a:defRPr/>
              </a:pPr>
              <a:t>12</a:t>
            </a:fld>
            <a:endParaRPr kumimoji="0" lang="de-DE" sz="12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1812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1252" name="Rectangle 3"/>
          <p:cNvSpPr>
            <a:spLocks noGrp="1" noChangeArrowheads="1"/>
          </p:cNvSpPr>
          <p:nvPr>
            <p:ph type="body" idx="1"/>
          </p:nvPr>
        </p:nvSpPr>
        <p:spPr>
          <a:noFill/>
        </p:spPr>
        <p:txBody>
          <a:bodyPr/>
          <a:lstStyle/>
          <a:p>
            <a:pPr algn="l">
              <a:defRPr/>
            </a:pPr>
            <a:endParaRPr lang="de-DE" sz="1200" dirty="0"/>
          </a:p>
        </p:txBody>
      </p:sp>
    </p:spTree>
    <p:extLst>
      <p:ext uri="{BB962C8B-B14F-4D97-AF65-F5344CB8AC3E}">
        <p14:creationId xmlns:p14="http://schemas.microsoft.com/office/powerpoint/2010/main" val="3137563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4" name="Rectangle 28"/>
          <p:cNvSpPr>
            <a:spLocks noChangeArrowheads="1"/>
          </p:cNvSpPr>
          <p:nvPr userDrawn="1"/>
        </p:nvSpPr>
        <p:spPr bwMode="auto">
          <a:xfrm>
            <a:off x="-1489075" y="2428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de-DE" sz="2400" b="0">
              <a:solidFill>
                <a:schemeClr val="tx1"/>
              </a:solidFill>
              <a:latin typeface="Times New Roman" pitchFamily="18" charset="0"/>
            </a:endParaRPr>
          </a:p>
        </p:txBody>
      </p:sp>
      <p:sp>
        <p:nvSpPr>
          <p:cNvPr id="7171" name="Rectangle 3"/>
          <p:cNvSpPr>
            <a:spLocks noGrp="1" noChangeArrowheads="1"/>
          </p:cNvSpPr>
          <p:nvPr>
            <p:ph type="subTitle" idx="1"/>
          </p:nvPr>
        </p:nvSpPr>
        <p:spPr>
          <a:xfrm>
            <a:off x="1363663" y="3687763"/>
            <a:ext cx="6400800" cy="1371600"/>
          </a:xfrm>
        </p:spPr>
        <p:txBody>
          <a:bodyPr/>
          <a:lstStyle>
            <a:lvl1pPr marL="0" indent="0" algn="ctr">
              <a:buFont typeface="Wingdings" pitchFamily="2" charset="2"/>
              <a:buNone/>
              <a:defRPr b="1"/>
            </a:lvl1pPr>
          </a:lstStyle>
          <a:p>
            <a:pPr lvl="0"/>
            <a:r>
              <a:rPr lang="de-DE" noProof="0"/>
              <a:t>Master-Untertitelformat bearbeiten</a:t>
            </a:r>
          </a:p>
        </p:txBody>
      </p:sp>
      <p:sp>
        <p:nvSpPr>
          <p:cNvPr id="3" name="Titel 2"/>
          <p:cNvSpPr>
            <a:spLocks noGrp="1"/>
          </p:cNvSpPr>
          <p:nvPr>
            <p:ph type="title"/>
          </p:nvPr>
        </p:nvSpPr>
        <p:spPr>
          <a:xfrm>
            <a:off x="1802920" y="1147763"/>
            <a:ext cx="5317017" cy="396875"/>
          </a:xfrm>
        </p:spPr>
        <p:txBody>
          <a:bodyPr/>
          <a:lstStyle/>
          <a:p>
            <a:r>
              <a:rPr lang="de-DE" dirty="0"/>
              <a:t>Titelmasterformat durch Klicken bearbeiten</a:t>
            </a:r>
          </a:p>
        </p:txBody>
      </p:sp>
    </p:spTree>
    <p:extLst>
      <p:ext uri="{BB962C8B-B14F-4D97-AF65-F5344CB8AC3E}">
        <p14:creationId xmlns:p14="http://schemas.microsoft.com/office/powerpoint/2010/main" val="3705668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897150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1147763"/>
            <a:ext cx="1943100" cy="5113337"/>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1147763"/>
            <a:ext cx="5676900" cy="5113337"/>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78274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Titelmasterformat durch Klicken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1E7ACF4E-2FA6-43A8-B44C-A7F0C51EE287}" type="datetimeFigureOut">
              <a:rPr lang="de-DE" smtClean="0"/>
              <a:t>21.01.2021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0E45E05-BFCE-47C9-827A-9E27E7ED4C8B}" type="slidenum">
              <a:rPr lang="de-DE" smtClean="0"/>
              <a:t>‹Nr.›</a:t>
            </a:fld>
            <a:endParaRPr lang="de-DE"/>
          </a:p>
        </p:txBody>
      </p:sp>
    </p:spTree>
    <p:extLst>
      <p:ext uri="{BB962C8B-B14F-4D97-AF65-F5344CB8AC3E}">
        <p14:creationId xmlns:p14="http://schemas.microsoft.com/office/powerpoint/2010/main" val="3600900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E7ACF4E-2FA6-43A8-B44C-A7F0C51EE287}" type="datetimeFigureOut">
              <a:rPr lang="de-DE" smtClean="0"/>
              <a:t>21.01.2021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0E45E05-BFCE-47C9-827A-9E27E7ED4C8B}" type="slidenum">
              <a:rPr lang="de-DE" smtClean="0"/>
              <a:t>‹Nr.›</a:t>
            </a:fld>
            <a:endParaRPr lang="de-DE"/>
          </a:p>
        </p:txBody>
      </p:sp>
    </p:spTree>
    <p:extLst>
      <p:ext uri="{BB962C8B-B14F-4D97-AF65-F5344CB8AC3E}">
        <p14:creationId xmlns:p14="http://schemas.microsoft.com/office/powerpoint/2010/main" val="11002303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Titelmasterformat durch Klicken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1E7ACF4E-2FA6-43A8-B44C-A7F0C51EE287}" type="datetimeFigureOut">
              <a:rPr lang="de-DE" smtClean="0"/>
              <a:t>21.01.2021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0E45E05-BFCE-47C9-827A-9E27E7ED4C8B}" type="slidenum">
              <a:rPr lang="de-DE" smtClean="0"/>
              <a:t>‹Nr.›</a:t>
            </a:fld>
            <a:endParaRPr lang="de-DE"/>
          </a:p>
        </p:txBody>
      </p:sp>
    </p:spTree>
    <p:extLst>
      <p:ext uri="{BB962C8B-B14F-4D97-AF65-F5344CB8AC3E}">
        <p14:creationId xmlns:p14="http://schemas.microsoft.com/office/powerpoint/2010/main" val="17410324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1E7ACF4E-2FA6-43A8-B44C-A7F0C51EE287}" type="datetimeFigureOut">
              <a:rPr lang="de-DE" smtClean="0"/>
              <a:t>21.01.2021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0E45E05-BFCE-47C9-827A-9E27E7ED4C8B}" type="slidenum">
              <a:rPr lang="de-DE" smtClean="0"/>
              <a:t>‹Nr.›</a:t>
            </a:fld>
            <a:endParaRPr lang="de-DE"/>
          </a:p>
        </p:txBody>
      </p:sp>
    </p:spTree>
    <p:extLst>
      <p:ext uri="{BB962C8B-B14F-4D97-AF65-F5344CB8AC3E}">
        <p14:creationId xmlns:p14="http://schemas.microsoft.com/office/powerpoint/2010/main" val="37017246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1E7ACF4E-2FA6-43A8-B44C-A7F0C51EE287}" type="datetimeFigureOut">
              <a:rPr lang="de-DE" smtClean="0"/>
              <a:t>21.01.2021</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30E45E05-BFCE-47C9-827A-9E27E7ED4C8B}" type="slidenum">
              <a:rPr lang="de-DE" smtClean="0"/>
              <a:t>‹Nr.›</a:t>
            </a:fld>
            <a:endParaRPr lang="de-DE"/>
          </a:p>
        </p:txBody>
      </p:sp>
    </p:spTree>
    <p:extLst>
      <p:ext uri="{BB962C8B-B14F-4D97-AF65-F5344CB8AC3E}">
        <p14:creationId xmlns:p14="http://schemas.microsoft.com/office/powerpoint/2010/main" val="1277960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1E7ACF4E-2FA6-43A8-B44C-A7F0C51EE287}" type="datetimeFigureOut">
              <a:rPr lang="de-DE" smtClean="0"/>
              <a:t>21.01.2021</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30E45E05-BFCE-47C9-827A-9E27E7ED4C8B}" type="slidenum">
              <a:rPr lang="de-DE" smtClean="0"/>
              <a:t>‹Nr.›</a:t>
            </a:fld>
            <a:endParaRPr lang="de-DE"/>
          </a:p>
        </p:txBody>
      </p:sp>
    </p:spTree>
    <p:extLst>
      <p:ext uri="{BB962C8B-B14F-4D97-AF65-F5344CB8AC3E}">
        <p14:creationId xmlns:p14="http://schemas.microsoft.com/office/powerpoint/2010/main" val="6512816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7ACF4E-2FA6-43A8-B44C-A7F0C51EE287}" type="datetimeFigureOut">
              <a:rPr lang="de-DE" smtClean="0"/>
              <a:t>21.01.2021</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30E45E05-BFCE-47C9-827A-9E27E7ED4C8B}" type="slidenum">
              <a:rPr lang="de-DE" smtClean="0"/>
              <a:t>‹Nr.›</a:t>
            </a:fld>
            <a:endParaRPr lang="de-DE"/>
          </a:p>
        </p:txBody>
      </p:sp>
    </p:spTree>
    <p:extLst>
      <p:ext uri="{BB962C8B-B14F-4D97-AF65-F5344CB8AC3E}">
        <p14:creationId xmlns:p14="http://schemas.microsoft.com/office/powerpoint/2010/main" val="5311757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Titelmasterformat durch Klicken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1E7ACF4E-2FA6-43A8-B44C-A7F0C51EE287}" type="datetimeFigureOut">
              <a:rPr lang="de-DE" smtClean="0"/>
              <a:t>21.01.2021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0E45E05-BFCE-47C9-827A-9E27E7ED4C8B}" type="slidenum">
              <a:rPr lang="de-DE" smtClean="0"/>
              <a:t>‹Nr.›</a:t>
            </a:fld>
            <a:endParaRPr lang="de-DE"/>
          </a:p>
        </p:txBody>
      </p:sp>
    </p:spTree>
    <p:extLst>
      <p:ext uri="{BB962C8B-B14F-4D97-AF65-F5344CB8AC3E}">
        <p14:creationId xmlns:p14="http://schemas.microsoft.com/office/powerpoint/2010/main" val="3519393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33438139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1E7ACF4E-2FA6-43A8-B44C-A7F0C51EE287}" type="datetimeFigureOut">
              <a:rPr lang="de-DE" smtClean="0"/>
              <a:t>21.01.2021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0E45E05-BFCE-47C9-827A-9E27E7ED4C8B}" type="slidenum">
              <a:rPr lang="de-DE" smtClean="0"/>
              <a:t>‹Nr.›</a:t>
            </a:fld>
            <a:endParaRPr lang="de-DE"/>
          </a:p>
        </p:txBody>
      </p:sp>
    </p:spTree>
    <p:extLst>
      <p:ext uri="{BB962C8B-B14F-4D97-AF65-F5344CB8AC3E}">
        <p14:creationId xmlns:p14="http://schemas.microsoft.com/office/powerpoint/2010/main" val="35290517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E7ACF4E-2FA6-43A8-B44C-A7F0C51EE287}" type="datetimeFigureOut">
              <a:rPr lang="de-DE" smtClean="0"/>
              <a:t>21.01.2021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0E45E05-BFCE-47C9-827A-9E27E7ED4C8B}" type="slidenum">
              <a:rPr lang="de-DE" smtClean="0"/>
              <a:t>‹Nr.›</a:t>
            </a:fld>
            <a:endParaRPr lang="de-DE"/>
          </a:p>
        </p:txBody>
      </p:sp>
    </p:spTree>
    <p:extLst>
      <p:ext uri="{BB962C8B-B14F-4D97-AF65-F5344CB8AC3E}">
        <p14:creationId xmlns:p14="http://schemas.microsoft.com/office/powerpoint/2010/main" val="8820876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E7ACF4E-2FA6-43A8-B44C-A7F0C51EE287}" type="datetimeFigureOut">
              <a:rPr lang="de-DE" smtClean="0"/>
              <a:t>21.01.2021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0E45E05-BFCE-47C9-827A-9E27E7ED4C8B}" type="slidenum">
              <a:rPr lang="de-DE" smtClean="0"/>
              <a:t>‹Nr.›</a:t>
            </a:fld>
            <a:endParaRPr lang="de-DE"/>
          </a:p>
        </p:txBody>
      </p:sp>
    </p:spTree>
    <p:extLst>
      <p:ext uri="{BB962C8B-B14F-4D97-AF65-F5344CB8AC3E}">
        <p14:creationId xmlns:p14="http://schemas.microsoft.com/office/powerpoint/2010/main" val="13296399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971600" y="3429000"/>
            <a:ext cx="7200800" cy="1431032"/>
          </a:xfrm>
          <a:prstGeom prst="rect">
            <a:avLst/>
          </a:prstGeom>
        </p:spPr>
        <p:txBody>
          <a:bodyPr/>
          <a:lstStyle>
            <a:lvl1pPr>
              <a:defRPr b="1">
                <a:solidFill>
                  <a:srgbClr val="336600"/>
                </a:solidFill>
              </a:defRPr>
            </a:lvl1pPr>
          </a:lstStyle>
          <a:p>
            <a:r>
              <a:rPr lang="de-DE" dirty="0"/>
              <a:t>Titel</a:t>
            </a:r>
          </a:p>
        </p:txBody>
      </p:sp>
      <p:sp>
        <p:nvSpPr>
          <p:cNvPr id="17" name="Datumsplatzhalter 16"/>
          <p:cNvSpPr>
            <a:spLocks noGrp="1"/>
          </p:cNvSpPr>
          <p:nvPr>
            <p:ph type="dt" sz="half" idx="10"/>
          </p:nvPr>
        </p:nvSpPr>
        <p:spPr/>
        <p:txBody>
          <a:bodyPr/>
          <a:lstStyle/>
          <a:p>
            <a:r>
              <a:rPr lang="de-DE" dirty="0"/>
              <a:t>17.08.2015</a:t>
            </a:r>
          </a:p>
        </p:txBody>
      </p:sp>
      <p:sp>
        <p:nvSpPr>
          <p:cNvPr id="18" name="Foliennummernplatzhalter 17"/>
          <p:cNvSpPr>
            <a:spLocks noGrp="1"/>
          </p:cNvSpPr>
          <p:nvPr>
            <p:ph type="sldNum" sz="quarter" idx="11"/>
          </p:nvPr>
        </p:nvSpPr>
        <p:spPr/>
        <p:txBody>
          <a:bodyPr/>
          <a:lstStyle/>
          <a:p>
            <a:fld id="{32BDC07F-FB00-413F-9998-195D2EA7D2CC}" type="slidenum">
              <a:rPr lang="de-DE" smtClean="0"/>
              <a:pPr/>
              <a:t>‹Nr.›</a:t>
            </a:fld>
            <a:endParaRPr lang="de-DE" dirty="0"/>
          </a:p>
        </p:txBody>
      </p:sp>
      <p:sp>
        <p:nvSpPr>
          <p:cNvPr id="19" name="Fußzeilenplatzhalter 18"/>
          <p:cNvSpPr>
            <a:spLocks noGrp="1"/>
          </p:cNvSpPr>
          <p:nvPr>
            <p:ph type="ftr" sz="quarter" idx="12"/>
          </p:nvPr>
        </p:nvSpPr>
        <p:spPr/>
        <p:txBody>
          <a:bodyPr/>
          <a:lstStyle/>
          <a:p>
            <a:r>
              <a:rPr lang="de-DE" dirty="0"/>
              <a:t>Kommunale Koordinierung Düsseldorf</a:t>
            </a:r>
          </a:p>
        </p:txBody>
      </p:sp>
      <p:pic>
        <p:nvPicPr>
          <p:cNvPr id="4" name="Grafik 3" descr="Ein Bild, das Text enthält.&#10;&#10;Automatisch generierte Beschreibung">
            <a:extLst>
              <a:ext uri="{FF2B5EF4-FFF2-40B4-BE49-F238E27FC236}">
                <a16:creationId xmlns:a16="http://schemas.microsoft.com/office/drawing/2014/main" id="{BD251BD3-5DA5-4B1C-9ADA-9599A39826C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62419" y="1082215"/>
            <a:ext cx="4019162" cy="1545570"/>
          </a:xfrm>
          <a:prstGeom prst="rect">
            <a:avLst/>
          </a:prstGeom>
        </p:spPr>
      </p:pic>
      <p:pic>
        <p:nvPicPr>
          <p:cNvPr id="6" name="Grafik 5" descr="Ein Bild, das Karte enthält.&#10;&#10;Automatisch generierte Beschreibung">
            <a:extLst>
              <a:ext uri="{FF2B5EF4-FFF2-40B4-BE49-F238E27FC236}">
                <a16:creationId xmlns:a16="http://schemas.microsoft.com/office/drawing/2014/main" id="{CB0BF4F7-8D5C-438E-AB7A-86C4A59604A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42691" y="5327099"/>
            <a:ext cx="5658618" cy="897372"/>
          </a:xfrm>
          <a:prstGeom prst="rect">
            <a:avLst/>
          </a:prstGeom>
        </p:spPr>
      </p:pic>
    </p:spTree>
    <p:extLst>
      <p:ext uri="{BB962C8B-B14F-4D97-AF65-F5344CB8AC3E}">
        <p14:creationId xmlns:p14="http://schemas.microsoft.com/office/powerpoint/2010/main" val="2221289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22313" y="4406900"/>
            <a:ext cx="7772400" cy="1362075"/>
          </a:xfrm>
        </p:spPr>
        <p:txBody>
          <a:bodyPr/>
          <a:lstStyle>
            <a:lvl1pPr algn="l">
              <a:defRPr sz="3600" b="1" cap="all"/>
            </a:lvl1pPr>
          </a:lstStyle>
          <a:p>
            <a:r>
              <a:rPr lang="de-DE" dirty="0"/>
              <a:t>Titelmasterformat </a:t>
            </a:r>
            <a:br>
              <a:rPr lang="de-DE" dirty="0"/>
            </a:br>
            <a:r>
              <a:rPr lang="de-DE" dirty="0"/>
              <a:t>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673803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685800" y="21463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21463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itel 4"/>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4143341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794398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35826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459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332056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866562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774950" y="1147763"/>
            <a:ext cx="35941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p>
            <a:pPr lvl="0"/>
            <a:r>
              <a:rPr lang="de-DE"/>
              <a:t>Mastertitelformat bearbeiten</a:t>
            </a:r>
          </a:p>
        </p:txBody>
      </p:sp>
      <p:sp>
        <p:nvSpPr>
          <p:cNvPr id="1027" name="Rectangle 3"/>
          <p:cNvSpPr>
            <a:spLocks noGrp="1" noChangeArrowheads="1"/>
          </p:cNvSpPr>
          <p:nvPr>
            <p:ph type="body" idx="1"/>
          </p:nvPr>
        </p:nvSpPr>
        <p:spPr bwMode="auto">
          <a:xfrm>
            <a:off x="685800" y="21463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029" name="Rectangle 53"/>
          <p:cNvSpPr>
            <a:spLocks noChangeArrowheads="1"/>
          </p:cNvSpPr>
          <p:nvPr userDrawn="1"/>
        </p:nvSpPr>
        <p:spPr bwMode="auto">
          <a:xfrm>
            <a:off x="8174038" y="6619875"/>
            <a:ext cx="4397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fld id="{4946D502-87AE-4A2D-AA95-F7DA72835D21}" type="slidenum">
              <a:rPr lang="de-DE" sz="1000" b="0">
                <a:solidFill>
                  <a:schemeClr val="bg1"/>
                </a:solidFill>
              </a:rPr>
              <a:pPr eaLnBrk="0" hangingPunct="0"/>
              <a:t>‹Nr.›</a:t>
            </a:fld>
            <a:endParaRPr lang="de-DE" sz="1000" b="0">
              <a:solidFill>
                <a:schemeClr val="bg1"/>
              </a:solidFill>
              <a:latin typeface="Times New Roman" pitchFamily="18" charset="0"/>
            </a:endParaRPr>
          </a:p>
        </p:txBody>
      </p:sp>
      <p:sp>
        <p:nvSpPr>
          <p:cNvPr id="1030" name="Text Box 54"/>
          <p:cNvSpPr txBox="1">
            <a:spLocks noChangeArrowheads="1"/>
          </p:cNvSpPr>
          <p:nvPr userDrawn="1"/>
        </p:nvSpPr>
        <p:spPr bwMode="auto">
          <a:xfrm>
            <a:off x="7816850" y="6619875"/>
            <a:ext cx="4730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b="1">
                <a:solidFill>
                  <a:srgbClr val="1E4770"/>
                </a:solidFill>
                <a:latin typeface="Arial" charset="0"/>
              </a:defRPr>
            </a:lvl1pPr>
            <a:lvl2pPr marL="742950" indent="-285750">
              <a:defRPr sz="2800" b="1">
                <a:solidFill>
                  <a:srgbClr val="1E4770"/>
                </a:solidFill>
                <a:latin typeface="Arial" charset="0"/>
              </a:defRPr>
            </a:lvl2pPr>
            <a:lvl3pPr marL="1143000" indent="-228600">
              <a:defRPr sz="2800" b="1">
                <a:solidFill>
                  <a:srgbClr val="1E4770"/>
                </a:solidFill>
                <a:latin typeface="Arial" charset="0"/>
              </a:defRPr>
            </a:lvl3pPr>
            <a:lvl4pPr marL="1600200" indent="-228600">
              <a:defRPr sz="2800" b="1">
                <a:solidFill>
                  <a:srgbClr val="1E4770"/>
                </a:solidFill>
                <a:latin typeface="Arial" charset="0"/>
              </a:defRPr>
            </a:lvl4pPr>
            <a:lvl5pPr marL="2057400" indent="-228600">
              <a:defRPr sz="2800" b="1">
                <a:solidFill>
                  <a:srgbClr val="1E4770"/>
                </a:solidFill>
                <a:latin typeface="Arial" charset="0"/>
              </a:defRPr>
            </a:lvl5pPr>
            <a:lvl6pPr marL="2514600" indent="-228600" algn="ctr" eaLnBrk="0" fontAlgn="base" hangingPunct="0">
              <a:spcBef>
                <a:spcPct val="0"/>
              </a:spcBef>
              <a:spcAft>
                <a:spcPct val="0"/>
              </a:spcAft>
              <a:defRPr sz="2800" b="1">
                <a:solidFill>
                  <a:srgbClr val="1E4770"/>
                </a:solidFill>
                <a:latin typeface="Arial" charset="0"/>
              </a:defRPr>
            </a:lvl6pPr>
            <a:lvl7pPr marL="2971800" indent="-228600" algn="ctr" eaLnBrk="0" fontAlgn="base" hangingPunct="0">
              <a:spcBef>
                <a:spcPct val="0"/>
              </a:spcBef>
              <a:spcAft>
                <a:spcPct val="0"/>
              </a:spcAft>
              <a:defRPr sz="2800" b="1">
                <a:solidFill>
                  <a:srgbClr val="1E4770"/>
                </a:solidFill>
                <a:latin typeface="Arial" charset="0"/>
              </a:defRPr>
            </a:lvl7pPr>
            <a:lvl8pPr marL="3429000" indent="-228600" algn="ctr" eaLnBrk="0" fontAlgn="base" hangingPunct="0">
              <a:spcBef>
                <a:spcPct val="0"/>
              </a:spcBef>
              <a:spcAft>
                <a:spcPct val="0"/>
              </a:spcAft>
              <a:defRPr sz="2800" b="1">
                <a:solidFill>
                  <a:srgbClr val="1E4770"/>
                </a:solidFill>
                <a:latin typeface="Arial" charset="0"/>
              </a:defRPr>
            </a:lvl8pPr>
            <a:lvl9pPr marL="3886200" indent="-228600" algn="ctr" eaLnBrk="0" fontAlgn="base" hangingPunct="0">
              <a:spcBef>
                <a:spcPct val="0"/>
              </a:spcBef>
              <a:spcAft>
                <a:spcPct val="0"/>
              </a:spcAft>
              <a:defRPr sz="2800" b="1">
                <a:solidFill>
                  <a:srgbClr val="1E4770"/>
                </a:solidFill>
                <a:latin typeface="Arial" charset="0"/>
              </a:defRPr>
            </a:lvl9pPr>
          </a:lstStyle>
          <a:p>
            <a:pPr eaLnBrk="0" hangingPunct="0">
              <a:defRPr/>
            </a:pPr>
            <a:r>
              <a:rPr lang="de-DE" sz="1000" b="0" dirty="0">
                <a:solidFill>
                  <a:schemeClr val="bg1"/>
                </a:solidFill>
                <a:cs typeface="+mn-cs"/>
              </a:rPr>
              <a:t>Seite</a:t>
            </a:r>
            <a:endParaRPr lang="de-DE" sz="1000" b="0" dirty="0">
              <a:solidFill>
                <a:schemeClr val="bg1"/>
              </a:solidFill>
              <a:latin typeface="Times New Roman" charset="0"/>
              <a:cs typeface="+mn-cs"/>
            </a:endParaRPr>
          </a:p>
        </p:txBody>
      </p:sp>
      <p:sp>
        <p:nvSpPr>
          <p:cNvPr id="2" name="Text Box 55"/>
          <p:cNvSpPr txBox="1">
            <a:spLocks noChangeArrowheads="1"/>
          </p:cNvSpPr>
          <p:nvPr userDrawn="1"/>
        </p:nvSpPr>
        <p:spPr bwMode="auto">
          <a:xfrm>
            <a:off x="400050" y="6621463"/>
            <a:ext cx="1076325"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rgbClr val="1E4770"/>
                </a:solidFill>
                <a:latin typeface="Arial" charset="0"/>
              </a:defRPr>
            </a:lvl1pPr>
            <a:lvl2pPr marL="742950" indent="-285750">
              <a:defRPr sz="2800" b="1">
                <a:solidFill>
                  <a:srgbClr val="1E4770"/>
                </a:solidFill>
                <a:latin typeface="Arial" charset="0"/>
              </a:defRPr>
            </a:lvl2pPr>
            <a:lvl3pPr marL="1143000" indent="-228600">
              <a:defRPr sz="2800" b="1">
                <a:solidFill>
                  <a:srgbClr val="1E4770"/>
                </a:solidFill>
                <a:latin typeface="Arial" charset="0"/>
              </a:defRPr>
            </a:lvl3pPr>
            <a:lvl4pPr marL="1600200" indent="-228600">
              <a:defRPr sz="2800" b="1">
                <a:solidFill>
                  <a:srgbClr val="1E4770"/>
                </a:solidFill>
                <a:latin typeface="Arial" charset="0"/>
              </a:defRPr>
            </a:lvl4pPr>
            <a:lvl5pPr marL="2057400" indent="-228600">
              <a:defRPr sz="2800" b="1">
                <a:solidFill>
                  <a:srgbClr val="1E4770"/>
                </a:solidFill>
                <a:latin typeface="Arial" charset="0"/>
              </a:defRPr>
            </a:lvl5pPr>
            <a:lvl6pPr marL="2514600" indent="-228600" algn="ctr" eaLnBrk="0" fontAlgn="base" hangingPunct="0">
              <a:spcBef>
                <a:spcPct val="0"/>
              </a:spcBef>
              <a:spcAft>
                <a:spcPct val="0"/>
              </a:spcAft>
              <a:defRPr sz="2800" b="1">
                <a:solidFill>
                  <a:srgbClr val="1E4770"/>
                </a:solidFill>
                <a:latin typeface="Arial" charset="0"/>
              </a:defRPr>
            </a:lvl6pPr>
            <a:lvl7pPr marL="2971800" indent="-228600" algn="ctr" eaLnBrk="0" fontAlgn="base" hangingPunct="0">
              <a:spcBef>
                <a:spcPct val="0"/>
              </a:spcBef>
              <a:spcAft>
                <a:spcPct val="0"/>
              </a:spcAft>
              <a:defRPr sz="2800" b="1">
                <a:solidFill>
                  <a:srgbClr val="1E4770"/>
                </a:solidFill>
                <a:latin typeface="Arial" charset="0"/>
              </a:defRPr>
            </a:lvl7pPr>
            <a:lvl8pPr marL="3429000" indent="-228600" algn="ctr" eaLnBrk="0" fontAlgn="base" hangingPunct="0">
              <a:spcBef>
                <a:spcPct val="0"/>
              </a:spcBef>
              <a:spcAft>
                <a:spcPct val="0"/>
              </a:spcAft>
              <a:defRPr sz="2800" b="1">
                <a:solidFill>
                  <a:srgbClr val="1E4770"/>
                </a:solidFill>
                <a:latin typeface="Arial" charset="0"/>
              </a:defRPr>
            </a:lvl8pPr>
            <a:lvl9pPr marL="3886200" indent="-228600" algn="ctr" eaLnBrk="0" fontAlgn="base" hangingPunct="0">
              <a:spcBef>
                <a:spcPct val="0"/>
              </a:spcBef>
              <a:spcAft>
                <a:spcPct val="0"/>
              </a:spcAft>
              <a:defRPr sz="2800" b="1">
                <a:solidFill>
                  <a:srgbClr val="1E4770"/>
                </a:solidFill>
                <a:latin typeface="Arial" charset="0"/>
              </a:defRPr>
            </a:lvl9pPr>
          </a:lstStyle>
          <a:p>
            <a:pPr algn="ctr" eaLnBrk="0" hangingPunct="0">
              <a:defRPr/>
            </a:pPr>
            <a:fld id="{F96C2586-10A2-413A-B1D0-FDD00D5A46E2}" type="datetime1">
              <a:rPr lang="de-DE" sz="1000" b="0" smtClean="0">
                <a:solidFill>
                  <a:schemeClr val="bg1"/>
                </a:solidFill>
                <a:latin typeface="+mn-lt"/>
                <a:cs typeface="+mn-cs"/>
              </a:rPr>
              <a:pPr algn="ctr" eaLnBrk="0" hangingPunct="0">
                <a:defRPr/>
              </a:pPr>
              <a:t>21.01.2021</a:t>
            </a:fld>
            <a:endParaRPr lang="de-DE" sz="1000" b="0" dirty="0">
              <a:solidFill>
                <a:schemeClr val="bg1"/>
              </a:solidFill>
              <a:latin typeface="+mn-lt"/>
              <a:cs typeface="+mn-cs"/>
            </a:endParaRPr>
          </a:p>
        </p:txBody>
      </p:sp>
    </p:spTree>
  </p:cSld>
  <p:clrMap bg1="lt1" tx1="dk1" bg2="lt2" tx2="dk2" accent1="accent1" accent2="accent2" accent3="accent3" accent4="accent4" accent5="accent5" accent6="accent6" hlink="hlink" folHlink="folHlink"/>
  <p:sldLayoutIdLst>
    <p:sldLayoutId id="2147483875"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hf sldNum="0" hdr="0" ftr="0"/>
  <p:txStyles>
    <p:titleStyle>
      <a:lvl1pPr algn="ctr" rtl="0" eaLnBrk="0" fontAlgn="base" hangingPunct="0">
        <a:spcBef>
          <a:spcPct val="0"/>
        </a:spcBef>
        <a:spcAft>
          <a:spcPct val="0"/>
        </a:spcAft>
        <a:defRPr sz="2000" b="1">
          <a:solidFill>
            <a:srgbClr val="1E4770"/>
          </a:solidFill>
          <a:latin typeface="+mj-lt"/>
          <a:ea typeface="+mj-ea"/>
          <a:cs typeface="+mj-cs"/>
        </a:defRPr>
      </a:lvl1pPr>
      <a:lvl2pPr algn="ctr" rtl="0" eaLnBrk="0" fontAlgn="base" hangingPunct="0">
        <a:spcBef>
          <a:spcPct val="0"/>
        </a:spcBef>
        <a:spcAft>
          <a:spcPct val="0"/>
        </a:spcAft>
        <a:defRPr sz="2000" b="1">
          <a:solidFill>
            <a:srgbClr val="1E4770"/>
          </a:solidFill>
          <a:latin typeface="Arial Black" pitchFamily="34" charset="0"/>
        </a:defRPr>
      </a:lvl2pPr>
      <a:lvl3pPr algn="ctr" rtl="0" eaLnBrk="0" fontAlgn="base" hangingPunct="0">
        <a:spcBef>
          <a:spcPct val="0"/>
        </a:spcBef>
        <a:spcAft>
          <a:spcPct val="0"/>
        </a:spcAft>
        <a:defRPr sz="2000" b="1">
          <a:solidFill>
            <a:srgbClr val="1E4770"/>
          </a:solidFill>
          <a:latin typeface="Arial Black" pitchFamily="34" charset="0"/>
        </a:defRPr>
      </a:lvl3pPr>
      <a:lvl4pPr algn="ctr" rtl="0" eaLnBrk="0" fontAlgn="base" hangingPunct="0">
        <a:spcBef>
          <a:spcPct val="0"/>
        </a:spcBef>
        <a:spcAft>
          <a:spcPct val="0"/>
        </a:spcAft>
        <a:defRPr sz="2000" b="1">
          <a:solidFill>
            <a:srgbClr val="1E4770"/>
          </a:solidFill>
          <a:latin typeface="Arial Black" pitchFamily="34" charset="0"/>
        </a:defRPr>
      </a:lvl4pPr>
      <a:lvl5pPr algn="ctr" rtl="0" eaLnBrk="0" fontAlgn="base" hangingPunct="0">
        <a:spcBef>
          <a:spcPct val="0"/>
        </a:spcBef>
        <a:spcAft>
          <a:spcPct val="0"/>
        </a:spcAft>
        <a:defRPr sz="2000" b="1">
          <a:solidFill>
            <a:srgbClr val="1E4770"/>
          </a:solidFill>
          <a:latin typeface="Arial Black" pitchFamily="34" charset="0"/>
        </a:defRPr>
      </a:lvl5pPr>
      <a:lvl6pPr marL="457200" algn="ctr" rtl="0" eaLnBrk="0" fontAlgn="base" hangingPunct="0">
        <a:spcBef>
          <a:spcPct val="0"/>
        </a:spcBef>
        <a:spcAft>
          <a:spcPct val="0"/>
        </a:spcAft>
        <a:defRPr sz="2000" b="1">
          <a:solidFill>
            <a:srgbClr val="1E4770"/>
          </a:solidFill>
          <a:latin typeface="Arial" charset="0"/>
        </a:defRPr>
      </a:lvl6pPr>
      <a:lvl7pPr marL="914400" algn="ctr" rtl="0" eaLnBrk="0" fontAlgn="base" hangingPunct="0">
        <a:spcBef>
          <a:spcPct val="0"/>
        </a:spcBef>
        <a:spcAft>
          <a:spcPct val="0"/>
        </a:spcAft>
        <a:defRPr sz="2000" b="1">
          <a:solidFill>
            <a:srgbClr val="1E4770"/>
          </a:solidFill>
          <a:latin typeface="Arial" charset="0"/>
        </a:defRPr>
      </a:lvl7pPr>
      <a:lvl8pPr marL="1371600" algn="ctr" rtl="0" eaLnBrk="0" fontAlgn="base" hangingPunct="0">
        <a:spcBef>
          <a:spcPct val="0"/>
        </a:spcBef>
        <a:spcAft>
          <a:spcPct val="0"/>
        </a:spcAft>
        <a:defRPr sz="2000" b="1">
          <a:solidFill>
            <a:srgbClr val="1E4770"/>
          </a:solidFill>
          <a:latin typeface="Arial" charset="0"/>
        </a:defRPr>
      </a:lvl8pPr>
      <a:lvl9pPr marL="1828800" algn="ctr" rtl="0" eaLnBrk="0" fontAlgn="base" hangingPunct="0">
        <a:spcBef>
          <a:spcPct val="0"/>
        </a:spcBef>
        <a:spcAft>
          <a:spcPct val="0"/>
        </a:spcAft>
        <a:defRPr sz="2000" b="1">
          <a:solidFill>
            <a:srgbClr val="1E4770"/>
          </a:solidFill>
          <a:latin typeface="Arial" charset="0"/>
        </a:defRPr>
      </a:lvl9pPr>
    </p:titleStyle>
    <p:bodyStyle>
      <a:lvl1pPr marL="342900" indent="-342900" algn="just" rtl="0" eaLnBrk="0" fontAlgn="base" hangingPunct="0">
        <a:spcBef>
          <a:spcPct val="20000"/>
        </a:spcBef>
        <a:spcAft>
          <a:spcPct val="0"/>
        </a:spcAft>
        <a:buClr>
          <a:srgbClr val="1E4770"/>
        </a:buClr>
        <a:buFont typeface="Wingdings" pitchFamily="2" charset="2"/>
        <a:buChar char="§"/>
        <a:defRPr sz="2400">
          <a:solidFill>
            <a:schemeClr val="tx1"/>
          </a:solidFill>
          <a:latin typeface="+mn-lt"/>
          <a:ea typeface="+mn-ea"/>
          <a:cs typeface="+mn-cs"/>
        </a:defRPr>
      </a:lvl1pPr>
      <a:lvl2pPr marL="742950" indent="-285750" algn="just" rtl="0" eaLnBrk="0" fontAlgn="base" hangingPunct="0">
        <a:spcBef>
          <a:spcPct val="20000"/>
        </a:spcBef>
        <a:spcAft>
          <a:spcPct val="0"/>
        </a:spcAft>
        <a:buClr>
          <a:srgbClr val="6385A9"/>
        </a:buClr>
        <a:buFont typeface="Wingdings" pitchFamily="2" charset="2"/>
        <a:buChar char="§"/>
        <a:defRPr sz="2000">
          <a:solidFill>
            <a:schemeClr val="tx1"/>
          </a:solidFill>
          <a:latin typeface="+mn-lt"/>
        </a:defRPr>
      </a:lvl2pPr>
      <a:lvl3pPr marL="1143000" indent="-228600" algn="just" rtl="0" eaLnBrk="0" fontAlgn="base" hangingPunct="0">
        <a:spcBef>
          <a:spcPct val="20000"/>
        </a:spcBef>
        <a:spcAft>
          <a:spcPct val="0"/>
        </a:spcAft>
        <a:buClr>
          <a:srgbClr val="6385A9"/>
        </a:buClr>
        <a:buChar char="•"/>
        <a:defRPr>
          <a:solidFill>
            <a:schemeClr val="tx1"/>
          </a:solidFill>
          <a:latin typeface="+mn-lt"/>
        </a:defRPr>
      </a:lvl3pPr>
      <a:lvl4pPr marL="1600200" indent="-228600" algn="just" rtl="0" eaLnBrk="0" fontAlgn="base" hangingPunct="0">
        <a:spcBef>
          <a:spcPct val="20000"/>
        </a:spcBef>
        <a:spcAft>
          <a:spcPct val="0"/>
        </a:spcAft>
        <a:buClr>
          <a:srgbClr val="6385A9"/>
        </a:buClr>
        <a:buChar char="–"/>
        <a:defRPr sz="1600">
          <a:solidFill>
            <a:schemeClr val="tx1"/>
          </a:solidFill>
          <a:latin typeface="+mn-lt"/>
        </a:defRPr>
      </a:lvl4pPr>
      <a:lvl5pPr marL="2057400" indent="-228600" algn="just" rtl="0" eaLnBrk="0" fontAlgn="base" hangingPunct="0">
        <a:spcBef>
          <a:spcPct val="20000"/>
        </a:spcBef>
        <a:spcAft>
          <a:spcPct val="0"/>
        </a:spcAft>
        <a:buClr>
          <a:srgbClr val="6385A9"/>
        </a:buClr>
        <a:buChar char="&gt;"/>
        <a:defRPr sz="1400">
          <a:solidFill>
            <a:schemeClr val="tx1"/>
          </a:solidFill>
          <a:latin typeface="+mn-lt"/>
        </a:defRPr>
      </a:lvl5pPr>
      <a:lvl6pPr marL="2514600" indent="-228600" algn="just" rtl="0" eaLnBrk="0" fontAlgn="base" hangingPunct="0">
        <a:spcBef>
          <a:spcPct val="20000"/>
        </a:spcBef>
        <a:spcAft>
          <a:spcPct val="0"/>
        </a:spcAft>
        <a:buClr>
          <a:srgbClr val="6385A9"/>
        </a:buClr>
        <a:buChar char="&gt;"/>
        <a:defRPr sz="1400">
          <a:solidFill>
            <a:schemeClr val="tx1"/>
          </a:solidFill>
          <a:latin typeface="+mn-lt"/>
        </a:defRPr>
      </a:lvl6pPr>
      <a:lvl7pPr marL="2971800" indent="-228600" algn="just" rtl="0" eaLnBrk="0" fontAlgn="base" hangingPunct="0">
        <a:spcBef>
          <a:spcPct val="20000"/>
        </a:spcBef>
        <a:spcAft>
          <a:spcPct val="0"/>
        </a:spcAft>
        <a:buClr>
          <a:srgbClr val="6385A9"/>
        </a:buClr>
        <a:buChar char="&gt;"/>
        <a:defRPr sz="1400">
          <a:solidFill>
            <a:schemeClr val="tx1"/>
          </a:solidFill>
          <a:latin typeface="+mn-lt"/>
        </a:defRPr>
      </a:lvl7pPr>
      <a:lvl8pPr marL="3429000" indent="-228600" algn="just" rtl="0" eaLnBrk="0" fontAlgn="base" hangingPunct="0">
        <a:spcBef>
          <a:spcPct val="20000"/>
        </a:spcBef>
        <a:spcAft>
          <a:spcPct val="0"/>
        </a:spcAft>
        <a:buClr>
          <a:srgbClr val="6385A9"/>
        </a:buClr>
        <a:buChar char="&gt;"/>
        <a:defRPr sz="1400">
          <a:solidFill>
            <a:schemeClr val="tx1"/>
          </a:solidFill>
          <a:latin typeface="+mn-lt"/>
        </a:defRPr>
      </a:lvl8pPr>
      <a:lvl9pPr marL="3886200" indent="-228600" algn="just" rtl="0" eaLnBrk="0" fontAlgn="base" hangingPunct="0">
        <a:spcBef>
          <a:spcPct val="20000"/>
        </a:spcBef>
        <a:spcAft>
          <a:spcPct val="0"/>
        </a:spcAft>
        <a:buClr>
          <a:srgbClr val="6385A9"/>
        </a:buClr>
        <a:buChar char="&gt;"/>
        <a:defRPr sz="1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7ACF4E-2FA6-43A8-B44C-A7F0C51EE287}" type="datetimeFigureOut">
              <a:rPr lang="de-DE" smtClean="0"/>
              <a:t>21.01.2021</a:t>
            </a:fld>
            <a:endParaRPr lang="de-D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E45E05-BFCE-47C9-827A-9E27E7ED4C8B}" type="slidenum">
              <a:rPr lang="de-DE" smtClean="0"/>
              <a:t>‹Nr.›</a:t>
            </a:fld>
            <a:endParaRPr lang="de-DE"/>
          </a:p>
        </p:txBody>
      </p:sp>
    </p:spTree>
    <p:extLst>
      <p:ext uri="{BB962C8B-B14F-4D97-AF65-F5344CB8AC3E}">
        <p14:creationId xmlns:p14="http://schemas.microsoft.com/office/powerpoint/2010/main" val="2834725575"/>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 id="21474838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5157" y="2778034"/>
            <a:ext cx="7193685" cy="2260497"/>
          </a:xfrm>
        </p:spPr>
        <p:txBody>
          <a:bodyPr>
            <a:normAutofit/>
          </a:bodyPr>
          <a:lstStyle/>
          <a:p>
            <a:pPr algn="ctr"/>
            <a:r>
              <a:rPr lang="de-DE" sz="2800" dirty="0">
                <a:solidFill>
                  <a:schemeClr val="accent1">
                    <a:lumMod val="50000"/>
                  </a:schemeClr>
                </a:solidFill>
                <a:latin typeface="Arial" panose="020B0604020202020204" pitchFamily="34" charset="0"/>
                <a:cs typeface="Arial" panose="020B0604020202020204" pitchFamily="34" charset="0"/>
              </a:rPr>
              <a:t>Informationen zur Potenzialanalyse und dem Landesvorhaben „Kein Abschluss ohne Anschluss“  </a:t>
            </a:r>
          </a:p>
        </p:txBody>
      </p:sp>
    </p:spTree>
    <p:extLst>
      <p:ext uri="{BB962C8B-B14F-4D97-AF65-F5344CB8AC3E}">
        <p14:creationId xmlns:p14="http://schemas.microsoft.com/office/powerpoint/2010/main" val="669327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11999" y="1130690"/>
            <a:ext cx="7874775" cy="5078313"/>
          </a:xfrm>
          <a:prstGeom prst="rect">
            <a:avLst/>
          </a:prstGeom>
        </p:spPr>
        <p:txBody>
          <a:bodyPr wrap="square">
            <a:spAutoFit/>
          </a:bodyPr>
          <a:lstStyle/>
          <a:p>
            <a:pPr marL="285750" marR="0" lvl="0" indent="-285750" algn="l"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de-DE" sz="1800" b="0"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Alle Schülerinnen und Schüler der Jahrgangsstufe 8 der allgemein bildenden Schulen </a:t>
            </a:r>
          </a:p>
          <a:p>
            <a:pPr marL="285750" marR="0" lvl="0" indent="-285750" algn="l"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de-DE" sz="1800" b="0"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Zusätzlich definierte Gruppe von Schülerinnen und Schüler, die im letzten Schuljahr in der 8. Jgst. noch nicht teilgenommen haben. </a:t>
            </a:r>
          </a:p>
          <a:p>
            <a:pPr marL="742950" lvl="1" indent="-285750" defTabSz="457200" fontAlgn="auto">
              <a:lnSpc>
                <a:spcPct val="150000"/>
              </a:lnSpc>
              <a:spcBef>
                <a:spcPts val="0"/>
              </a:spcBef>
              <a:spcAft>
                <a:spcPts val="0"/>
              </a:spcAft>
              <a:buFont typeface="Courier New" panose="02070309020205020404" pitchFamily="49" charset="0"/>
              <a:buChar char="o"/>
            </a:pPr>
            <a:r>
              <a:rPr kumimoji="0" lang="de-DE" sz="1800" b="0"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Seiteneinsteiger/Flüchtlinge, die in der 8. Jgst. noch nicht über ausreichende Sprachkenntnisse verfügten,</a:t>
            </a:r>
          </a:p>
          <a:p>
            <a:pPr marL="742950" marR="0" lvl="1" indent="-285750" algn="l" defTabSz="457200" rtl="0" eaLnBrk="1" fontAlgn="auto" latinLnBrk="0" hangingPunct="1">
              <a:lnSpc>
                <a:spcPct val="150000"/>
              </a:lnSpc>
              <a:spcBef>
                <a:spcPts val="0"/>
              </a:spcBef>
              <a:spcAft>
                <a:spcPts val="0"/>
              </a:spcAft>
              <a:buClrTx/>
              <a:buSzTx/>
              <a:buFont typeface="Courier New" panose="02070309020205020404" pitchFamily="49" charset="0"/>
              <a:buChar char="o"/>
              <a:tabLst/>
              <a:defRPr/>
            </a:pPr>
            <a:r>
              <a:rPr kumimoji="0" lang="de-DE" sz="1800" b="0"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Jugendliche, die in der 8. Jgst. nicht teilnehmen konnten (z.B. Krankheit, Wohnort außerhalb von NRW),</a:t>
            </a:r>
          </a:p>
          <a:p>
            <a:pPr marL="742950" marR="0" lvl="1" indent="-285750" algn="l" defTabSz="457200" rtl="0" eaLnBrk="1" fontAlgn="auto" latinLnBrk="0" hangingPunct="1">
              <a:lnSpc>
                <a:spcPct val="150000"/>
              </a:lnSpc>
              <a:spcBef>
                <a:spcPts val="0"/>
              </a:spcBef>
              <a:spcAft>
                <a:spcPts val="0"/>
              </a:spcAft>
              <a:buClrTx/>
              <a:buSzTx/>
              <a:buFont typeface="Courier New" panose="02070309020205020404" pitchFamily="49" charset="0"/>
              <a:buChar char="o"/>
              <a:tabLst/>
              <a:defRPr/>
            </a:pPr>
            <a:r>
              <a:rPr kumimoji="0" lang="de-DE" sz="1800" b="0"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Förderschüler/innen, wenn sie vom Entwicklungsstand her der 8. Jgst. zuzuordnen sind und nicht im Vorjahr teilgenommen haben.</a:t>
            </a:r>
          </a:p>
          <a:p>
            <a:pPr marL="285750" marR="0" lvl="0" indent="-285750" algn="l"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de-DE" sz="1800" b="0"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Eine zweimalige Teilnahme von Schülerinnen und Schülern, die z. B. die Jahrgangsstufe wiederholen, ist nicht möglich.</a:t>
            </a:r>
            <a:endParaRPr kumimoji="0" lang="de-DE" sz="1800" b="1"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endParaRPr>
          </a:p>
        </p:txBody>
      </p:sp>
      <p:sp>
        <p:nvSpPr>
          <p:cNvPr id="2" name="Rechteck 1"/>
          <p:cNvSpPr/>
          <p:nvPr/>
        </p:nvSpPr>
        <p:spPr>
          <a:xfrm>
            <a:off x="612000" y="504000"/>
            <a:ext cx="2307042" cy="461665"/>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2400" b="1"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Personenkreis</a:t>
            </a:r>
          </a:p>
        </p:txBody>
      </p:sp>
    </p:spTree>
    <p:extLst>
      <p:ext uri="{BB962C8B-B14F-4D97-AF65-F5344CB8AC3E}">
        <p14:creationId xmlns:p14="http://schemas.microsoft.com/office/powerpoint/2010/main" val="3063511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p:nvPr/>
        </p:nvSpPr>
        <p:spPr>
          <a:xfrm>
            <a:off x="2398557" y="1111270"/>
            <a:ext cx="2052000" cy="5400000"/>
          </a:xfrm>
          <a:prstGeom prst="rect">
            <a:avLst/>
          </a:prstGeom>
          <a:noFill/>
          <a:ln w="12700">
            <a:solidFill>
              <a:schemeClr val="tx1"/>
            </a:solidFill>
          </a:ln>
        </p:spPr>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de-DE" sz="1800" b="1"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Zweitägige KAoA PA</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de-DE" sz="18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durchgeführt von Trägern</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de-DE" sz="1800" b="1"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Portfolio-instrument wird gestellt</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Zielgruppe: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Schüler/innen mit den Förderschwer-punkten LE + ES an Förderschulen</a:t>
            </a:r>
          </a:p>
        </p:txBody>
      </p:sp>
      <p:sp>
        <p:nvSpPr>
          <p:cNvPr id="11" name="Textfeld 10"/>
          <p:cNvSpPr txBox="1"/>
          <p:nvPr/>
        </p:nvSpPr>
        <p:spPr>
          <a:xfrm>
            <a:off x="6868295" y="1111270"/>
            <a:ext cx="2052000" cy="5400000"/>
          </a:xfrm>
          <a:prstGeom prst="rect">
            <a:avLst/>
          </a:prstGeom>
          <a:noFill/>
          <a:ln w="12700">
            <a:solidFill>
              <a:schemeClr val="tx1"/>
            </a:solidFill>
          </a:ln>
        </p:spPr>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de-DE" sz="1800" b="1"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Zweitägige PA</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de-DE" sz="1800" b="1"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KAoA-STAR</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de-DE" sz="1800" b="1"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durchgeführt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de-DE" sz="18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Von Trägern</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de-DE" sz="1800" b="1"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Kein Portfolio-instrument</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de-DE" sz="1800" b="1"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endParaRP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de-DE" sz="1800" b="1"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de-DE" sz="18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Zielgruppe:</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de-DE" sz="18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Jugendliche mit den Förderschwer-punkten</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GG, KM, HK, SE, SQ und/oder schwerbehinderte Jugendliche</a:t>
            </a:r>
            <a:endParaRPr kumimoji="0" lang="nb-NO" sz="1800" b="1"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endParaRPr>
          </a:p>
        </p:txBody>
      </p:sp>
      <p:sp>
        <p:nvSpPr>
          <p:cNvPr id="12" name="Textfeld 11"/>
          <p:cNvSpPr txBox="1"/>
          <p:nvPr/>
        </p:nvSpPr>
        <p:spPr>
          <a:xfrm>
            <a:off x="0" y="326555"/>
            <a:ext cx="9144000" cy="461665"/>
          </a:xfrm>
          <a:prstGeom prst="rect">
            <a:avLst/>
          </a:prstGeom>
          <a:noFill/>
        </p:spPr>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de-DE" sz="2400" b="1"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Varianten der Potenzialanalyse</a:t>
            </a:r>
          </a:p>
        </p:txBody>
      </p:sp>
      <p:sp>
        <p:nvSpPr>
          <p:cNvPr id="5" name="Textfeld 4"/>
          <p:cNvSpPr txBox="1"/>
          <p:nvPr/>
        </p:nvSpPr>
        <p:spPr>
          <a:xfrm>
            <a:off x="163688" y="1111270"/>
            <a:ext cx="2052000" cy="5400000"/>
          </a:xfrm>
          <a:prstGeom prst="rect">
            <a:avLst/>
          </a:prstGeom>
          <a:noFill/>
          <a:ln w="12700">
            <a:solidFill>
              <a:schemeClr val="tx1"/>
            </a:solidFill>
          </a:ln>
        </p:spPr>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de-DE" sz="1800" b="1"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Eintägige KAoA PA</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de-DE" sz="18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durchgeführt von Trägern</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de-DE" sz="1800" b="1"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endParaRP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de-DE" sz="1800" b="1"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Portfolio-instrument wird gestellt</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Zielgruppe: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alle Schülerinnen und Schüler der 8. Jgst.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neu zugewanderte Jugendliche + Jugendliche aus anderen Bundesländern aus der 9. Jgst.</a:t>
            </a:r>
          </a:p>
        </p:txBody>
      </p:sp>
      <p:sp>
        <p:nvSpPr>
          <p:cNvPr id="6" name="Textfeld 5"/>
          <p:cNvSpPr txBox="1"/>
          <p:nvPr/>
        </p:nvSpPr>
        <p:spPr>
          <a:xfrm>
            <a:off x="4633426" y="1111270"/>
            <a:ext cx="2052000" cy="5400000"/>
          </a:xfrm>
          <a:prstGeom prst="rect">
            <a:avLst/>
          </a:prstGeom>
          <a:noFill/>
          <a:ln w="12700">
            <a:solidFill>
              <a:schemeClr val="tx1"/>
            </a:solidFill>
          </a:ln>
        </p:spPr>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de-DE" sz="1800" b="1"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Zweitätige PA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de-DE" sz="18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KAoA kompakt</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de-DE" sz="18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durchgeführt von Trägern</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de-DE" sz="1800" b="1"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Kein Portfolio-instrument</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Zielgruppe: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neu zugewanderte Jugendliche</a:t>
            </a:r>
          </a:p>
        </p:txBody>
      </p:sp>
    </p:spTree>
    <p:extLst>
      <p:ext uri="{BB962C8B-B14F-4D97-AF65-F5344CB8AC3E}">
        <p14:creationId xmlns:p14="http://schemas.microsoft.com/office/powerpoint/2010/main" val="178890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fade">
                                      <p:cBhvr>
                                        <p:cTn id="7" dur="500"/>
                                        <p:tgtEl>
                                          <p:spTgt spid="8">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fade">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fade">
                                      <p:cBhvr>
                                        <p:cTn id="27" dur="500"/>
                                        <p:tgtEl>
                                          <p:spTgt spid="8">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6" end="6"/>
                                            </p:txEl>
                                          </p:spTgt>
                                        </p:tgtEl>
                                        <p:attrNameLst>
                                          <p:attrName>style.visibility</p:attrName>
                                        </p:attrNameLst>
                                      </p:cBhvr>
                                      <p:to>
                                        <p:strVal val="visible"/>
                                      </p:to>
                                    </p:set>
                                    <p:animEffect transition="in" filter="fade">
                                      <p:cBhvr>
                                        <p:cTn id="32" dur="500"/>
                                        <p:tgtEl>
                                          <p:spTgt spid="8">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bg/>
                                          </p:spTgt>
                                        </p:tgtEl>
                                        <p:attrNameLst>
                                          <p:attrName>style.visibility</p:attrName>
                                        </p:attrNameLst>
                                      </p:cBhvr>
                                      <p:to>
                                        <p:strVal val="visible"/>
                                      </p:to>
                                    </p:set>
                                    <p:animEffect transition="in" filter="fade">
                                      <p:cBhvr>
                                        <p:cTn id="37" dur="500"/>
                                        <p:tgtEl>
                                          <p:spTgt spid="11">
                                            <p:bg/>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Effect transition="in" filter="fade">
                                      <p:cBhvr>
                                        <p:cTn id="42" dur="500"/>
                                        <p:tgtEl>
                                          <p:spTgt spid="11">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bg/>
                                          </p:spTgt>
                                        </p:tgtEl>
                                        <p:attrNameLst>
                                          <p:attrName>style.visibility</p:attrName>
                                        </p:attrNameLst>
                                      </p:cBhvr>
                                      <p:to>
                                        <p:strVal val="visible"/>
                                      </p:to>
                                    </p:set>
                                    <p:animEffect transition="in" filter="fade">
                                      <p:cBhvr>
                                        <p:cTn id="47" dur="500"/>
                                        <p:tgtEl>
                                          <p:spTgt spid="5">
                                            <p:bg/>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xEl>
                                              <p:pRg st="0" end="0"/>
                                            </p:txEl>
                                          </p:spTgt>
                                        </p:tgtEl>
                                        <p:attrNameLst>
                                          <p:attrName>style.visibility</p:attrName>
                                        </p:attrNameLst>
                                      </p:cBhvr>
                                      <p:to>
                                        <p:strVal val="visible"/>
                                      </p:to>
                                    </p:set>
                                    <p:animEffect transition="in" filter="fade">
                                      <p:cBhvr>
                                        <p:cTn id="52" dur="500"/>
                                        <p:tgtEl>
                                          <p:spTgt spid="5">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xEl>
                                              <p:pRg st="1" end="1"/>
                                            </p:txEl>
                                          </p:spTgt>
                                        </p:tgtEl>
                                        <p:attrNameLst>
                                          <p:attrName>style.visibility</p:attrName>
                                        </p:attrNameLst>
                                      </p:cBhvr>
                                      <p:to>
                                        <p:strVal val="visible"/>
                                      </p:to>
                                    </p:set>
                                    <p:animEffect transition="in" filter="fade">
                                      <p:cBhvr>
                                        <p:cTn id="57" dur="500"/>
                                        <p:tgtEl>
                                          <p:spTgt spid="5">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
                                            <p:txEl>
                                              <p:pRg st="4" end="4"/>
                                            </p:txEl>
                                          </p:spTgt>
                                        </p:tgtEl>
                                        <p:attrNameLst>
                                          <p:attrName>style.visibility</p:attrName>
                                        </p:attrNameLst>
                                      </p:cBhvr>
                                      <p:to>
                                        <p:strVal val="visible"/>
                                      </p:to>
                                    </p:set>
                                    <p:animEffect transition="in" filter="fade">
                                      <p:cBhvr>
                                        <p:cTn id="62" dur="500"/>
                                        <p:tgtEl>
                                          <p:spTgt spid="5">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5">
                                            <p:txEl>
                                              <p:pRg st="6" end="6"/>
                                            </p:txEl>
                                          </p:spTgt>
                                        </p:tgtEl>
                                        <p:attrNameLst>
                                          <p:attrName>style.visibility</p:attrName>
                                        </p:attrNameLst>
                                      </p:cBhvr>
                                      <p:to>
                                        <p:strVal val="visible"/>
                                      </p:to>
                                    </p:set>
                                    <p:animEffect transition="in" filter="fade">
                                      <p:cBhvr>
                                        <p:cTn id="67" dur="500"/>
                                        <p:tgtEl>
                                          <p:spTgt spid="5">
                                            <p:txEl>
                                              <p:pRg st="6" end="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5">
                                            <p:txEl>
                                              <p:pRg st="7" end="7"/>
                                            </p:txEl>
                                          </p:spTgt>
                                        </p:tgtEl>
                                        <p:attrNameLst>
                                          <p:attrName>style.visibility</p:attrName>
                                        </p:attrNameLst>
                                      </p:cBhvr>
                                      <p:to>
                                        <p:strVal val="visible"/>
                                      </p:to>
                                    </p:set>
                                    <p:animEffect transition="in" filter="fade">
                                      <p:cBhvr>
                                        <p:cTn id="72" dur="500"/>
                                        <p:tgtEl>
                                          <p:spTgt spid="5">
                                            <p:txEl>
                                              <p:pRg st="7" end="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5">
                                            <p:txEl>
                                              <p:pRg st="8" end="8"/>
                                            </p:txEl>
                                          </p:spTgt>
                                        </p:tgtEl>
                                        <p:attrNameLst>
                                          <p:attrName>style.visibility</p:attrName>
                                        </p:attrNameLst>
                                      </p:cBhvr>
                                      <p:to>
                                        <p:strVal val="visible"/>
                                      </p:to>
                                    </p:set>
                                    <p:animEffect transition="in" filter="fade">
                                      <p:cBhvr>
                                        <p:cTn id="77" dur="500"/>
                                        <p:tgtEl>
                                          <p:spTgt spid="5">
                                            <p:txEl>
                                              <p:pRg st="8" end="8"/>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6">
                                            <p:bg/>
                                          </p:spTgt>
                                        </p:tgtEl>
                                        <p:attrNameLst>
                                          <p:attrName>style.visibility</p:attrName>
                                        </p:attrNameLst>
                                      </p:cBhvr>
                                      <p:to>
                                        <p:strVal val="visible"/>
                                      </p:to>
                                    </p:set>
                                    <p:animEffect transition="in" filter="fade">
                                      <p:cBhvr>
                                        <p:cTn id="82" dur="500"/>
                                        <p:tgtEl>
                                          <p:spTgt spid="6">
                                            <p:bg/>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6">
                                            <p:txEl>
                                              <p:pRg st="0" end="0"/>
                                            </p:txEl>
                                          </p:spTgt>
                                        </p:tgtEl>
                                        <p:attrNameLst>
                                          <p:attrName>style.visibility</p:attrName>
                                        </p:attrNameLst>
                                      </p:cBhvr>
                                      <p:to>
                                        <p:strVal val="visible"/>
                                      </p:to>
                                    </p:set>
                                    <p:animEffect transition="in" filter="fade">
                                      <p:cBhvr>
                                        <p:cTn id="87" dur="500"/>
                                        <p:tgtEl>
                                          <p:spTgt spid="6">
                                            <p:txEl>
                                              <p:pRg st="0" end="0"/>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6">
                                            <p:txEl>
                                              <p:pRg st="1" end="1"/>
                                            </p:txEl>
                                          </p:spTgt>
                                        </p:tgtEl>
                                        <p:attrNameLst>
                                          <p:attrName>style.visibility</p:attrName>
                                        </p:attrNameLst>
                                      </p:cBhvr>
                                      <p:to>
                                        <p:strVal val="visible"/>
                                      </p:to>
                                    </p:set>
                                    <p:animEffect transition="in" filter="fade">
                                      <p:cBhvr>
                                        <p:cTn id="92" dur="500"/>
                                        <p:tgtEl>
                                          <p:spTgt spid="6">
                                            <p:txEl>
                                              <p:pRg st="1" end="1"/>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6">
                                            <p:txEl>
                                              <p:pRg st="2" end="2"/>
                                            </p:txEl>
                                          </p:spTgt>
                                        </p:tgtEl>
                                        <p:attrNameLst>
                                          <p:attrName>style.visibility</p:attrName>
                                        </p:attrNameLst>
                                      </p:cBhvr>
                                      <p:to>
                                        <p:strVal val="visible"/>
                                      </p:to>
                                    </p:set>
                                    <p:animEffect transition="in" filter="fade">
                                      <p:cBhvr>
                                        <p:cTn id="97" dur="500"/>
                                        <p:tgtEl>
                                          <p:spTgt spid="6">
                                            <p:txEl>
                                              <p:pRg st="2" end="2"/>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6">
                                            <p:txEl>
                                              <p:pRg st="4" end="4"/>
                                            </p:txEl>
                                          </p:spTgt>
                                        </p:tgtEl>
                                        <p:attrNameLst>
                                          <p:attrName>style.visibility</p:attrName>
                                        </p:attrNameLst>
                                      </p:cBhvr>
                                      <p:to>
                                        <p:strVal val="visible"/>
                                      </p:to>
                                    </p:set>
                                    <p:animEffect transition="in" filter="fade">
                                      <p:cBhvr>
                                        <p:cTn id="102" dur="500"/>
                                        <p:tgtEl>
                                          <p:spTgt spid="6">
                                            <p:txEl>
                                              <p:pRg st="4" end="4"/>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6">
                                            <p:txEl>
                                              <p:pRg st="7" end="7"/>
                                            </p:txEl>
                                          </p:spTgt>
                                        </p:tgtEl>
                                        <p:attrNameLst>
                                          <p:attrName>style.visibility</p:attrName>
                                        </p:attrNameLst>
                                      </p:cBhvr>
                                      <p:to>
                                        <p:strVal val="visible"/>
                                      </p:to>
                                    </p:set>
                                    <p:animEffect transition="in" filter="fade">
                                      <p:cBhvr>
                                        <p:cTn id="107" dur="500"/>
                                        <p:tgtEl>
                                          <p:spTgt spid="6">
                                            <p:txEl>
                                              <p:pRg st="7" end="7"/>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6">
                                            <p:txEl>
                                              <p:pRg st="8" end="8"/>
                                            </p:txEl>
                                          </p:spTgt>
                                        </p:tgtEl>
                                        <p:attrNameLst>
                                          <p:attrName>style.visibility</p:attrName>
                                        </p:attrNameLst>
                                      </p:cBhvr>
                                      <p:to>
                                        <p:strVal val="visible"/>
                                      </p:to>
                                    </p:set>
                                    <p:animEffect transition="in" filter="fade">
                                      <p:cBhvr>
                                        <p:cTn id="112"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P spid="11" grpId="0" build="p" animBg="1"/>
      <p:bldP spid="5" grpId="0" build="p" animBg="1"/>
      <p:bldP spid="6"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9" name="Tabelle 18"/>
          <p:cNvGraphicFramePr>
            <a:graphicFrameLocks noGrp="1"/>
          </p:cNvGraphicFramePr>
          <p:nvPr/>
        </p:nvGraphicFramePr>
        <p:xfrm>
          <a:off x="2" y="2989418"/>
          <a:ext cx="9097095" cy="366713"/>
        </p:xfrm>
        <a:graphic>
          <a:graphicData uri="http://schemas.openxmlformats.org/drawingml/2006/table">
            <a:tbl>
              <a:tblPr firstRow="1" bandRow="1">
                <a:tableStyleId>{5C22544A-7EE6-4342-B048-85BDC9FD1C3A}</a:tableStyleId>
              </a:tblPr>
              <a:tblGrid>
                <a:gridCol w="606473">
                  <a:extLst>
                    <a:ext uri="{9D8B030D-6E8A-4147-A177-3AD203B41FA5}">
                      <a16:colId xmlns:a16="http://schemas.microsoft.com/office/drawing/2014/main" val="20000"/>
                    </a:ext>
                  </a:extLst>
                </a:gridCol>
                <a:gridCol w="606473">
                  <a:extLst>
                    <a:ext uri="{9D8B030D-6E8A-4147-A177-3AD203B41FA5}">
                      <a16:colId xmlns:a16="http://schemas.microsoft.com/office/drawing/2014/main" val="20001"/>
                    </a:ext>
                  </a:extLst>
                </a:gridCol>
                <a:gridCol w="606473">
                  <a:extLst>
                    <a:ext uri="{9D8B030D-6E8A-4147-A177-3AD203B41FA5}">
                      <a16:colId xmlns:a16="http://schemas.microsoft.com/office/drawing/2014/main" val="20002"/>
                    </a:ext>
                  </a:extLst>
                </a:gridCol>
                <a:gridCol w="606473">
                  <a:extLst>
                    <a:ext uri="{9D8B030D-6E8A-4147-A177-3AD203B41FA5}">
                      <a16:colId xmlns:a16="http://schemas.microsoft.com/office/drawing/2014/main" val="20003"/>
                    </a:ext>
                  </a:extLst>
                </a:gridCol>
                <a:gridCol w="606473">
                  <a:extLst>
                    <a:ext uri="{9D8B030D-6E8A-4147-A177-3AD203B41FA5}">
                      <a16:colId xmlns:a16="http://schemas.microsoft.com/office/drawing/2014/main" val="20004"/>
                    </a:ext>
                  </a:extLst>
                </a:gridCol>
                <a:gridCol w="606473">
                  <a:extLst>
                    <a:ext uri="{9D8B030D-6E8A-4147-A177-3AD203B41FA5}">
                      <a16:colId xmlns:a16="http://schemas.microsoft.com/office/drawing/2014/main" val="20005"/>
                    </a:ext>
                  </a:extLst>
                </a:gridCol>
                <a:gridCol w="606473">
                  <a:extLst>
                    <a:ext uri="{9D8B030D-6E8A-4147-A177-3AD203B41FA5}">
                      <a16:colId xmlns:a16="http://schemas.microsoft.com/office/drawing/2014/main" val="20006"/>
                    </a:ext>
                  </a:extLst>
                </a:gridCol>
                <a:gridCol w="606473">
                  <a:extLst>
                    <a:ext uri="{9D8B030D-6E8A-4147-A177-3AD203B41FA5}">
                      <a16:colId xmlns:a16="http://schemas.microsoft.com/office/drawing/2014/main" val="20007"/>
                    </a:ext>
                  </a:extLst>
                </a:gridCol>
                <a:gridCol w="606473">
                  <a:extLst>
                    <a:ext uri="{9D8B030D-6E8A-4147-A177-3AD203B41FA5}">
                      <a16:colId xmlns:a16="http://schemas.microsoft.com/office/drawing/2014/main" val="20008"/>
                    </a:ext>
                  </a:extLst>
                </a:gridCol>
                <a:gridCol w="606473">
                  <a:extLst>
                    <a:ext uri="{9D8B030D-6E8A-4147-A177-3AD203B41FA5}">
                      <a16:colId xmlns:a16="http://schemas.microsoft.com/office/drawing/2014/main" val="20009"/>
                    </a:ext>
                  </a:extLst>
                </a:gridCol>
                <a:gridCol w="606473">
                  <a:extLst>
                    <a:ext uri="{9D8B030D-6E8A-4147-A177-3AD203B41FA5}">
                      <a16:colId xmlns:a16="http://schemas.microsoft.com/office/drawing/2014/main" val="20010"/>
                    </a:ext>
                  </a:extLst>
                </a:gridCol>
                <a:gridCol w="606473">
                  <a:extLst>
                    <a:ext uri="{9D8B030D-6E8A-4147-A177-3AD203B41FA5}">
                      <a16:colId xmlns:a16="http://schemas.microsoft.com/office/drawing/2014/main" val="20011"/>
                    </a:ext>
                  </a:extLst>
                </a:gridCol>
                <a:gridCol w="606473">
                  <a:extLst>
                    <a:ext uri="{9D8B030D-6E8A-4147-A177-3AD203B41FA5}">
                      <a16:colId xmlns:a16="http://schemas.microsoft.com/office/drawing/2014/main" val="20012"/>
                    </a:ext>
                  </a:extLst>
                </a:gridCol>
                <a:gridCol w="606473">
                  <a:extLst>
                    <a:ext uri="{9D8B030D-6E8A-4147-A177-3AD203B41FA5}">
                      <a16:colId xmlns:a16="http://schemas.microsoft.com/office/drawing/2014/main" val="20013"/>
                    </a:ext>
                  </a:extLst>
                </a:gridCol>
                <a:gridCol w="606473">
                  <a:extLst>
                    <a:ext uri="{9D8B030D-6E8A-4147-A177-3AD203B41FA5}">
                      <a16:colId xmlns:a16="http://schemas.microsoft.com/office/drawing/2014/main" val="20014"/>
                    </a:ext>
                  </a:extLst>
                </a:gridCol>
              </a:tblGrid>
              <a:tr h="366713">
                <a:tc>
                  <a:txBody>
                    <a:bodyPr/>
                    <a:lstStyle/>
                    <a:p>
                      <a:pPr algn="ctr"/>
                      <a:r>
                        <a:rPr lang="de-DE" sz="1500" dirty="0">
                          <a:solidFill>
                            <a:schemeClr val="tx1"/>
                          </a:solidFill>
                        </a:rPr>
                        <a:t>Okt.</a:t>
                      </a:r>
                    </a:p>
                  </a:txBody>
                  <a:tcPr marL="91439" marR="91439" marT="45780" marB="45780" anchor="ctr">
                    <a:noFill/>
                  </a:tcPr>
                </a:tc>
                <a:tc>
                  <a:txBody>
                    <a:bodyPr/>
                    <a:lstStyle/>
                    <a:p>
                      <a:pPr algn="ctr"/>
                      <a:r>
                        <a:rPr lang="de-DE" sz="1500" dirty="0">
                          <a:solidFill>
                            <a:schemeClr val="tx1"/>
                          </a:solidFill>
                        </a:rPr>
                        <a:t>Nov.</a:t>
                      </a:r>
                    </a:p>
                  </a:txBody>
                  <a:tcPr marL="91439" marR="91439" marT="45780" marB="45780" anchor="ctr">
                    <a:noFill/>
                  </a:tcPr>
                </a:tc>
                <a:tc>
                  <a:txBody>
                    <a:bodyPr/>
                    <a:lstStyle/>
                    <a:p>
                      <a:pPr algn="ctr"/>
                      <a:r>
                        <a:rPr lang="de-DE" sz="1500" dirty="0">
                          <a:solidFill>
                            <a:schemeClr val="tx1"/>
                          </a:solidFill>
                        </a:rPr>
                        <a:t>Dez.</a:t>
                      </a:r>
                    </a:p>
                  </a:txBody>
                  <a:tcPr marL="91439" marR="91439" marT="45780" marB="45780" anchor="ctr">
                    <a:noFill/>
                  </a:tcPr>
                </a:tc>
                <a:tc>
                  <a:txBody>
                    <a:bodyPr/>
                    <a:lstStyle/>
                    <a:p>
                      <a:pPr algn="ctr"/>
                      <a:r>
                        <a:rPr lang="de-DE" sz="1500" dirty="0">
                          <a:solidFill>
                            <a:schemeClr val="tx1"/>
                          </a:solidFill>
                        </a:rPr>
                        <a:t>Jan.</a:t>
                      </a:r>
                    </a:p>
                  </a:txBody>
                  <a:tcPr marL="91439" marR="91439" marT="45780" marB="45780" anchor="ctr">
                    <a:noFill/>
                  </a:tcPr>
                </a:tc>
                <a:tc>
                  <a:txBody>
                    <a:bodyPr/>
                    <a:lstStyle/>
                    <a:p>
                      <a:pPr algn="ctr"/>
                      <a:r>
                        <a:rPr lang="de-DE" sz="1500" dirty="0">
                          <a:solidFill>
                            <a:schemeClr val="tx1"/>
                          </a:solidFill>
                        </a:rPr>
                        <a:t>Feb.</a:t>
                      </a:r>
                    </a:p>
                  </a:txBody>
                  <a:tcPr marL="91439" marR="91439" marT="45780" marB="45780" anchor="ctr">
                    <a:noFill/>
                  </a:tcPr>
                </a:tc>
                <a:tc>
                  <a:txBody>
                    <a:bodyPr/>
                    <a:lstStyle/>
                    <a:p>
                      <a:pPr algn="ctr"/>
                      <a:r>
                        <a:rPr lang="de-DE" sz="1500" dirty="0">
                          <a:solidFill>
                            <a:schemeClr val="tx1"/>
                          </a:solidFill>
                        </a:rPr>
                        <a:t>Mrz.</a:t>
                      </a:r>
                    </a:p>
                  </a:txBody>
                  <a:tcPr marL="91439" marR="91439" marT="45780" marB="45780" anchor="ctr">
                    <a:noFill/>
                  </a:tcPr>
                </a:tc>
                <a:tc>
                  <a:txBody>
                    <a:bodyPr/>
                    <a:lstStyle/>
                    <a:p>
                      <a:pPr algn="ctr"/>
                      <a:r>
                        <a:rPr lang="de-DE" sz="1500" dirty="0">
                          <a:solidFill>
                            <a:schemeClr val="tx1"/>
                          </a:solidFill>
                        </a:rPr>
                        <a:t>Apr.</a:t>
                      </a:r>
                    </a:p>
                  </a:txBody>
                  <a:tcPr marL="91439" marR="91439" marT="45780" marB="45780" anchor="ctr">
                    <a:noFill/>
                  </a:tcPr>
                </a:tc>
                <a:tc>
                  <a:txBody>
                    <a:bodyPr/>
                    <a:lstStyle/>
                    <a:p>
                      <a:pPr algn="ctr"/>
                      <a:r>
                        <a:rPr lang="de-DE" sz="1500" dirty="0">
                          <a:solidFill>
                            <a:schemeClr val="tx1"/>
                          </a:solidFill>
                        </a:rPr>
                        <a:t>Mai</a:t>
                      </a:r>
                    </a:p>
                  </a:txBody>
                  <a:tcPr marL="91439" marR="91439" marT="45780" marB="45780" anchor="ctr">
                    <a:noFill/>
                  </a:tcPr>
                </a:tc>
                <a:tc>
                  <a:txBody>
                    <a:bodyPr/>
                    <a:lstStyle/>
                    <a:p>
                      <a:pPr algn="ctr"/>
                      <a:r>
                        <a:rPr lang="de-DE" sz="1500" dirty="0">
                          <a:solidFill>
                            <a:schemeClr val="tx1"/>
                          </a:solidFill>
                        </a:rPr>
                        <a:t>Juni</a:t>
                      </a:r>
                    </a:p>
                  </a:txBody>
                  <a:tcPr marL="91439" marR="91439" marT="45780" marB="45780" anchor="ctr">
                    <a:noFill/>
                  </a:tcPr>
                </a:tc>
                <a:tc>
                  <a:txBody>
                    <a:bodyPr/>
                    <a:lstStyle/>
                    <a:p>
                      <a:pPr algn="ctr"/>
                      <a:r>
                        <a:rPr lang="de-DE" sz="1500" dirty="0">
                          <a:solidFill>
                            <a:schemeClr val="tx1"/>
                          </a:solidFill>
                        </a:rPr>
                        <a:t>Juli</a:t>
                      </a:r>
                    </a:p>
                  </a:txBody>
                  <a:tcPr marL="91439" marR="91439" marT="45780" marB="45780"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500" dirty="0">
                          <a:solidFill>
                            <a:schemeClr val="tx1"/>
                          </a:solidFill>
                        </a:rPr>
                        <a:t>Aug.</a:t>
                      </a:r>
                    </a:p>
                  </a:txBody>
                  <a:tcPr marL="91439" marR="91439" marT="45780" marB="45780" anchor="ctr">
                    <a:noFill/>
                  </a:tcPr>
                </a:tc>
                <a:tc>
                  <a:txBody>
                    <a:bodyPr/>
                    <a:lstStyle/>
                    <a:p>
                      <a:pPr algn="ctr"/>
                      <a:r>
                        <a:rPr lang="de-DE" sz="1500" dirty="0">
                          <a:solidFill>
                            <a:schemeClr val="tx1"/>
                          </a:solidFill>
                        </a:rPr>
                        <a:t>Sep.</a:t>
                      </a:r>
                    </a:p>
                  </a:txBody>
                  <a:tcPr marL="91439" marR="91439" marT="45780" marB="45780" anchor="ctr">
                    <a:noFill/>
                  </a:tcPr>
                </a:tc>
                <a:tc>
                  <a:txBody>
                    <a:bodyPr/>
                    <a:lstStyle/>
                    <a:p>
                      <a:pPr algn="ctr"/>
                      <a:r>
                        <a:rPr lang="de-DE" sz="1500" dirty="0">
                          <a:solidFill>
                            <a:schemeClr val="tx1"/>
                          </a:solidFill>
                        </a:rPr>
                        <a:t>Okt.</a:t>
                      </a:r>
                    </a:p>
                  </a:txBody>
                  <a:tcPr marL="91439" marR="91439" marT="45780" marB="45780" anchor="ctr">
                    <a:noFill/>
                  </a:tcPr>
                </a:tc>
                <a:tc>
                  <a:txBody>
                    <a:bodyPr/>
                    <a:lstStyle/>
                    <a:p>
                      <a:pPr algn="ctr"/>
                      <a:r>
                        <a:rPr lang="de-DE" sz="1500" dirty="0">
                          <a:solidFill>
                            <a:schemeClr val="tx1"/>
                          </a:solidFill>
                        </a:rPr>
                        <a:t>Nov.</a:t>
                      </a:r>
                    </a:p>
                  </a:txBody>
                  <a:tcPr marL="91439" marR="91439" marT="45780" marB="45780" anchor="ctr">
                    <a:noFill/>
                  </a:tcPr>
                </a:tc>
                <a:tc>
                  <a:txBody>
                    <a:bodyPr/>
                    <a:lstStyle/>
                    <a:p>
                      <a:pPr algn="ctr"/>
                      <a:r>
                        <a:rPr lang="de-DE" sz="1500" dirty="0">
                          <a:solidFill>
                            <a:schemeClr val="tx1"/>
                          </a:solidFill>
                        </a:rPr>
                        <a:t>Dez.</a:t>
                      </a:r>
                    </a:p>
                  </a:txBody>
                  <a:tcPr marL="91439" marR="91439" marT="45780" marB="45780" anchor="ctr">
                    <a:noFill/>
                  </a:tcPr>
                </a:tc>
                <a:extLst>
                  <a:ext uri="{0D108BD9-81ED-4DB2-BD59-A6C34878D82A}">
                    <a16:rowId xmlns:a16="http://schemas.microsoft.com/office/drawing/2014/main" val="10000"/>
                  </a:ext>
                </a:extLst>
              </a:tr>
            </a:tbl>
          </a:graphicData>
        </a:graphic>
      </p:graphicFrame>
      <p:sp>
        <p:nvSpPr>
          <p:cNvPr id="3" name="Rechteck 2"/>
          <p:cNvSpPr/>
          <p:nvPr/>
        </p:nvSpPr>
        <p:spPr>
          <a:xfrm>
            <a:off x="94987" y="2800350"/>
            <a:ext cx="2415460" cy="241200"/>
          </a:xfrm>
          <a:prstGeom prst="rect">
            <a:avLst/>
          </a:prstGeom>
          <a:pattFill prst="dkUpDiag">
            <a:fgClr>
              <a:srgbClr val="FFFF0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endParaRPr>
          </a:p>
        </p:txBody>
      </p:sp>
      <p:sp>
        <p:nvSpPr>
          <p:cNvPr id="15" name="Rechteck 14"/>
          <p:cNvSpPr/>
          <p:nvPr/>
        </p:nvSpPr>
        <p:spPr>
          <a:xfrm>
            <a:off x="2424911" y="2800129"/>
            <a:ext cx="2383572" cy="239955"/>
          </a:xfrm>
          <a:prstGeom prst="rect">
            <a:avLst/>
          </a:prstGeom>
          <a:pattFill prst="dkUpDiag">
            <a:fgClr>
              <a:srgbClr val="FFC00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schemeClr val="accent1">
                  <a:lumMod val="50000"/>
                </a:schemeClr>
              </a:solidFill>
              <a:effectLst/>
              <a:uLnTx/>
              <a:uFillTx/>
              <a:latin typeface="Calibri" panose="020F0502020204030204"/>
              <a:ea typeface="+mn-ea"/>
              <a:cs typeface="+mn-cs"/>
            </a:endParaRPr>
          </a:p>
        </p:txBody>
      </p:sp>
      <p:sp>
        <p:nvSpPr>
          <p:cNvPr id="16" name="Rechteck 19"/>
          <p:cNvSpPr>
            <a:spLocks noChangeArrowheads="1"/>
          </p:cNvSpPr>
          <p:nvPr/>
        </p:nvSpPr>
        <p:spPr bwMode="auto">
          <a:xfrm>
            <a:off x="2748433" y="2259977"/>
            <a:ext cx="2531031" cy="425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500" b="1" i="0" u="none" strike="noStrike" kern="1200" cap="none" spc="0" normalizeH="0" baseline="0" noProof="0" dirty="0">
                <a:ln>
                  <a:noFill/>
                </a:ln>
                <a:solidFill>
                  <a:schemeClr val="accent1">
                    <a:lumMod val="50000"/>
                  </a:schemeClr>
                </a:solidFill>
                <a:effectLst/>
                <a:uLnTx/>
                <a:uFillTx/>
                <a:latin typeface="Arial" charset="0"/>
                <a:ea typeface="+mn-ea"/>
                <a:cs typeface="+mn-cs"/>
              </a:rPr>
              <a:t>ggf. zentrale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500" b="1" i="0" u="none" strike="noStrike" kern="1200" cap="none" spc="0" normalizeH="0" baseline="0" noProof="0" dirty="0">
                <a:ln>
                  <a:noFill/>
                </a:ln>
                <a:solidFill>
                  <a:schemeClr val="accent1">
                    <a:lumMod val="50000"/>
                  </a:schemeClr>
                </a:solidFill>
                <a:effectLst/>
                <a:uLnTx/>
                <a:uFillTx/>
                <a:latin typeface="Arial" charset="0"/>
                <a:ea typeface="+mn-ea"/>
                <a:cs typeface="+mn-cs"/>
              </a:rPr>
              <a:t>Ausschreibung</a:t>
            </a:r>
            <a:endParaRPr kumimoji="0" lang="de-DE" sz="1500" b="0" i="0" u="none" strike="noStrike" kern="1200" cap="none" spc="0" normalizeH="0" baseline="0" noProof="0" dirty="0">
              <a:ln>
                <a:noFill/>
              </a:ln>
              <a:solidFill>
                <a:schemeClr val="accent1">
                  <a:lumMod val="50000"/>
                </a:schemeClr>
              </a:solidFill>
              <a:effectLst/>
              <a:uLnTx/>
              <a:uFillTx/>
              <a:latin typeface="Arial" charset="0"/>
              <a:ea typeface="+mn-ea"/>
              <a:cs typeface="+mn-cs"/>
            </a:endParaRPr>
          </a:p>
        </p:txBody>
      </p:sp>
      <p:sp>
        <p:nvSpPr>
          <p:cNvPr id="17" name="Rechteck 16"/>
          <p:cNvSpPr/>
          <p:nvPr/>
        </p:nvSpPr>
        <p:spPr>
          <a:xfrm>
            <a:off x="4808484" y="2800129"/>
            <a:ext cx="1840260" cy="246549"/>
          </a:xfrm>
          <a:prstGeom prst="rect">
            <a:avLst/>
          </a:prstGeom>
          <a:pattFill prst="dk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schemeClr val="accent1">
                  <a:lumMod val="50000"/>
                </a:schemeClr>
              </a:solidFill>
              <a:effectLst/>
              <a:uLnTx/>
              <a:uFillTx/>
              <a:latin typeface="Calibri" panose="020F0502020204030204"/>
              <a:ea typeface="+mn-ea"/>
              <a:cs typeface="+mn-cs"/>
            </a:endParaRPr>
          </a:p>
        </p:txBody>
      </p:sp>
      <p:sp>
        <p:nvSpPr>
          <p:cNvPr id="18" name="Rechteck 19"/>
          <p:cNvSpPr>
            <a:spLocks noChangeArrowheads="1"/>
          </p:cNvSpPr>
          <p:nvPr/>
        </p:nvSpPr>
        <p:spPr bwMode="auto">
          <a:xfrm>
            <a:off x="4761186" y="2259869"/>
            <a:ext cx="1769566" cy="388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1500" b="1"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Organisatorische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1500" b="1"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 Vorbereitung</a:t>
            </a:r>
            <a:endParaRPr kumimoji="0" lang="de-DE" sz="15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endParaRPr>
          </a:p>
        </p:txBody>
      </p:sp>
      <p:sp>
        <p:nvSpPr>
          <p:cNvPr id="21" name="Rechteck 19"/>
          <p:cNvSpPr>
            <a:spLocks noChangeArrowheads="1"/>
          </p:cNvSpPr>
          <p:nvPr/>
        </p:nvSpPr>
        <p:spPr bwMode="auto">
          <a:xfrm>
            <a:off x="125679" y="3234435"/>
            <a:ext cx="2192381" cy="1129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e-DE" sz="1500" b="0" i="0" u="none" strike="noStrike" kern="1200" cap="none" spc="0" normalizeH="0" baseline="0" noProof="0" dirty="0">
              <a:ln>
                <a:noFill/>
              </a:ln>
              <a:solidFill>
                <a:schemeClr val="accent1">
                  <a:lumMod val="50000"/>
                </a:schemeClr>
              </a:solidFill>
              <a:effectLst/>
              <a:uLnTx/>
              <a:uFillTx/>
              <a:latin typeface="Arial" charset="0"/>
              <a:ea typeface="+mn-ea"/>
              <a:cs typeface="+mn-cs"/>
            </a:endParaRPr>
          </a:p>
        </p:txBody>
      </p:sp>
      <p:sp>
        <p:nvSpPr>
          <p:cNvPr id="22" name="Rechteck 21"/>
          <p:cNvSpPr/>
          <p:nvPr/>
        </p:nvSpPr>
        <p:spPr>
          <a:xfrm>
            <a:off x="6547541" y="2800128"/>
            <a:ext cx="2596460" cy="246549"/>
          </a:xfrm>
          <a:prstGeom prst="rect">
            <a:avLst/>
          </a:prstGeom>
          <a:pattFill prst="dkUpDiag">
            <a:fgClr>
              <a:srgbClr val="7030A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schemeClr val="accent1">
                  <a:lumMod val="50000"/>
                </a:schemeClr>
              </a:solidFill>
              <a:effectLst/>
              <a:uLnTx/>
              <a:uFillTx/>
              <a:latin typeface="Calibri" panose="020F0502020204030204"/>
              <a:ea typeface="+mn-ea"/>
              <a:cs typeface="+mn-cs"/>
            </a:endParaRPr>
          </a:p>
        </p:txBody>
      </p:sp>
      <p:sp>
        <p:nvSpPr>
          <p:cNvPr id="23" name="Rechteck 19"/>
          <p:cNvSpPr>
            <a:spLocks noChangeArrowheads="1"/>
          </p:cNvSpPr>
          <p:nvPr/>
        </p:nvSpPr>
        <p:spPr bwMode="auto">
          <a:xfrm>
            <a:off x="7172819" y="2459200"/>
            <a:ext cx="1499908" cy="425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500" b="1" i="0" u="none" strike="noStrike" kern="1200" cap="none" spc="0" normalizeH="0" baseline="0" noProof="0" dirty="0">
                <a:ln>
                  <a:noFill/>
                </a:ln>
                <a:solidFill>
                  <a:schemeClr val="accent1">
                    <a:lumMod val="50000"/>
                  </a:schemeClr>
                </a:solidFill>
                <a:effectLst/>
                <a:uLnTx/>
                <a:uFillTx/>
                <a:latin typeface="Arial" charset="0"/>
                <a:ea typeface="+mn-ea"/>
                <a:cs typeface="+mn-cs"/>
              </a:rPr>
              <a:t>Durchführung</a:t>
            </a:r>
            <a:endParaRPr kumimoji="0" lang="de-DE" sz="1500" b="0" i="0" u="none" strike="noStrike" kern="1200" cap="none" spc="0" normalizeH="0" baseline="0" noProof="0" dirty="0">
              <a:ln>
                <a:noFill/>
              </a:ln>
              <a:solidFill>
                <a:schemeClr val="accent1">
                  <a:lumMod val="50000"/>
                </a:schemeClr>
              </a:solidFill>
              <a:effectLst/>
              <a:uLnTx/>
              <a:uFillTx/>
              <a:latin typeface="Arial" charset="0"/>
              <a:ea typeface="+mn-ea"/>
              <a:cs typeface="+mn-cs"/>
            </a:endParaRPr>
          </a:p>
        </p:txBody>
      </p:sp>
      <p:cxnSp>
        <p:nvCxnSpPr>
          <p:cNvPr id="26" name="Gerade Verbindung mit Pfeil 25"/>
          <p:cNvCxnSpPr/>
          <p:nvPr/>
        </p:nvCxnSpPr>
        <p:spPr bwMode="auto">
          <a:xfrm flipV="1">
            <a:off x="4959937" y="3356131"/>
            <a:ext cx="0" cy="407152"/>
          </a:xfrm>
          <a:prstGeom prst="straightConnector1">
            <a:avLst/>
          </a:prstGeom>
          <a:ln w="28575">
            <a:tailEnd type="arrow"/>
          </a:ln>
        </p:spPr>
        <p:style>
          <a:lnRef idx="1">
            <a:schemeClr val="accent6"/>
          </a:lnRef>
          <a:fillRef idx="0">
            <a:schemeClr val="accent6"/>
          </a:fillRef>
          <a:effectRef idx="0">
            <a:schemeClr val="accent6"/>
          </a:effectRef>
          <a:fontRef idx="minor">
            <a:schemeClr val="tx1"/>
          </a:fontRef>
        </p:style>
      </p:cxnSp>
      <p:cxnSp>
        <p:nvCxnSpPr>
          <p:cNvPr id="27" name="Gerade Verbindung mit Pfeil 26"/>
          <p:cNvCxnSpPr/>
          <p:nvPr/>
        </p:nvCxnSpPr>
        <p:spPr bwMode="auto">
          <a:xfrm flipV="1">
            <a:off x="1944543" y="3342377"/>
            <a:ext cx="0" cy="423078"/>
          </a:xfrm>
          <a:prstGeom prst="straightConnector1">
            <a:avLst/>
          </a:prstGeom>
          <a:ln w="28575">
            <a:tailEnd type="arrow"/>
          </a:ln>
        </p:spPr>
        <p:style>
          <a:lnRef idx="1">
            <a:schemeClr val="accent6"/>
          </a:lnRef>
          <a:fillRef idx="0">
            <a:schemeClr val="accent6"/>
          </a:fillRef>
          <a:effectRef idx="0">
            <a:schemeClr val="accent6"/>
          </a:effectRef>
          <a:fontRef idx="minor">
            <a:schemeClr val="tx1"/>
          </a:fontRef>
        </p:style>
      </p:cxnSp>
      <p:cxnSp>
        <p:nvCxnSpPr>
          <p:cNvPr id="28" name="Gerade Verbindung mit Pfeil 27"/>
          <p:cNvCxnSpPr/>
          <p:nvPr/>
        </p:nvCxnSpPr>
        <p:spPr bwMode="auto">
          <a:xfrm>
            <a:off x="2319826" y="1390708"/>
            <a:ext cx="0" cy="1340683"/>
          </a:xfrm>
          <a:prstGeom prst="straightConnector1">
            <a:avLst/>
          </a:prstGeom>
          <a:ln w="28575">
            <a:tailEnd type="arrow"/>
          </a:ln>
        </p:spPr>
        <p:style>
          <a:lnRef idx="1">
            <a:schemeClr val="accent6"/>
          </a:lnRef>
          <a:fillRef idx="0">
            <a:schemeClr val="accent6"/>
          </a:fillRef>
          <a:effectRef idx="0">
            <a:schemeClr val="accent6"/>
          </a:effectRef>
          <a:fontRef idx="minor">
            <a:schemeClr val="tx1"/>
          </a:fontRef>
        </p:style>
      </p:cxnSp>
      <p:cxnSp>
        <p:nvCxnSpPr>
          <p:cNvPr id="29" name="Gerade Verbindung mit Pfeil 28"/>
          <p:cNvCxnSpPr/>
          <p:nvPr/>
        </p:nvCxnSpPr>
        <p:spPr bwMode="auto">
          <a:xfrm flipV="1">
            <a:off x="752804" y="3402873"/>
            <a:ext cx="15169" cy="1088316"/>
          </a:xfrm>
          <a:prstGeom prst="straightConnector1">
            <a:avLst/>
          </a:prstGeom>
          <a:ln w="28575">
            <a:tailEnd type="arrow"/>
          </a:ln>
        </p:spPr>
        <p:style>
          <a:lnRef idx="1">
            <a:schemeClr val="accent6"/>
          </a:lnRef>
          <a:fillRef idx="0">
            <a:schemeClr val="accent6"/>
          </a:fillRef>
          <a:effectRef idx="0">
            <a:schemeClr val="accent6"/>
          </a:effectRef>
          <a:fontRef idx="minor">
            <a:schemeClr val="tx1"/>
          </a:fontRef>
        </p:style>
      </p:cxnSp>
      <p:sp>
        <p:nvSpPr>
          <p:cNvPr id="38" name="Textfeld 37"/>
          <p:cNvSpPr txBox="1"/>
          <p:nvPr/>
        </p:nvSpPr>
        <p:spPr>
          <a:xfrm>
            <a:off x="125679" y="4463694"/>
            <a:ext cx="1622945"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6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Infoschreiben an Ersatzschulen</a:t>
            </a:r>
          </a:p>
        </p:txBody>
      </p:sp>
      <p:sp>
        <p:nvSpPr>
          <p:cNvPr id="40" name="Textfeld 39"/>
          <p:cNvSpPr txBox="1"/>
          <p:nvPr/>
        </p:nvSpPr>
        <p:spPr>
          <a:xfrm>
            <a:off x="1640625" y="3703565"/>
            <a:ext cx="1135618" cy="83099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6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Regionale Evaluations-sitzung</a:t>
            </a:r>
          </a:p>
        </p:txBody>
      </p:sp>
      <p:sp>
        <p:nvSpPr>
          <p:cNvPr id="41" name="Textfeld 40"/>
          <p:cNvSpPr txBox="1"/>
          <p:nvPr/>
        </p:nvSpPr>
        <p:spPr>
          <a:xfrm>
            <a:off x="1944543" y="668904"/>
            <a:ext cx="1177668" cy="83099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6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ggf. Festlegung der Lose</a:t>
            </a:r>
          </a:p>
        </p:txBody>
      </p:sp>
      <p:sp>
        <p:nvSpPr>
          <p:cNvPr id="45" name="Textfeld 44"/>
          <p:cNvSpPr txBox="1"/>
          <p:nvPr/>
        </p:nvSpPr>
        <p:spPr>
          <a:xfrm>
            <a:off x="4933490" y="5171214"/>
            <a:ext cx="1249578" cy="107721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600" b="0" i="0" u="none" strike="noStrike" kern="1200" cap="none" spc="0" normalizeH="0" baseline="0" noProof="0" dirty="0" err="1">
                <a:ln>
                  <a:noFill/>
                </a:ln>
                <a:solidFill>
                  <a:schemeClr val="accent1">
                    <a:lumMod val="50000"/>
                  </a:schemeClr>
                </a:solidFill>
                <a:effectLst/>
                <a:uLnTx/>
                <a:uFillTx/>
                <a:latin typeface="Calibri" panose="020F0502020204030204"/>
                <a:ea typeface="+mn-ea"/>
                <a:cs typeface="+mn-cs"/>
              </a:rPr>
              <a:t>Kontaktauf-nahme</a:t>
            </a:r>
            <a:r>
              <a:rPr kumimoji="0" lang="de-DE" sz="16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 der Träger mit den Schulen</a:t>
            </a:r>
          </a:p>
        </p:txBody>
      </p:sp>
      <p:sp>
        <p:nvSpPr>
          <p:cNvPr id="47" name="Textfeld 46"/>
          <p:cNvSpPr txBox="1"/>
          <p:nvPr/>
        </p:nvSpPr>
        <p:spPr>
          <a:xfrm>
            <a:off x="3952813" y="3703565"/>
            <a:ext cx="2167980" cy="83099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6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Info-Brief zur Träger-auswahl, Durchführung u. Datenschutz</a:t>
            </a:r>
          </a:p>
        </p:txBody>
      </p:sp>
      <p:sp>
        <p:nvSpPr>
          <p:cNvPr id="37" name="Textfeld 36"/>
          <p:cNvSpPr txBox="1"/>
          <p:nvPr/>
        </p:nvSpPr>
        <p:spPr>
          <a:xfrm>
            <a:off x="6183068" y="789648"/>
            <a:ext cx="1490160" cy="107721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6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DB mit allen operativtätigen Lehrkräften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6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der Jgst. 8</a:t>
            </a:r>
          </a:p>
        </p:txBody>
      </p:sp>
      <p:cxnSp>
        <p:nvCxnSpPr>
          <p:cNvPr id="50" name="Gerade Verbindung mit Pfeil 49"/>
          <p:cNvCxnSpPr>
            <a:cxnSpLocks/>
          </p:cNvCxnSpPr>
          <p:nvPr/>
        </p:nvCxnSpPr>
        <p:spPr bwMode="auto">
          <a:xfrm flipV="1">
            <a:off x="6930359" y="3553917"/>
            <a:ext cx="0" cy="810182"/>
          </a:xfrm>
          <a:prstGeom prst="straightConnector1">
            <a:avLst/>
          </a:prstGeom>
          <a:ln w="28575">
            <a:tailEnd type="arrow"/>
          </a:ln>
        </p:spPr>
        <p:style>
          <a:lnRef idx="1">
            <a:schemeClr val="accent6"/>
          </a:lnRef>
          <a:fillRef idx="0">
            <a:schemeClr val="accent6"/>
          </a:fillRef>
          <a:effectRef idx="0">
            <a:schemeClr val="accent6"/>
          </a:effectRef>
          <a:fontRef idx="minor">
            <a:schemeClr val="tx1"/>
          </a:fontRef>
        </p:style>
      </p:cxnSp>
      <p:sp>
        <p:nvSpPr>
          <p:cNvPr id="55" name="Textfeld 54"/>
          <p:cNvSpPr txBox="1"/>
          <p:nvPr/>
        </p:nvSpPr>
        <p:spPr>
          <a:xfrm>
            <a:off x="6117426" y="4257792"/>
            <a:ext cx="1359930" cy="107721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6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Einholung der Einwilligungs-erklärung/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6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Elternabend</a:t>
            </a:r>
          </a:p>
        </p:txBody>
      </p:sp>
      <p:sp>
        <p:nvSpPr>
          <p:cNvPr id="63" name="Rechteck 19"/>
          <p:cNvSpPr>
            <a:spLocks noChangeArrowheads="1"/>
          </p:cNvSpPr>
          <p:nvPr/>
        </p:nvSpPr>
        <p:spPr bwMode="auto">
          <a:xfrm>
            <a:off x="6547540" y="3261093"/>
            <a:ext cx="2817070" cy="425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500" b="1" i="0" u="none" strike="noStrike" kern="1200" cap="none" spc="0" normalizeH="0" baseline="0" noProof="0" dirty="0">
                <a:ln>
                  <a:noFill/>
                </a:ln>
                <a:solidFill>
                  <a:schemeClr val="accent1">
                    <a:lumMod val="50000"/>
                  </a:schemeClr>
                </a:solidFill>
                <a:effectLst/>
                <a:uLnTx/>
                <a:uFillTx/>
                <a:latin typeface="Arial" charset="0"/>
                <a:ea typeface="+mn-ea"/>
                <a:cs typeface="+mn-cs"/>
              </a:rPr>
              <a:t>Unterrichtliche Einbindung</a:t>
            </a:r>
            <a:endParaRPr kumimoji="0" lang="de-DE" sz="1500" b="0" i="0" u="none" strike="noStrike" kern="1200" cap="none" spc="0" normalizeH="0" baseline="0" noProof="0" dirty="0">
              <a:ln>
                <a:noFill/>
              </a:ln>
              <a:solidFill>
                <a:schemeClr val="accent1">
                  <a:lumMod val="50000"/>
                </a:schemeClr>
              </a:solidFill>
              <a:effectLst/>
              <a:uLnTx/>
              <a:uFillTx/>
              <a:latin typeface="Arial" charset="0"/>
              <a:ea typeface="+mn-ea"/>
              <a:cs typeface="+mn-cs"/>
            </a:endParaRPr>
          </a:p>
        </p:txBody>
      </p:sp>
      <p:sp>
        <p:nvSpPr>
          <p:cNvPr id="8196" name="Geschweifte Klammer rechts 8195"/>
          <p:cNvSpPr/>
          <p:nvPr/>
        </p:nvSpPr>
        <p:spPr bwMode="auto">
          <a:xfrm rot="16200000" flipH="1">
            <a:off x="7540586" y="2546741"/>
            <a:ext cx="629325" cy="2483699"/>
          </a:xfrm>
          <a:prstGeom prst="rightBrace">
            <a:avLst>
              <a:gd name="adj1" fmla="val 8333"/>
              <a:gd name="adj2" fmla="val 48559"/>
            </a:avLst>
          </a:prstGeom>
          <a:ln w="28575">
            <a:solidFill>
              <a:schemeClr val="accent2"/>
            </a:solidFill>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de-DE" sz="2800" b="1" i="0" u="none" strike="noStrike" kern="1200" cap="none" spc="0" normalizeH="0" baseline="0" noProof="0">
              <a:ln>
                <a:noFill/>
              </a:ln>
              <a:solidFill>
                <a:schemeClr val="accent1">
                  <a:lumMod val="50000"/>
                </a:schemeClr>
              </a:solidFill>
              <a:effectLst/>
              <a:uLnTx/>
              <a:uFillTx/>
              <a:latin typeface="Arial" charset="0"/>
              <a:ea typeface="+mn-ea"/>
              <a:cs typeface="+mn-cs"/>
            </a:endParaRPr>
          </a:p>
        </p:txBody>
      </p:sp>
      <p:sp>
        <p:nvSpPr>
          <p:cNvPr id="72" name="Textfeld 71"/>
          <p:cNvSpPr txBox="1"/>
          <p:nvPr/>
        </p:nvSpPr>
        <p:spPr>
          <a:xfrm>
            <a:off x="7342993" y="4119064"/>
            <a:ext cx="1895055" cy="255454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6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Themen:</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600" b="0" i="0" u="none" strike="noStrike" kern="1200" cap="none" spc="0" normalizeH="0" baseline="0" noProof="0" dirty="0" err="1">
                <a:ln>
                  <a:noFill/>
                </a:ln>
                <a:solidFill>
                  <a:schemeClr val="accent1">
                    <a:lumMod val="50000"/>
                  </a:schemeClr>
                </a:solidFill>
                <a:effectLst/>
                <a:uLnTx/>
                <a:uFillTx/>
                <a:latin typeface="Calibri" panose="020F0502020204030204"/>
                <a:ea typeface="+mn-ea"/>
                <a:cs typeface="+mn-cs"/>
              </a:rPr>
              <a:t>Selbstein</a:t>
            </a:r>
            <a:r>
              <a:rPr kumimoji="0" lang="de-DE" sz="16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-schätzung</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600" b="0" i="0" u="none" strike="noStrike" kern="1200" cap="none" spc="0" normalizeH="0" baseline="0" noProof="0" dirty="0" err="1">
                <a:ln>
                  <a:noFill/>
                </a:ln>
                <a:solidFill>
                  <a:schemeClr val="accent1">
                    <a:lumMod val="50000"/>
                  </a:schemeClr>
                </a:solidFill>
                <a:effectLst/>
                <a:uLnTx/>
                <a:uFillTx/>
                <a:latin typeface="Calibri" panose="020F0502020204030204"/>
                <a:ea typeface="+mn-ea"/>
                <a:cs typeface="+mn-cs"/>
              </a:rPr>
              <a:t>Fremdein</a:t>
            </a:r>
            <a:r>
              <a:rPr kumimoji="0" lang="de-DE" sz="16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-schätzung</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6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Potenziale, Talente, Fähigkeiten, Kompetenzen</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6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Berufsfelder</a:t>
            </a:r>
          </a:p>
        </p:txBody>
      </p:sp>
      <p:sp>
        <p:nvSpPr>
          <p:cNvPr id="13" name="Rechteck 12"/>
          <p:cNvSpPr/>
          <p:nvPr/>
        </p:nvSpPr>
        <p:spPr>
          <a:xfrm>
            <a:off x="78869" y="2276872"/>
            <a:ext cx="2771724" cy="553998"/>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500" b="1"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Regionale Abstimmung Schulen und Lose</a:t>
            </a:r>
          </a:p>
        </p:txBody>
      </p:sp>
      <p:cxnSp>
        <p:nvCxnSpPr>
          <p:cNvPr id="68" name="Gerade Verbindung mit Pfeil 67"/>
          <p:cNvCxnSpPr>
            <a:cxnSpLocks/>
          </p:cNvCxnSpPr>
          <p:nvPr/>
        </p:nvCxnSpPr>
        <p:spPr bwMode="auto">
          <a:xfrm>
            <a:off x="6692419" y="1866866"/>
            <a:ext cx="0" cy="781807"/>
          </a:xfrm>
          <a:prstGeom prst="straightConnector1">
            <a:avLst/>
          </a:prstGeom>
          <a:ln w="28575">
            <a:tailEnd type="arrow"/>
          </a:ln>
        </p:spPr>
        <p:style>
          <a:lnRef idx="1">
            <a:schemeClr val="accent6"/>
          </a:lnRef>
          <a:fillRef idx="0">
            <a:schemeClr val="accent6"/>
          </a:fillRef>
          <a:effectRef idx="0">
            <a:schemeClr val="accent6"/>
          </a:effectRef>
          <a:fontRef idx="minor">
            <a:schemeClr val="tx1"/>
          </a:fontRef>
        </p:style>
      </p:cxnSp>
      <p:cxnSp>
        <p:nvCxnSpPr>
          <p:cNvPr id="81" name="Gerade Verbindung mit Pfeil 80"/>
          <p:cNvCxnSpPr/>
          <p:nvPr/>
        </p:nvCxnSpPr>
        <p:spPr bwMode="auto">
          <a:xfrm flipV="1">
            <a:off x="5451939" y="3402873"/>
            <a:ext cx="1" cy="1790488"/>
          </a:xfrm>
          <a:prstGeom prst="straightConnector1">
            <a:avLst/>
          </a:prstGeom>
          <a:ln w="28575">
            <a:tailEnd type="arrow"/>
          </a:ln>
        </p:spPr>
        <p:style>
          <a:lnRef idx="1">
            <a:schemeClr val="accent6"/>
          </a:lnRef>
          <a:fillRef idx="0">
            <a:schemeClr val="accent6"/>
          </a:fillRef>
          <a:effectRef idx="0">
            <a:schemeClr val="accent6"/>
          </a:effectRef>
          <a:fontRef idx="minor">
            <a:schemeClr val="tx1"/>
          </a:fontRef>
        </p:style>
      </p:cxnSp>
      <p:sp>
        <p:nvSpPr>
          <p:cNvPr id="31" name="Titel 2"/>
          <p:cNvSpPr txBox="1">
            <a:spLocks/>
          </p:cNvSpPr>
          <p:nvPr/>
        </p:nvSpPr>
        <p:spPr bwMode="auto">
          <a:xfrm>
            <a:off x="272211" y="355340"/>
            <a:ext cx="8604448" cy="438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lvl1pPr algn="ctr" rtl="0" eaLnBrk="0" fontAlgn="base" hangingPunct="0">
              <a:spcBef>
                <a:spcPct val="0"/>
              </a:spcBef>
              <a:spcAft>
                <a:spcPct val="0"/>
              </a:spcAft>
              <a:defRPr sz="2000" b="1">
                <a:solidFill>
                  <a:srgbClr val="1E4770"/>
                </a:solidFill>
                <a:latin typeface="+mj-lt"/>
                <a:ea typeface="+mj-ea"/>
                <a:cs typeface="+mj-cs"/>
              </a:defRPr>
            </a:lvl1pPr>
            <a:lvl2pPr algn="ctr" rtl="0" eaLnBrk="0" fontAlgn="base" hangingPunct="0">
              <a:spcBef>
                <a:spcPct val="0"/>
              </a:spcBef>
              <a:spcAft>
                <a:spcPct val="0"/>
              </a:spcAft>
              <a:defRPr sz="2000" b="1">
                <a:solidFill>
                  <a:srgbClr val="1E4770"/>
                </a:solidFill>
                <a:latin typeface="Arial Black" pitchFamily="34" charset="0"/>
              </a:defRPr>
            </a:lvl2pPr>
            <a:lvl3pPr algn="ctr" rtl="0" eaLnBrk="0" fontAlgn="base" hangingPunct="0">
              <a:spcBef>
                <a:spcPct val="0"/>
              </a:spcBef>
              <a:spcAft>
                <a:spcPct val="0"/>
              </a:spcAft>
              <a:defRPr sz="2000" b="1">
                <a:solidFill>
                  <a:srgbClr val="1E4770"/>
                </a:solidFill>
                <a:latin typeface="Arial Black" pitchFamily="34" charset="0"/>
              </a:defRPr>
            </a:lvl3pPr>
            <a:lvl4pPr algn="ctr" rtl="0" eaLnBrk="0" fontAlgn="base" hangingPunct="0">
              <a:spcBef>
                <a:spcPct val="0"/>
              </a:spcBef>
              <a:spcAft>
                <a:spcPct val="0"/>
              </a:spcAft>
              <a:defRPr sz="2000" b="1">
                <a:solidFill>
                  <a:srgbClr val="1E4770"/>
                </a:solidFill>
                <a:latin typeface="Arial Black" pitchFamily="34" charset="0"/>
              </a:defRPr>
            </a:lvl4pPr>
            <a:lvl5pPr algn="ctr" rtl="0" eaLnBrk="0" fontAlgn="base" hangingPunct="0">
              <a:spcBef>
                <a:spcPct val="0"/>
              </a:spcBef>
              <a:spcAft>
                <a:spcPct val="0"/>
              </a:spcAft>
              <a:defRPr sz="2000" b="1">
                <a:solidFill>
                  <a:srgbClr val="1E4770"/>
                </a:solidFill>
                <a:latin typeface="Arial Black" pitchFamily="34" charset="0"/>
              </a:defRPr>
            </a:lvl5pPr>
            <a:lvl6pPr marL="457200" algn="ctr" rtl="0" eaLnBrk="0" fontAlgn="base" hangingPunct="0">
              <a:spcBef>
                <a:spcPct val="0"/>
              </a:spcBef>
              <a:spcAft>
                <a:spcPct val="0"/>
              </a:spcAft>
              <a:defRPr sz="2000" b="1">
                <a:solidFill>
                  <a:srgbClr val="1E4770"/>
                </a:solidFill>
                <a:latin typeface="Arial" charset="0"/>
              </a:defRPr>
            </a:lvl6pPr>
            <a:lvl7pPr marL="914400" algn="ctr" rtl="0" eaLnBrk="0" fontAlgn="base" hangingPunct="0">
              <a:spcBef>
                <a:spcPct val="0"/>
              </a:spcBef>
              <a:spcAft>
                <a:spcPct val="0"/>
              </a:spcAft>
              <a:defRPr sz="2000" b="1">
                <a:solidFill>
                  <a:srgbClr val="1E4770"/>
                </a:solidFill>
                <a:latin typeface="Arial" charset="0"/>
              </a:defRPr>
            </a:lvl7pPr>
            <a:lvl8pPr marL="1371600" algn="ctr" rtl="0" eaLnBrk="0" fontAlgn="base" hangingPunct="0">
              <a:spcBef>
                <a:spcPct val="0"/>
              </a:spcBef>
              <a:spcAft>
                <a:spcPct val="0"/>
              </a:spcAft>
              <a:defRPr sz="2000" b="1">
                <a:solidFill>
                  <a:srgbClr val="1E4770"/>
                </a:solidFill>
                <a:latin typeface="Arial" charset="0"/>
              </a:defRPr>
            </a:lvl8pPr>
            <a:lvl9pPr marL="1828800" algn="ctr" rtl="0" eaLnBrk="0" fontAlgn="base" hangingPunct="0">
              <a:spcBef>
                <a:spcPct val="0"/>
              </a:spcBef>
              <a:spcAft>
                <a:spcPct val="0"/>
              </a:spcAft>
              <a:defRPr sz="2000" b="1">
                <a:solidFill>
                  <a:srgbClr val="1E4770"/>
                </a:solidFill>
                <a:latin typeface="Arial"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de-DE" altLang="de-DE" sz="2400" b="1" i="0" u="none" strike="noStrike" kern="0" cap="none" spc="0" normalizeH="0" baseline="0" noProof="0" dirty="0">
                <a:ln>
                  <a:noFill/>
                </a:ln>
                <a:solidFill>
                  <a:schemeClr val="accent1">
                    <a:lumMod val="50000"/>
                  </a:schemeClr>
                </a:solidFill>
                <a:effectLst/>
                <a:uLnTx/>
                <a:uFillTx/>
                <a:latin typeface="Arial" panose="020B0604020202020204" pitchFamily="34" charset="0"/>
                <a:ea typeface="+mj-ea"/>
                <a:cs typeface="Arial" panose="020B0604020202020204" pitchFamily="34" charset="0"/>
              </a:rPr>
              <a:t>Jahresplanung Koordination der Potenzialanalyse</a:t>
            </a:r>
          </a:p>
        </p:txBody>
      </p:sp>
      <p:cxnSp>
        <p:nvCxnSpPr>
          <p:cNvPr id="34" name="Gerade Verbindung mit Pfeil 33"/>
          <p:cNvCxnSpPr>
            <a:cxnSpLocks/>
          </p:cNvCxnSpPr>
          <p:nvPr/>
        </p:nvCxnSpPr>
        <p:spPr bwMode="auto">
          <a:xfrm>
            <a:off x="1787453" y="1996508"/>
            <a:ext cx="0" cy="358023"/>
          </a:xfrm>
          <a:prstGeom prst="straightConnector1">
            <a:avLst/>
          </a:prstGeom>
          <a:ln w="28575">
            <a:tailEnd type="arrow"/>
          </a:ln>
        </p:spPr>
        <p:style>
          <a:lnRef idx="1">
            <a:schemeClr val="accent6"/>
          </a:lnRef>
          <a:fillRef idx="0">
            <a:schemeClr val="accent6"/>
          </a:fillRef>
          <a:effectRef idx="0">
            <a:schemeClr val="accent6"/>
          </a:effectRef>
          <a:fontRef idx="minor">
            <a:schemeClr val="tx1"/>
          </a:fontRef>
        </p:style>
      </p:cxnSp>
      <p:sp>
        <p:nvSpPr>
          <p:cNvPr id="39" name="Textfeld 38"/>
          <p:cNvSpPr txBox="1"/>
          <p:nvPr/>
        </p:nvSpPr>
        <p:spPr>
          <a:xfrm>
            <a:off x="1249844" y="1452078"/>
            <a:ext cx="987857" cy="83099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6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Options-</a:t>
            </a:r>
            <a:r>
              <a:rPr kumimoji="0" lang="de-DE" sz="1600" b="0" i="0" u="none" strike="noStrike" kern="1200" cap="none" spc="0" normalizeH="0" baseline="0" noProof="0" dirty="0" err="1">
                <a:ln>
                  <a:noFill/>
                </a:ln>
                <a:solidFill>
                  <a:schemeClr val="accent1">
                    <a:lumMod val="50000"/>
                  </a:schemeClr>
                </a:solidFill>
                <a:effectLst/>
                <a:uLnTx/>
                <a:uFillTx/>
                <a:latin typeface="Calibri" panose="020F0502020204030204"/>
                <a:ea typeface="+mn-ea"/>
                <a:cs typeface="+mn-cs"/>
              </a:rPr>
              <a:t>entschei</a:t>
            </a:r>
            <a:r>
              <a:rPr kumimoji="0" lang="de-DE" sz="16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-dung</a:t>
            </a:r>
          </a:p>
        </p:txBody>
      </p:sp>
      <p:cxnSp>
        <p:nvCxnSpPr>
          <p:cNvPr id="42" name="Gerade Verbindung mit Pfeil 41"/>
          <p:cNvCxnSpPr/>
          <p:nvPr/>
        </p:nvCxnSpPr>
        <p:spPr bwMode="auto">
          <a:xfrm>
            <a:off x="1007869" y="1451614"/>
            <a:ext cx="0" cy="841353"/>
          </a:xfrm>
          <a:prstGeom prst="straightConnector1">
            <a:avLst/>
          </a:prstGeom>
          <a:ln w="28575">
            <a:tailEnd type="arrow"/>
          </a:ln>
        </p:spPr>
        <p:style>
          <a:lnRef idx="1">
            <a:schemeClr val="accent6"/>
          </a:lnRef>
          <a:fillRef idx="0">
            <a:schemeClr val="accent6"/>
          </a:fillRef>
          <a:effectRef idx="0">
            <a:schemeClr val="accent6"/>
          </a:effectRef>
          <a:fontRef idx="minor">
            <a:schemeClr val="tx1"/>
          </a:fontRef>
        </p:style>
      </p:cxnSp>
      <p:sp>
        <p:nvSpPr>
          <p:cNvPr id="44" name="Textfeld 43"/>
          <p:cNvSpPr txBox="1"/>
          <p:nvPr/>
        </p:nvSpPr>
        <p:spPr>
          <a:xfrm>
            <a:off x="211490" y="925517"/>
            <a:ext cx="987857" cy="83099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6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Abgleich Zahlen u. Schulen</a:t>
            </a:r>
          </a:p>
        </p:txBody>
      </p:sp>
    </p:spTree>
    <p:extLst>
      <p:ext uri="{BB962C8B-B14F-4D97-AF65-F5344CB8AC3E}">
        <p14:creationId xmlns:p14="http://schemas.microsoft.com/office/powerpoint/2010/main" val="637578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9785" y="847282"/>
            <a:ext cx="2844000" cy="396000"/>
          </a:xfrm>
          <a:solidFill>
            <a:schemeClr val="accent1">
              <a:lumMod val="40000"/>
              <a:lumOff val="60000"/>
            </a:schemeClr>
          </a:solidFill>
        </p:spPr>
        <p:txBody>
          <a:bodyPr>
            <a:normAutofit/>
          </a:bodyPr>
          <a:lstStyle/>
          <a:p>
            <a:pPr algn="ctr"/>
            <a:r>
              <a:rPr lang="de-DE" sz="1800" b="1" dirty="0">
                <a:solidFill>
                  <a:schemeClr val="accent1">
                    <a:lumMod val="50000"/>
                  </a:schemeClr>
                </a:solidFill>
                <a:latin typeface="Arial" panose="020B0604020202020204" pitchFamily="34" charset="0"/>
                <a:cs typeface="Arial" panose="020B0604020202020204" pitchFamily="34" charset="0"/>
              </a:rPr>
              <a:t>Datenerfassung</a:t>
            </a:r>
          </a:p>
        </p:txBody>
      </p:sp>
      <p:sp>
        <p:nvSpPr>
          <p:cNvPr id="3" name="Inhaltsplatzhalter 2"/>
          <p:cNvSpPr>
            <a:spLocks noGrp="1"/>
          </p:cNvSpPr>
          <p:nvPr>
            <p:ph idx="1"/>
          </p:nvPr>
        </p:nvSpPr>
        <p:spPr>
          <a:xfrm>
            <a:off x="219785" y="1468571"/>
            <a:ext cx="2844000" cy="1602000"/>
          </a:xfrm>
        </p:spPr>
        <p:style>
          <a:lnRef idx="2">
            <a:schemeClr val="accent5"/>
          </a:lnRef>
          <a:fillRef idx="1">
            <a:schemeClr val="lt1"/>
          </a:fillRef>
          <a:effectRef idx="0">
            <a:schemeClr val="accent5"/>
          </a:effectRef>
          <a:fontRef idx="minor">
            <a:schemeClr val="dk1"/>
          </a:fontRef>
        </p:style>
        <p:txBody>
          <a:bodyPr>
            <a:normAutofit/>
          </a:bodyPr>
          <a:lstStyle/>
          <a:p>
            <a:r>
              <a:rPr lang="de-DE" sz="1800" dirty="0">
                <a:solidFill>
                  <a:schemeClr val="accent1">
                    <a:lumMod val="50000"/>
                  </a:schemeClr>
                </a:solidFill>
                <a:latin typeface="Arial" panose="020B0604020202020204" pitchFamily="34" charset="0"/>
                <a:cs typeface="Arial" panose="020B0604020202020204" pitchFamily="34" charset="0"/>
              </a:rPr>
              <a:t>Daten zur Person</a:t>
            </a:r>
          </a:p>
          <a:p>
            <a:pPr lvl="1">
              <a:buFont typeface="Wingdings" panose="05000000000000000000" pitchFamily="2" charset="2"/>
              <a:buChar char="Ø"/>
            </a:pPr>
            <a:r>
              <a:rPr lang="de-DE" sz="1600" i="1" dirty="0">
                <a:solidFill>
                  <a:schemeClr val="accent1">
                    <a:lumMod val="50000"/>
                  </a:schemeClr>
                </a:solidFill>
                <a:latin typeface="Arial" panose="020B0604020202020204" pitchFamily="34" charset="0"/>
                <a:cs typeface="Arial" panose="020B0604020202020204" pitchFamily="34" charset="0"/>
              </a:rPr>
              <a:t>Name, Geburts-datum, Geschlecht, Schule</a:t>
            </a:r>
          </a:p>
        </p:txBody>
      </p:sp>
      <p:sp>
        <p:nvSpPr>
          <p:cNvPr id="4" name="Titel 1"/>
          <p:cNvSpPr txBox="1">
            <a:spLocks/>
          </p:cNvSpPr>
          <p:nvPr/>
        </p:nvSpPr>
        <p:spPr>
          <a:xfrm>
            <a:off x="0" y="264846"/>
            <a:ext cx="9143999" cy="49121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de-DE" sz="2400" b="1"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j-ea"/>
                <a:cs typeface="Arial" panose="020B0604020202020204" pitchFamily="34" charset="0"/>
              </a:rPr>
              <a:t>Nutzung der Schülerdaten</a:t>
            </a:r>
          </a:p>
        </p:txBody>
      </p:sp>
      <p:sp>
        <p:nvSpPr>
          <p:cNvPr id="6" name="Titel 1"/>
          <p:cNvSpPr txBox="1">
            <a:spLocks/>
          </p:cNvSpPr>
          <p:nvPr/>
        </p:nvSpPr>
        <p:spPr>
          <a:xfrm>
            <a:off x="3149998" y="841124"/>
            <a:ext cx="2844000" cy="396000"/>
          </a:xfrm>
          <a:prstGeom prst="rect">
            <a:avLst/>
          </a:prstGeom>
          <a:solidFill>
            <a:schemeClr val="accent1">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de-DE" sz="1800" b="1"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j-ea"/>
                <a:cs typeface="Arial" panose="020B0604020202020204" pitchFamily="34" charset="0"/>
              </a:rPr>
              <a:t>Zweck</a:t>
            </a:r>
          </a:p>
        </p:txBody>
      </p:sp>
      <p:sp>
        <p:nvSpPr>
          <p:cNvPr id="7" name="Titel 1"/>
          <p:cNvSpPr txBox="1">
            <a:spLocks/>
          </p:cNvSpPr>
          <p:nvPr/>
        </p:nvSpPr>
        <p:spPr>
          <a:xfrm>
            <a:off x="6080215" y="841124"/>
            <a:ext cx="2844000" cy="396000"/>
          </a:xfrm>
          <a:prstGeom prst="rect">
            <a:avLst/>
          </a:prstGeom>
          <a:solidFill>
            <a:schemeClr val="accent1">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de-DE" sz="1800" b="1"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j-ea"/>
                <a:cs typeface="Arial" panose="020B0604020202020204" pitchFamily="34" charset="0"/>
              </a:rPr>
              <a:t>Datenverwendung</a:t>
            </a:r>
          </a:p>
        </p:txBody>
      </p:sp>
      <p:sp>
        <p:nvSpPr>
          <p:cNvPr id="8" name="Rechteck 7"/>
          <p:cNvSpPr/>
          <p:nvPr/>
        </p:nvSpPr>
        <p:spPr>
          <a:xfrm>
            <a:off x="219782" y="4551502"/>
            <a:ext cx="2843999" cy="113760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Ergebnisdaten der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Potenzialanalyse</a:t>
            </a:r>
          </a:p>
        </p:txBody>
      </p:sp>
      <p:sp>
        <p:nvSpPr>
          <p:cNvPr id="9" name="Inhaltsplatzhalter 2"/>
          <p:cNvSpPr txBox="1">
            <a:spLocks/>
          </p:cNvSpPr>
          <p:nvPr/>
        </p:nvSpPr>
        <p:spPr>
          <a:xfrm>
            <a:off x="219785" y="3321006"/>
            <a:ext cx="2844000" cy="1137600"/>
          </a:xfrm>
          <a:prstGeom prst="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1800" b="0"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Daten zur Person</a:t>
            </a:r>
          </a:p>
          <a:p>
            <a:pPr marL="685800" marR="0" lvl="1"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Ø"/>
              <a:tabLst/>
              <a:defRPr/>
            </a:pPr>
            <a:r>
              <a:rPr kumimoji="0" lang="de-DE" sz="1600" b="0" i="1"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Name</a:t>
            </a:r>
          </a:p>
        </p:txBody>
      </p:sp>
      <p:cxnSp>
        <p:nvCxnSpPr>
          <p:cNvPr id="11" name="Gerader Verbinder 10"/>
          <p:cNvCxnSpPr/>
          <p:nvPr/>
        </p:nvCxnSpPr>
        <p:spPr>
          <a:xfrm>
            <a:off x="600891" y="3230873"/>
            <a:ext cx="7985760" cy="8709"/>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3" name="Rechteck 12"/>
          <p:cNvSpPr/>
          <p:nvPr/>
        </p:nvSpPr>
        <p:spPr>
          <a:xfrm>
            <a:off x="3149998" y="2044319"/>
            <a:ext cx="2843999" cy="369332"/>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Abrechnung</a:t>
            </a:r>
          </a:p>
        </p:txBody>
      </p:sp>
      <p:sp>
        <p:nvSpPr>
          <p:cNvPr id="14" name="Rechteck 13"/>
          <p:cNvSpPr/>
          <p:nvPr/>
        </p:nvSpPr>
        <p:spPr>
          <a:xfrm>
            <a:off x="3149997" y="4142764"/>
            <a:ext cx="2843999" cy="64633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Berufs- und Studienorientierung</a:t>
            </a:r>
          </a:p>
        </p:txBody>
      </p:sp>
      <p:sp>
        <p:nvSpPr>
          <p:cNvPr id="15" name="Rechteck 14"/>
          <p:cNvSpPr/>
          <p:nvPr/>
        </p:nvSpPr>
        <p:spPr>
          <a:xfrm>
            <a:off x="6080216" y="1428766"/>
            <a:ext cx="2843999" cy="1600438"/>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Teilnehmerliste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LGH</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(Landes - Gewerbe-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Förderungsstelle des nordrheinwestfälischen</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Handwerks e.V.)</a:t>
            </a:r>
          </a:p>
        </p:txBody>
      </p:sp>
      <p:sp>
        <p:nvSpPr>
          <p:cNvPr id="17" name="Rechteck 16"/>
          <p:cNvSpPr/>
          <p:nvPr/>
        </p:nvSpPr>
        <p:spPr>
          <a:xfrm>
            <a:off x="6080216" y="4547954"/>
            <a:ext cx="2843999" cy="1138773"/>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Kopie der Auswertungs-dokumentation</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Lehrkräfte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(nur nach Einwilligung)</a:t>
            </a:r>
          </a:p>
        </p:txBody>
      </p:sp>
      <p:sp>
        <p:nvSpPr>
          <p:cNvPr id="18" name="Rechteck 17"/>
          <p:cNvSpPr/>
          <p:nvPr/>
        </p:nvSpPr>
        <p:spPr>
          <a:xfrm>
            <a:off x="6080216" y="3321006"/>
            <a:ext cx="2843999" cy="1138773"/>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Auswertungs-dokumentation + Zertifikat</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Schüler/innen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Erziehungsberechtigte</a:t>
            </a:r>
          </a:p>
        </p:txBody>
      </p:sp>
      <p:sp>
        <p:nvSpPr>
          <p:cNvPr id="19" name="Textfeld 18"/>
          <p:cNvSpPr txBox="1"/>
          <p:nvPr/>
        </p:nvSpPr>
        <p:spPr>
          <a:xfrm>
            <a:off x="931817" y="6041966"/>
            <a:ext cx="7323908" cy="646331"/>
          </a:xfrm>
          <a:prstGeom prst="rect">
            <a:avLst/>
          </a:prstGeom>
          <a:solidFill>
            <a:schemeClr val="accent4"/>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Alle gespeicherten Daten beim Bildungsträger werden direkt nach der Erstellung der Auswertungsdokumentation gelöscht!!!</a:t>
            </a:r>
          </a:p>
        </p:txBody>
      </p:sp>
    </p:spTree>
    <p:extLst>
      <p:ext uri="{BB962C8B-B14F-4D97-AF65-F5344CB8AC3E}">
        <p14:creationId xmlns:p14="http://schemas.microsoft.com/office/powerpoint/2010/main" val="250237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bg/>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6" presetClass="entr" presetSubtype="37"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barn(outVertical)">
                                      <p:cBhvr>
                                        <p:cTn id="4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P spid="4" grpId="0"/>
      <p:bldP spid="6" grpId="0" animBg="1"/>
      <p:bldP spid="7" grpId="0" animBg="1"/>
      <p:bldP spid="8" grpId="0" animBg="1"/>
      <p:bldP spid="9" grpId="0" animBg="1"/>
      <p:bldP spid="13" grpId="0" animBg="1"/>
      <p:bldP spid="14" grpId="0" animBg="1"/>
      <p:bldP spid="15" grpId="0" animBg="1"/>
      <p:bldP spid="17" grpId="0" animBg="1"/>
      <p:bldP spid="18" grpId="0" animBg="1"/>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000" y="2406486"/>
            <a:ext cx="4649482" cy="3413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txBox="1">
            <a:spLocks noChangeArrowheads="1"/>
          </p:cNvSpPr>
          <p:nvPr/>
        </p:nvSpPr>
        <p:spPr bwMode="auto">
          <a:xfrm>
            <a:off x="0" y="665412"/>
            <a:ext cx="9144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FFC000"/>
              </a:buClr>
              <a:buFont typeface="Arial" pitchFamily="34" charset="0"/>
              <a:buChar char="•"/>
              <a:defRPr sz="3200">
                <a:solidFill>
                  <a:schemeClr val="tx1"/>
                </a:solidFill>
                <a:latin typeface="Frutiger LT Std 45 Light" pitchFamily="34" charset="0"/>
              </a:defRPr>
            </a:lvl1pPr>
            <a:lvl2pPr marL="742950" indent="-285750">
              <a:spcBef>
                <a:spcPct val="20000"/>
              </a:spcBef>
              <a:buClr>
                <a:srgbClr val="FFC000"/>
              </a:buClr>
              <a:buFont typeface="Arial" pitchFamily="34" charset="0"/>
              <a:buChar char="–"/>
              <a:defRPr sz="2800">
                <a:solidFill>
                  <a:schemeClr val="tx1"/>
                </a:solidFill>
                <a:latin typeface="Frutiger LT Std 45 Light" pitchFamily="34" charset="0"/>
              </a:defRPr>
            </a:lvl2pPr>
            <a:lvl3pPr marL="1143000" indent="-228600">
              <a:spcBef>
                <a:spcPct val="20000"/>
              </a:spcBef>
              <a:buClr>
                <a:srgbClr val="FFC000"/>
              </a:buClr>
              <a:buFont typeface="Arial" pitchFamily="34" charset="0"/>
              <a:buChar char="•"/>
              <a:defRPr sz="2400">
                <a:solidFill>
                  <a:schemeClr val="tx1"/>
                </a:solidFill>
                <a:latin typeface="Frutiger LT Std 45 Light" pitchFamily="34" charset="0"/>
              </a:defRPr>
            </a:lvl3pPr>
            <a:lvl4pPr marL="1600200" indent="-228600">
              <a:spcBef>
                <a:spcPct val="20000"/>
              </a:spcBef>
              <a:buClr>
                <a:srgbClr val="FFC000"/>
              </a:buClr>
              <a:buFont typeface="Arial" pitchFamily="34" charset="0"/>
              <a:buChar char="–"/>
              <a:defRPr sz="2000">
                <a:solidFill>
                  <a:schemeClr val="tx1"/>
                </a:solidFill>
                <a:latin typeface="Frutiger LT Std 45 Light" pitchFamily="34" charset="0"/>
              </a:defRPr>
            </a:lvl4pPr>
            <a:lvl5pPr marL="2057400" indent="-228600">
              <a:spcBef>
                <a:spcPct val="20000"/>
              </a:spcBef>
              <a:buClr>
                <a:srgbClr val="FFC000"/>
              </a:buClr>
              <a:buFont typeface="Arial" pitchFamily="34" charset="0"/>
              <a:buChar char="»"/>
              <a:defRPr sz="2000">
                <a:solidFill>
                  <a:schemeClr val="tx1"/>
                </a:solidFill>
                <a:latin typeface="Frutiger LT Std 45 Light" pitchFamily="34" charset="0"/>
              </a:defRPr>
            </a:lvl5pPr>
            <a:lvl6pPr marL="2514600" indent="-228600" eaLnBrk="0" fontAlgn="base" hangingPunct="0">
              <a:spcBef>
                <a:spcPct val="20000"/>
              </a:spcBef>
              <a:spcAft>
                <a:spcPct val="0"/>
              </a:spcAft>
              <a:buClr>
                <a:srgbClr val="FFC000"/>
              </a:buClr>
              <a:buFont typeface="Arial" pitchFamily="34" charset="0"/>
              <a:buChar char="»"/>
              <a:defRPr sz="2000">
                <a:solidFill>
                  <a:schemeClr val="tx1"/>
                </a:solidFill>
                <a:latin typeface="Frutiger LT Std 45 Light" pitchFamily="34" charset="0"/>
              </a:defRPr>
            </a:lvl6pPr>
            <a:lvl7pPr marL="2971800" indent="-228600" eaLnBrk="0" fontAlgn="base" hangingPunct="0">
              <a:spcBef>
                <a:spcPct val="20000"/>
              </a:spcBef>
              <a:spcAft>
                <a:spcPct val="0"/>
              </a:spcAft>
              <a:buClr>
                <a:srgbClr val="FFC000"/>
              </a:buClr>
              <a:buFont typeface="Arial" pitchFamily="34" charset="0"/>
              <a:buChar char="»"/>
              <a:defRPr sz="2000">
                <a:solidFill>
                  <a:schemeClr val="tx1"/>
                </a:solidFill>
                <a:latin typeface="Frutiger LT Std 45 Light" pitchFamily="34" charset="0"/>
              </a:defRPr>
            </a:lvl7pPr>
            <a:lvl8pPr marL="3429000" indent="-228600" eaLnBrk="0" fontAlgn="base" hangingPunct="0">
              <a:spcBef>
                <a:spcPct val="20000"/>
              </a:spcBef>
              <a:spcAft>
                <a:spcPct val="0"/>
              </a:spcAft>
              <a:buClr>
                <a:srgbClr val="FFC000"/>
              </a:buClr>
              <a:buFont typeface="Arial" pitchFamily="34" charset="0"/>
              <a:buChar char="»"/>
              <a:defRPr sz="2000">
                <a:solidFill>
                  <a:schemeClr val="tx1"/>
                </a:solidFill>
                <a:latin typeface="Frutiger LT Std 45 Light" pitchFamily="34" charset="0"/>
              </a:defRPr>
            </a:lvl8pPr>
            <a:lvl9pPr marL="3886200" indent="-228600" eaLnBrk="0" fontAlgn="base" hangingPunct="0">
              <a:spcBef>
                <a:spcPct val="20000"/>
              </a:spcBef>
              <a:spcAft>
                <a:spcPct val="0"/>
              </a:spcAft>
              <a:buClr>
                <a:srgbClr val="FFC000"/>
              </a:buClr>
              <a:buFont typeface="Arial" pitchFamily="34" charset="0"/>
              <a:buChar char="»"/>
              <a:defRPr sz="2000">
                <a:solidFill>
                  <a:schemeClr val="tx1"/>
                </a:solidFill>
                <a:latin typeface="Frutiger LT Std 45 Light" pitchFamily="34"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de-DE" altLang="de-DE" sz="2400" b="1"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BAN-Portal</a:t>
            </a:r>
          </a:p>
        </p:txBody>
      </p:sp>
      <p:sp>
        <p:nvSpPr>
          <p:cNvPr id="2" name="Ellipse 1"/>
          <p:cNvSpPr/>
          <p:nvPr/>
        </p:nvSpPr>
        <p:spPr>
          <a:xfrm>
            <a:off x="2338732" y="4186553"/>
            <a:ext cx="1440160" cy="14401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schemeClr val="accent1">
                  <a:lumMod val="50000"/>
                </a:schemeClr>
              </a:solidFill>
              <a:effectLst/>
              <a:uLnTx/>
              <a:uFillTx/>
              <a:latin typeface="Calibri" panose="020F0502020204030204"/>
              <a:ea typeface="+mn-ea"/>
              <a:cs typeface="+mn-cs"/>
            </a:endParaRPr>
          </a:p>
        </p:txBody>
      </p:sp>
      <p:sp>
        <p:nvSpPr>
          <p:cNvPr id="4" name="Textfeld 3"/>
          <p:cNvSpPr txBox="1"/>
          <p:nvPr/>
        </p:nvSpPr>
        <p:spPr>
          <a:xfrm>
            <a:off x="612000" y="1644234"/>
            <a:ext cx="4536504"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https://www.bo-instrumente-in-nrw.de/</a:t>
            </a:r>
          </a:p>
        </p:txBody>
      </p:sp>
      <p:sp>
        <p:nvSpPr>
          <p:cNvPr id="5" name="Textfeld 4"/>
          <p:cNvSpPr txBox="1"/>
          <p:nvPr/>
        </p:nvSpPr>
        <p:spPr>
          <a:xfrm>
            <a:off x="5752526" y="3266400"/>
            <a:ext cx="2087910" cy="147732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Anmeldung mit Schulnummer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Es gibt eine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Kurzanleitung!</a:t>
            </a:r>
          </a:p>
        </p:txBody>
      </p:sp>
    </p:spTree>
    <p:extLst>
      <p:ext uri="{BB962C8B-B14F-4D97-AF65-F5344CB8AC3E}">
        <p14:creationId xmlns:p14="http://schemas.microsoft.com/office/powerpoint/2010/main" val="190984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500" fill="hold"/>
                                        <p:tgtEl>
                                          <p:spTgt spid="2"/>
                                        </p:tgtEl>
                                        <p:attrNameLst>
                                          <p:attrName>ppt_w</p:attrName>
                                        </p:attrNameLst>
                                      </p:cBhvr>
                                      <p:tavLst>
                                        <p:tav tm="0">
                                          <p:val>
                                            <p:fltVal val="0"/>
                                          </p:val>
                                        </p:tav>
                                        <p:tav tm="100000">
                                          <p:val>
                                            <p:strVal val="#ppt_w"/>
                                          </p:val>
                                        </p:tav>
                                      </p:tavLst>
                                    </p:anim>
                                    <p:anim calcmode="lin" valueType="num">
                                      <p:cBhvr>
                                        <p:cTn id="26" dur="500" fill="hold"/>
                                        <p:tgtEl>
                                          <p:spTgt spid="2"/>
                                        </p:tgtEl>
                                        <p:attrNameLst>
                                          <p:attrName>ppt_h</p:attrName>
                                        </p:attrNameLst>
                                      </p:cBhvr>
                                      <p:tavLst>
                                        <p:tav tm="0">
                                          <p:val>
                                            <p:fltVal val="0"/>
                                          </p:val>
                                        </p:tav>
                                        <p:tav tm="100000">
                                          <p:val>
                                            <p:strVal val="#ppt_h"/>
                                          </p:val>
                                        </p:tav>
                                      </p:tavLst>
                                    </p:anim>
                                    <p:animEffect transition="in" filter="fade">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33153" y="2574562"/>
            <a:ext cx="7886700" cy="1579426"/>
          </a:xfrm>
        </p:spPr>
        <p:txBody>
          <a:bodyPr>
            <a:normAutofit/>
          </a:bodyPr>
          <a:lstStyle/>
          <a:p>
            <a:pPr marL="0" indent="0" algn="ctr">
              <a:buNone/>
            </a:pPr>
            <a:r>
              <a:rPr lang="de-DE" sz="2400" b="1" dirty="0">
                <a:solidFill>
                  <a:schemeClr val="accent1">
                    <a:lumMod val="50000"/>
                  </a:schemeClr>
                </a:solidFill>
                <a:latin typeface="Arial" panose="020B0604020202020204" pitchFamily="34" charset="0"/>
                <a:cs typeface="Arial" panose="020B0604020202020204" pitchFamily="34" charset="0"/>
              </a:rPr>
              <a:t>Informationen des Bildungsträgers</a:t>
            </a:r>
          </a:p>
          <a:p>
            <a:pPr marL="0" indent="0" algn="ctr">
              <a:buNone/>
            </a:pPr>
            <a:r>
              <a:rPr lang="de-DE" sz="2400" b="1" dirty="0">
                <a:solidFill>
                  <a:schemeClr val="accent1">
                    <a:lumMod val="50000"/>
                  </a:schemeClr>
                </a:solidFill>
                <a:latin typeface="Arial" panose="020B0604020202020204" pitchFamily="34" charset="0"/>
                <a:cs typeface="Arial" panose="020B0604020202020204" pitchFamily="34" charset="0"/>
              </a:rPr>
              <a:t>zur </a:t>
            </a:r>
          </a:p>
          <a:p>
            <a:pPr marL="0" indent="0" algn="ctr">
              <a:buNone/>
            </a:pPr>
            <a:r>
              <a:rPr lang="de-DE" sz="2400" b="1" dirty="0">
                <a:solidFill>
                  <a:schemeClr val="accent1">
                    <a:lumMod val="50000"/>
                  </a:schemeClr>
                </a:solidFill>
                <a:latin typeface="Arial" panose="020B0604020202020204" pitchFamily="34" charset="0"/>
                <a:cs typeface="Arial" panose="020B0604020202020204" pitchFamily="34" charset="0"/>
              </a:rPr>
              <a:t>Potenzialanalyse</a:t>
            </a:r>
          </a:p>
        </p:txBody>
      </p:sp>
    </p:spTree>
    <p:extLst>
      <p:ext uri="{BB962C8B-B14F-4D97-AF65-F5344CB8AC3E}">
        <p14:creationId xmlns:p14="http://schemas.microsoft.com/office/powerpoint/2010/main" val="2173622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2"/>
          <p:cNvSpPr txBox="1">
            <a:spLocks/>
          </p:cNvSpPr>
          <p:nvPr/>
        </p:nvSpPr>
        <p:spPr>
          <a:xfrm>
            <a:off x="733153" y="2574562"/>
            <a:ext cx="7886700" cy="15794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400" b="1"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Informationen des Integrationsfachdienstes </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400" b="1"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zur </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400" b="1"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STAR </a:t>
            </a:r>
            <a:r>
              <a:rPr kumimoji="0" lang="de-DE" sz="2400" b="1" i="0" u="none" strike="noStrike" kern="1200" cap="none" spc="0" normalizeH="0" baseline="0" noProof="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 Potenzialanalyse</a:t>
            </a:r>
            <a:endParaRPr kumimoji="0" lang="de-DE" sz="2400" b="1"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680382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idx="4294967295"/>
          </p:nvPr>
        </p:nvSpPr>
        <p:spPr>
          <a:xfrm>
            <a:off x="533400" y="539931"/>
            <a:ext cx="5797732" cy="895468"/>
          </a:xfrm>
        </p:spPr>
        <p:txBody>
          <a:bodyPr>
            <a:normAutofit/>
          </a:bodyPr>
          <a:lstStyle/>
          <a:p>
            <a:pPr eaLnBrk="1" hangingPunct="1"/>
            <a:r>
              <a:rPr lang="de-DE" altLang="de-DE" sz="2400" b="1" dirty="0">
                <a:solidFill>
                  <a:schemeClr val="accent1">
                    <a:lumMod val="50000"/>
                  </a:schemeClr>
                </a:solidFill>
                <a:latin typeface="Arial" panose="020B0604020202020204" pitchFamily="34" charset="0"/>
                <a:cs typeface="Arial" panose="020B0604020202020204" pitchFamily="34" charset="0"/>
              </a:rPr>
              <a:t>Wer ist in der Schule zuständig für die Durchführung der Potenzialanalyse?</a:t>
            </a:r>
          </a:p>
        </p:txBody>
      </p:sp>
      <p:sp>
        <p:nvSpPr>
          <p:cNvPr id="19459" name="Inhaltsplatzhalter 2"/>
          <p:cNvSpPr>
            <a:spLocks noGrp="1"/>
          </p:cNvSpPr>
          <p:nvPr>
            <p:ph sz="quarter" idx="4294967295"/>
          </p:nvPr>
        </p:nvSpPr>
        <p:spPr>
          <a:xfrm>
            <a:off x="533400" y="1792451"/>
            <a:ext cx="7362530" cy="4434178"/>
          </a:xfrm>
        </p:spPr>
        <p:txBody>
          <a:bodyPr>
            <a:noAutofit/>
          </a:bodyPr>
          <a:lstStyle/>
          <a:p>
            <a:pPr eaLnBrk="1" hangingPunct="1">
              <a:lnSpc>
                <a:spcPts val="2000"/>
              </a:lnSpc>
              <a:spcBef>
                <a:spcPts val="1200"/>
              </a:spcBef>
              <a:buFont typeface="Wingdings" panose="05000000000000000000" pitchFamily="2" charset="2"/>
              <a:buChar char="Ø"/>
            </a:pPr>
            <a:r>
              <a:rPr lang="de-DE" altLang="de-DE" sz="1800" b="1" dirty="0">
                <a:solidFill>
                  <a:schemeClr val="accent1">
                    <a:lumMod val="50000"/>
                  </a:schemeClr>
                </a:solidFill>
                <a:latin typeface="Arial" panose="020B0604020202020204" pitchFamily="34" charset="0"/>
                <a:cs typeface="Arial" panose="020B0604020202020204" pitchFamily="34" charset="0"/>
              </a:rPr>
              <a:t>Die StuBo-Koordinatorinnen und –koordinatoren </a:t>
            </a:r>
            <a:r>
              <a:rPr lang="de-DE" altLang="de-DE" sz="1800" dirty="0">
                <a:solidFill>
                  <a:schemeClr val="accent1">
                    <a:lumMod val="50000"/>
                  </a:schemeClr>
                </a:solidFill>
                <a:latin typeface="Arial" panose="020B0604020202020204" pitchFamily="34" charset="0"/>
                <a:cs typeface="Arial" panose="020B0604020202020204" pitchFamily="34" charset="0"/>
              </a:rPr>
              <a:t>verankern die Berufs- bzw. Studienorientierung in der Schule und sind Ansprechpersonen für die Kooperationspartner.</a:t>
            </a:r>
          </a:p>
          <a:p>
            <a:pPr eaLnBrk="1" hangingPunct="1">
              <a:lnSpc>
                <a:spcPts val="2000"/>
              </a:lnSpc>
              <a:spcBef>
                <a:spcPts val="1200"/>
              </a:spcBef>
              <a:buFont typeface="Wingdings" panose="05000000000000000000" pitchFamily="2" charset="2"/>
              <a:buChar char="Ø"/>
            </a:pPr>
            <a:endParaRPr lang="de-DE" altLang="de-DE" sz="1800" dirty="0">
              <a:solidFill>
                <a:schemeClr val="accent1">
                  <a:lumMod val="50000"/>
                </a:schemeClr>
              </a:solidFill>
              <a:latin typeface="Arial" panose="020B0604020202020204" pitchFamily="34" charset="0"/>
              <a:cs typeface="Arial" panose="020B0604020202020204" pitchFamily="34" charset="0"/>
            </a:endParaRPr>
          </a:p>
          <a:p>
            <a:pPr eaLnBrk="1" hangingPunct="1">
              <a:lnSpc>
                <a:spcPts val="2000"/>
              </a:lnSpc>
              <a:spcBef>
                <a:spcPts val="1200"/>
              </a:spcBef>
              <a:buFont typeface="Wingdings" panose="05000000000000000000" pitchFamily="2" charset="2"/>
              <a:buChar char="Ø"/>
            </a:pPr>
            <a:r>
              <a:rPr lang="de-DE" altLang="de-DE" sz="1800" dirty="0">
                <a:solidFill>
                  <a:schemeClr val="accent1">
                    <a:lumMod val="50000"/>
                  </a:schemeClr>
                </a:solidFill>
                <a:latin typeface="Arial" panose="020B0604020202020204" pitchFamily="34" charset="0"/>
                <a:cs typeface="Arial" panose="020B0604020202020204" pitchFamily="34" charset="0"/>
              </a:rPr>
              <a:t>Die Schule legt eine </a:t>
            </a:r>
            <a:r>
              <a:rPr lang="de-DE" altLang="de-DE" sz="1800" b="1" dirty="0">
                <a:solidFill>
                  <a:schemeClr val="accent1">
                    <a:lumMod val="50000"/>
                  </a:schemeClr>
                </a:solidFill>
                <a:latin typeface="Arial" panose="020B0604020202020204" pitchFamily="34" charset="0"/>
                <a:cs typeface="Arial" panose="020B0604020202020204" pitchFamily="34" charset="0"/>
              </a:rPr>
              <a:t>feste</a:t>
            </a:r>
            <a:r>
              <a:rPr lang="de-DE" altLang="de-DE" sz="1800" dirty="0">
                <a:solidFill>
                  <a:schemeClr val="accent1">
                    <a:lumMod val="50000"/>
                  </a:schemeClr>
                </a:solidFill>
                <a:latin typeface="Arial" panose="020B0604020202020204" pitchFamily="34" charset="0"/>
                <a:cs typeface="Arial" panose="020B0604020202020204" pitchFamily="34" charset="0"/>
              </a:rPr>
              <a:t> </a:t>
            </a:r>
            <a:r>
              <a:rPr lang="de-DE" altLang="de-DE" sz="1800" b="1" dirty="0">
                <a:solidFill>
                  <a:schemeClr val="accent1">
                    <a:lumMod val="50000"/>
                  </a:schemeClr>
                </a:solidFill>
                <a:latin typeface="Arial" panose="020B0604020202020204" pitchFamily="34" charset="0"/>
                <a:cs typeface="Arial" panose="020B0604020202020204" pitchFamily="34" charset="0"/>
              </a:rPr>
              <a:t>Ansprechperson</a:t>
            </a:r>
            <a:r>
              <a:rPr lang="de-DE" altLang="de-DE" sz="1800" dirty="0">
                <a:solidFill>
                  <a:schemeClr val="accent1">
                    <a:lumMod val="50000"/>
                  </a:schemeClr>
                </a:solidFill>
                <a:latin typeface="Arial" panose="020B0604020202020204" pitchFamily="34" charset="0"/>
                <a:cs typeface="Arial" panose="020B0604020202020204" pitchFamily="34" charset="0"/>
              </a:rPr>
              <a:t> für den Träger fest, die alle organisatorischen Dinge mit dem Träger klärt.</a:t>
            </a:r>
          </a:p>
          <a:p>
            <a:pPr eaLnBrk="1" hangingPunct="1">
              <a:lnSpc>
                <a:spcPts val="2000"/>
              </a:lnSpc>
              <a:spcBef>
                <a:spcPts val="1200"/>
              </a:spcBef>
              <a:buFont typeface="Wingdings" panose="05000000000000000000" pitchFamily="2" charset="2"/>
              <a:buChar char="Ø"/>
            </a:pPr>
            <a:endParaRPr lang="de-DE" altLang="de-DE" sz="1800" dirty="0">
              <a:solidFill>
                <a:schemeClr val="accent1">
                  <a:lumMod val="50000"/>
                </a:schemeClr>
              </a:solidFill>
              <a:latin typeface="Arial" panose="020B0604020202020204" pitchFamily="34" charset="0"/>
              <a:cs typeface="Arial" panose="020B0604020202020204" pitchFamily="34" charset="0"/>
            </a:endParaRPr>
          </a:p>
          <a:p>
            <a:pPr eaLnBrk="1" hangingPunct="1">
              <a:lnSpc>
                <a:spcPts val="2000"/>
              </a:lnSpc>
              <a:buFont typeface="Wingdings" panose="05000000000000000000" pitchFamily="2" charset="2"/>
              <a:buChar char="Ø"/>
            </a:pPr>
            <a:r>
              <a:rPr lang="de-DE" altLang="de-DE" sz="1800" b="1" dirty="0">
                <a:solidFill>
                  <a:schemeClr val="accent1">
                    <a:lumMod val="50000"/>
                  </a:schemeClr>
                </a:solidFill>
                <a:latin typeface="Arial" panose="020B0604020202020204" pitchFamily="34" charset="0"/>
                <a:cs typeface="Arial" panose="020B0604020202020204" pitchFamily="34" charset="0"/>
              </a:rPr>
              <a:t>Die Klassenlehrerin bzw. der Klassenlehrer </a:t>
            </a:r>
            <a:r>
              <a:rPr lang="de-DE" altLang="de-DE" sz="1800" dirty="0">
                <a:solidFill>
                  <a:schemeClr val="accent1">
                    <a:lumMod val="50000"/>
                  </a:schemeClr>
                </a:solidFill>
                <a:latin typeface="Arial" panose="020B0604020202020204" pitchFamily="34" charset="0"/>
                <a:cs typeface="Arial" panose="020B0604020202020204" pitchFamily="34" charset="0"/>
              </a:rPr>
              <a:t>begleitet Ihre Kinder durch den Berufs- und Studienorientierungsprozess und ist Ansprechpartner für Sie.</a:t>
            </a:r>
          </a:p>
          <a:p>
            <a:pPr eaLnBrk="1" hangingPunct="1">
              <a:lnSpc>
                <a:spcPts val="2000"/>
              </a:lnSpc>
              <a:buFont typeface="Wingdings" panose="05000000000000000000" pitchFamily="2" charset="2"/>
              <a:buChar char="Ø"/>
            </a:pPr>
            <a:endParaRPr lang="de-DE" altLang="de-DE" sz="1800" dirty="0">
              <a:solidFill>
                <a:schemeClr val="accent1">
                  <a:lumMod val="50000"/>
                </a:schemeClr>
              </a:solidFill>
              <a:latin typeface="Arial" panose="020B0604020202020204" pitchFamily="34" charset="0"/>
              <a:cs typeface="Arial" panose="020B0604020202020204" pitchFamily="34" charset="0"/>
            </a:endParaRPr>
          </a:p>
          <a:p>
            <a:pPr eaLnBrk="1" hangingPunct="1">
              <a:lnSpc>
                <a:spcPts val="2000"/>
              </a:lnSpc>
              <a:buFont typeface="Wingdings" panose="05000000000000000000" pitchFamily="2" charset="2"/>
              <a:buChar char="Ø"/>
            </a:pPr>
            <a:r>
              <a:rPr lang="de-DE" altLang="de-DE" sz="1800" b="1" dirty="0">
                <a:solidFill>
                  <a:schemeClr val="accent1">
                    <a:lumMod val="50000"/>
                  </a:schemeClr>
                </a:solidFill>
                <a:latin typeface="Arial" panose="020B0604020202020204" pitchFamily="34" charset="0"/>
                <a:cs typeface="Arial" panose="020B0604020202020204" pitchFamily="34" charset="0"/>
              </a:rPr>
              <a:t>Alle Fachlehrkräfte </a:t>
            </a:r>
            <a:r>
              <a:rPr lang="de-DE" altLang="de-DE" sz="1800" dirty="0">
                <a:solidFill>
                  <a:schemeClr val="accent1">
                    <a:lumMod val="50000"/>
                  </a:schemeClr>
                </a:solidFill>
                <a:latin typeface="Arial" panose="020B0604020202020204" pitchFamily="34" charset="0"/>
                <a:cs typeface="Arial" panose="020B0604020202020204" pitchFamily="34" charset="0"/>
              </a:rPr>
              <a:t>werden in den Unterrichtsfächern die Potenzialanalyse in verschiedener Weise in den Unterricht einbinden.</a:t>
            </a:r>
          </a:p>
        </p:txBody>
      </p:sp>
    </p:spTree>
    <p:extLst>
      <p:ext uri="{BB962C8B-B14F-4D97-AF65-F5344CB8AC3E}">
        <p14:creationId xmlns:p14="http://schemas.microsoft.com/office/powerpoint/2010/main" val="806837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1" y="691572"/>
            <a:ext cx="9144000" cy="461664"/>
          </a:xfrm>
          <a:prstGeom prst="rect">
            <a:avLst/>
          </a:prstGeom>
          <a:solidFill>
            <a:schemeClr val="bg1"/>
          </a:solidFill>
          <a:ln>
            <a:noFill/>
          </a:ln>
        </p:spPr>
        <p:txBody>
          <a:bodyPr lIns="91425" tIns="45700" rIns="91425" bIns="45700"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marL="0" marR="0" lvl="0" indent="0" algn="ctr" rtl="0">
              <a:spcBef>
                <a:spcPts val="0"/>
              </a:spcBef>
              <a:spcAft>
                <a:spcPts val="0"/>
              </a:spcAft>
              <a:buSzPct val="25000"/>
              <a:buNone/>
            </a:pPr>
            <a:r>
              <a:rPr lang="de-DE" sz="2400" b="1" dirty="0">
                <a:solidFill>
                  <a:schemeClr val="accent1">
                    <a:lumMod val="50000"/>
                  </a:schemeClr>
                </a:solidFill>
                <a:latin typeface="Arial" panose="020B0604020202020204" pitchFamily="34" charset="0"/>
                <a:ea typeface="+mn-ea"/>
                <a:cs typeface="Arial" panose="020B0604020202020204" pitchFamily="34" charset="0"/>
              </a:rPr>
              <a:t>Berufsfindung als reflexiver Selbstfindungsprozess</a:t>
            </a:r>
          </a:p>
        </p:txBody>
      </p:sp>
      <p:sp>
        <p:nvSpPr>
          <p:cNvPr id="7" name="Shape 110"/>
          <p:cNvSpPr/>
          <p:nvPr/>
        </p:nvSpPr>
        <p:spPr>
          <a:xfrm>
            <a:off x="5570776" y="3265736"/>
            <a:ext cx="3521409" cy="369332"/>
          </a:xfrm>
          <a:prstGeom prst="rect">
            <a:avLst/>
          </a:prstGeom>
          <a:noFill/>
          <a:ln>
            <a:noFill/>
          </a:ln>
        </p:spPr>
        <p:txBody>
          <a:bodyPr lIns="91425" tIns="45700" rIns="91425" bIns="45700"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marL="0" marR="0" lvl="0" indent="0" algn="l" rtl="0">
              <a:spcBef>
                <a:spcPts val="0"/>
              </a:spcBef>
              <a:spcAft>
                <a:spcPts val="0"/>
              </a:spcAft>
              <a:buSzPct val="25000"/>
              <a:buNone/>
            </a:pPr>
            <a:r>
              <a:rPr lang="de-DE" sz="1800" b="1" i="0" u="none" strike="noStrike" cap="none" baseline="0" dirty="0">
                <a:solidFill>
                  <a:srgbClr val="1E4770"/>
                </a:solidFill>
                <a:latin typeface="Arial"/>
                <a:ea typeface="Arial"/>
                <a:cs typeface="Arial"/>
                <a:sym typeface="Arial"/>
              </a:rPr>
              <a:t>Praktische Erfahrung machen</a:t>
            </a:r>
          </a:p>
        </p:txBody>
      </p:sp>
      <p:sp>
        <p:nvSpPr>
          <p:cNvPr id="9" name="Shape 112"/>
          <p:cNvSpPr/>
          <p:nvPr/>
        </p:nvSpPr>
        <p:spPr>
          <a:xfrm>
            <a:off x="4945336" y="2331764"/>
            <a:ext cx="3297618" cy="369332"/>
          </a:xfrm>
          <a:prstGeom prst="rect">
            <a:avLst/>
          </a:prstGeom>
          <a:noFill/>
          <a:ln>
            <a:noFill/>
          </a:ln>
        </p:spPr>
        <p:txBody>
          <a:bodyPr lIns="91425" tIns="45700" rIns="91425" bIns="45700"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marL="0" marR="0" lvl="0" indent="0" algn="l" rtl="0">
              <a:spcBef>
                <a:spcPts val="0"/>
              </a:spcBef>
              <a:spcAft>
                <a:spcPts val="0"/>
              </a:spcAft>
              <a:buSzPct val="25000"/>
              <a:buNone/>
            </a:pPr>
            <a:r>
              <a:rPr lang="de-DE" sz="1800" b="1" i="0" u="none" strike="noStrike" cap="none" baseline="0" dirty="0">
                <a:solidFill>
                  <a:srgbClr val="1E4770"/>
                </a:solidFill>
                <a:latin typeface="Arial"/>
                <a:ea typeface="Arial"/>
                <a:cs typeface="Arial"/>
                <a:sym typeface="Arial"/>
              </a:rPr>
              <a:t>Entscheidungen</a:t>
            </a:r>
            <a:r>
              <a:rPr lang="de-DE" sz="1800" b="1" i="0" u="none" strike="noStrike" cap="none" dirty="0">
                <a:solidFill>
                  <a:srgbClr val="1E4770"/>
                </a:solidFill>
                <a:latin typeface="Arial"/>
                <a:ea typeface="Arial"/>
                <a:cs typeface="Arial"/>
                <a:sym typeface="Arial"/>
              </a:rPr>
              <a:t> </a:t>
            </a:r>
            <a:r>
              <a:rPr lang="de-DE" sz="1800" b="1" i="0" u="none" strike="noStrike" cap="none" baseline="0" dirty="0">
                <a:solidFill>
                  <a:srgbClr val="1E4770"/>
                </a:solidFill>
                <a:latin typeface="Arial"/>
                <a:ea typeface="Arial"/>
                <a:cs typeface="Arial"/>
                <a:sym typeface="Arial"/>
              </a:rPr>
              <a:t>treffen</a:t>
            </a:r>
          </a:p>
        </p:txBody>
      </p:sp>
      <p:sp>
        <p:nvSpPr>
          <p:cNvPr id="6" name="Shape 109"/>
          <p:cNvSpPr/>
          <p:nvPr/>
        </p:nvSpPr>
        <p:spPr>
          <a:xfrm>
            <a:off x="565975" y="4060365"/>
            <a:ext cx="2470906" cy="666890"/>
          </a:xfrm>
          <a:prstGeom prst="rect">
            <a:avLst/>
          </a:prstGeom>
          <a:noFill/>
          <a:ln>
            <a:noFill/>
          </a:ln>
        </p:spPr>
        <p:txBody>
          <a:bodyPr lIns="91425" tIns="45700" rIns="91425" bIns="45700"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marL="0" marR="0" lvl="0" indent="0" algn="l" rtl="0">
              <a:spcBef>
                <a:spcPts val="0"/>
              </a:spcBef>
              <a:spcAft>
                <a:spcPts val="0"/>
              </a:spcAft>
              <a:buSzPct val="25000"/>
              <a:buNone/>
            </a:pPr>
            <a:r>
              <a:rPr lang="de-DE" sz="2000" b="1" i="0" u="none" strike="noStrike" cap="none" baseline="0" dirty="0">
                <a:solidFill>
                  <a:srgbClr val="1E4770"/>
                </a:solidFill>
                <a:latin typeface="Arial"/>
                <a:ea typeface="Arial"/>
                <a:cs typeface="Arial"/>
                <a:sym typeface="Arial"/>
              </a:rPr>
              <a:t>Berufsinformation/ -erkundung</a:t>
            </a:r>
          </a:p>
        </p:txBody>
      </p:sp>
      <p:sp>
        <p:nvSpPr>
          <p:cNvPr id="17" name="Shape 120"/>
          <p:cNvSpPr/>
          <p:nvPr/>
        </p:nvSpPr>
        <p:spPr>
          <a:xfrm>
            <a:off x="986235" y="3006537"/>
            <a:ext cx="2443654" cy="400109"/>
          </a:xfrm>
          <a:prstGeom prst="rect">
            <a:avLst/>
          </a:prstGeom>
          <a:noFill/>
          <a:ln>
            <a:noFill/>
          </a:ln>
        </p:spPr>
        <p:txBody>
          <a:bodyPr lIns="91425" tIns="45700" rIns="91425" bIns="45700"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marL="0" marR="0" lvl="0" indent="0" algn="l" rtl="0">
              <a:spcBef>
                <a:spcPts val="0"/>
              </a:spcBef>
              <a:spcAft>
                <a:spcPts val="0"/>
              </a:spcAft>
              <a:buSzPct val="25000"/>
              <a:buNone/>
            </a:pPr>
            <a:r>
              <a:rPr lang="de-DE" sz="2000" b="1" i="0" u="none" strike="noStrike" cap="none" baseline="0" dirty="0">
                <a:solidFill>
                  <a:srgbClr val="1E4770"/>
                </a:solidFill>
                <a:latin typeface="Arial"/>
                <a:ea typeface="Arial"/>
                <a:cs typeface="Arial"/>
                <a:sym typeface="Arial"/>
              </a:rPr>
              <a:t>Berufsfindung</a:t>
            </a:r>
          </a:p>
        </p:txBody>
      </p:sp>
      <p:sp>
        <p:nvSpPr>
          <p:cNvPr id="18" name="Shape 121"/>
          <p:cNvSpPr/>
          <p:nvPr/>
        </p:nvSpPr>
        <p:spPr>
          <a:xfrm>
            <a:off x="903546" y="2144858"/>
            <a:ext cx="2732350" cy="688563"/>
          </a:xfrm>
          <a:prstGeom prst="rect">
            <a:avLst/>
          </a:prstGeom>
          <a:noFill/>
          <a:ln>
            <a:noFill/>
          </a:ln>
        </p:spPr>
        <p:txBody>
          <a:bodyPr lIns="91425" tIns="45700" rIns="91425" bIns="45700"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lvl="0">
              <a:buSzPct val="25000"/>
            </a:pPr>
            <a:r>
              <a:rPr lang="de-DE" sz="2000" b="1" dirty="0">
                <a:solidFill>
                  <a:srgbClr val="1E4770"/>
                </a:solidFill>
              </a:rPr>
              <a:t>Berufs-/Studienwahl-entscheidung</a:t>
            </a:r>
          </a:p>
        </p:txBody>
      </p:sp>
      <p:sp>
        <p:nvSpPr>
          <p:cNvPr id="19" name="Shape 122"/>
          <p:cNvSpPr/>
          <p:nvPr/>
        </p:nvSpPr>
        <p:spPr>
          <a:xfrm>
            <a:off x="1308892" y="4878597"/>
            <a:ext cx="2600391" cy="679859"/>
          </a:xfrm>
          <a:prstGeom prst="rect">
            <a:avLst/>
          </a:prstGeom>
          <a:noFill/>
          <a:ln>
            <a:noFill/>
          </a:ln>
        </p:spPr>
        <p:txBody>
          <a:bodyPr lIns="91425" tIns="45700" rIns="91425" bIns="45700"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marL="0" marR="0" lvl="0" indent="0" algn="l" rtl="0">
              <a:spcBef>
                <a:spcPts val="0"/>
              </a:spcBef>
              <a:spcAft>
                <a:spcPts val="0"/>
              </a:spcAft>
              <a:buSzPct val="25000"/>
              <a:buNone/>
            </a:pPr>
            <a:r>
              <a:rPr lang="de-DE" sz="2000" b="1" dirty="0">
                <a:solidFill>
                  <a:schemeClr val="accent2"/>
                </a:solidFill>
              </a:rPr>
              <a:t>Einstimmung/ </a:t>
            </a:r>
          </a:p>
          <a:p>
            <a:pPr marL="0" marR="0" lvl="0" indent="0" algn="l" rtl="0">
              <a:spcBef>
                <a:spcPts val="0"/>
              </a:spcBef>
              <a:spcAft>
                <a:spcPts val="0"/>
              </a:spcAft>
              <a:buSzPct val="25000"/>
              <a:buNone/>
            </a:pPr>
            <a:r>
              <a:rPr lang="de-DE" sz="2000" b="1" dirty="0">
                <a:solidFill>
                  <a:schemeClr val="accent2"/>
                </a:solidFill>
              </a:rPr>
              <a:t>erste Orientierung</a:t>
            </a:r>
          </a:p>
        </p:txBody>
      </p:sp>
      <p:sp>
        <p:nvSpPr>
          <p:cNvPr id="20" name="Shape 123"/>
          <p:cNvSpPr/>
          <p:nvPr/>
        </p:nvSpPr>
        <p:spPr>
          <a:xfrm>
            <a:off x="5252175" y="4508119"/>
            <a:ext cx="4036188" cy="462701"/>
          </a:xfrm>
          <a:prstGeom prst="rect">
            <a:avLst/>
          </a:prstGeom>
          <a:noFill/>
          <a:ln>
            <a:noFill/>
          </a:ln>
        </p:spPr>
        <p:txBody>
          <a:bodyPr lIns="91425" tIns="45700" rIns="91425" bIns="45700"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lvl="0">
              <a:buSzPct val="25000"/>
            </a:pPr>
            <a:r>
              <a:rPr lang="de-DE" sz="1800" b="1" i="0" u="none" strike="noStrike" cap="none" baseline="0" dirty="0">
                <a:solidFill>
                  <a:srgbClr val="1E4770"/>
                </a:solidFill>
                <a:latin typeface="Arial"/>
                <a:ea typeface="Arial"/>
                <a:cs typeface="Arial"/>
                <a:sym typeface="Arial"/>
              </a:rPr>
              <a:t>Selbsteinschätzung überprüfen</a:t>
            </a:r>
          </a:p>
        </p:txBody>
      </p:sp>
      <p:sp>
        <p:nvSpPr>
          <p:cNvPr id="21" name="Shape 124"/>
          <p:cNvSpPr/>
          <p:nvPr/>
        </p:nvSpPr>
        <p:spPr>
          <a:xfrm>
            <a:off x="5384570" y="2797655"/>
            <a:ext cx="3576930" cy="369332"/>
          </a:xfrm>
          <a:prstGeom prst="rect">
            <a:avLst/>
          </a:prstGeom>
          <a:noFill/>
          <a:ln>
            <a:noFill/>
          </a:ln>
        </p:spPr>
        <p:txBody>
          <a:bodyPr lIns="91425" tIns="45700" rIns="91425" bIns="45700"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marL="0" marR="0" lvl="0" indent="0" algn="l" rtl="0">
              <a:spcBef>
                <a:spcPts val="0"/>
              </a:spcBef>
              <a:spcAft>
                <a:spcPts val="0"/>
              </a:spcAft>
              <a:buSzPct val="25000"/>
              <a:buNone/>
            </a:pPr>
            <a:r>
              <a:rPr lang="de-DE" sz="1800" b="1" i="0" u="none" strike="noStrike" cap="none" baseline="0" dirty="0">
                <a:solidFill>
                  <a:srgbClr val="1E4770"/>
                </a:solidFill>
                <a:latin typeface="Arial"/>
                <a:ea typeface="Arial"/>
                <a:cs typeface="Arial"/>
                <a:sym typeface="Arial"/>
              </a:rPr>
              <a:t>Die eigene Richtung finden</a:t>
            </a:r>
          </a:p>
        </p:txBody>
      </p:sp>
      <p:grpSp>
        <p:nvGrpSpPr>
          <p:cNvPr id="38" name="Gruppieren 37"/>
          <p:cNvGrpSpPr/>
          <p:nvPr/>
        </p:nvGrpSpPr>
        <p:grpSpPr>
          <a:xfrm>
            <a:off x="2209864" y="5830748"/>
            <a:ext cx="3946312" cy="764255"/>
            <a:chOff x="2225630" y="5563069"/>
            <a:chExt cx="3946312" cy="764255"/>
          </a:xfrm>
        </p:grpSpPr>
        <p:sp>
          <p:nvSpPr>
            <p:cNvPr id="32" name="Geschweifte Klammer links 31"/>
            <p:cNvSpPr/>
            <p:nvPr/>
          </p:nvSpPr>
          <p:spPr>
            <a:xfrm rot="16200000">
              <a:off x="4094980" y="4149944"/>
              <a:ext cx="288032" cy="3114281"/>
            </a:xfrm>
            <a:prstGeom prst="leftBrace">
              <a:avLst>
                <a:gd name="adj1" fmla="val 33529"/>
                <a:gd name="adj2" fmla="val 48866"/>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33" name="Shape 122"/>
            <p:cNvSpPr/>
            <p:nvPr/>
          </p:nvSpPr>
          <p:spPr>
            <a:xfrm>
              <a:off x="2225630" y="5927215"/>
              <a:ext cx="3946312" cy="400109"/>
            </a:xfrm>
            <a:prstGeom prst="rect">
              <a:avLst/>
            </a:prstGeom>
            <a:noFill/>
            <a:ln>
              <a:noFill/>
            </a:ln>
          </p:spPr>
          <p:txBody>
            <a:bodyPr lIns="91425" tIns="45700" rIns="91425" bIns="45700"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marL="0" marR="0" lvl="0" indent="0" algn="l" rtl="0">
                <a:spcBef>
                  <a:spcPts val="0"/>
                </a:spcBef>
                <a:spcAft>
                  <a:spcPts val="0"/>
                </a:spcAft>
                <a:buSzPct val="25000"/>
                <a:buNone/>
              </a:pPr>
              <a:r>
                <a:rPr lang="de-DE" sz="2000" b="1" dirty="0">
                  <a:solidFill>
                    <a:schemeClr val="tx1"/>
                  </a:solidFill>
                </a:rPr>
                <a:t>persönliches Berufe-Spektrum</a:t>
              </a:r>
            </a:p>
          </p:txBody>
        </p:sp>
      </p:grpSp>
      <p:grpSp>
        <p:nvGrpSpPr>
          <p:cNvPr id="39" name="Gruppieren 38"/>
          <p:cNvGrpSpPr/>
          <p:nvPr/>
        </p:nvGrpSpPr>
        <p:grpSpPr>
          <a:xfrm>
            <a:off x="699039" y="1270340"/>
            <a:ext cx="3114281" cy="732228"/>
            <a:chOff x="521615" y="972474"/>
            <a:chExt cx="3114281" cy="732228"/>
          </a:xfrm>
        </p:grpSpPr>
        <p:sp>
          <p:nvSpPr>
            <p:cNvPr id="34" name="Geschweifte Klammer links 33"/>
            <p:cNvSpPr/>
            <p:nvPr/>
          </p:nvSpPr>
          <p:spPr>
            <a:xfrm rot="5400000">
              <a:off x="1934740" y="3545"/>
              <a:ext cx="288032" cy="3114281"/>
            </a:xfrm>
            <a:prstGeom prst="leftBrace">
              <a:avLst>
                <a:gd name="adj1" fmla="val 33529"/>
                <a:gd name="adj2" fmla="val 48866"/>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36" name="Rechteck 35"/>
            <p:cNvSpPr/>
            <p:nvPr/>
          </p:nvSpPr>
          <p:spPr>
            <a:xfrm>
              <a:off x="1637449" y="972474"/>
              <a:ext cx="1098378" cy="400110"/>
            </a:xfrm>
            <a:prstGeom prst="rect">
              <a:avLst/>
            </a:prstGeom>
          </p:spPr>
          <p:txBody>
            <a:bodyPr wrap="none">
              <a:spAutoFit/>
            </a:bodyPr>
            <a:lstStyle/>
            <a:p>
              <a:pPr lvl="0">
                <a:buSzPct val="25000"/>
              </a:pPr>
              <a:r>
                <a:rPr lang="de-DE" sz="2000" b="1" dirty="0"/>
                <a:t>Phasen</a:t>
              </a:r>
            </a:p>
          </p:txBody>
        </p:sp>
      </p:grpSp>
      <p:grpSp>
        <p:nvGrpSpPr>
          <p:cNvPr id="40" name="Gruppieren 39"/>
          <p:cNvGrpSpPr/>
          <p:nvPr/>
        </p:nvGrpSpPr>
        <p:grpSpPr>
          <a:xfrm>
            <a:off x="4738206" y="1269088"/>
            <a:ext cx="4082267" cy="717086"/>
            <a:chOff x="4738206" y="986988"/>
            <a:chExt cx="4082267" cy="717086"/>
          </a:xfrm>
        </p:grpSpPr>
        <p:sp>
          <p:nvSpPr>
            <p:cNvPr id="35" name="Geschweifte Klammer links 34"/>
            <p:cNvSpPr/>
            <p:nvPr/>
          </p:nvSpPr>
          <p:spPr>
            <a:xfrm rot="5400000">
              <a:off x="6635323" y="-481077"/>
              <a:ext cx="288034" cy="4082267"/>
            </a:xfrm>
            <a:prstGeom prst="leftBrace">
              <a:avLst>
                <a:gd name="adj1" fmla="val 33529"/>
                <a:gd name="adj2" fmla="val 48866"/>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37" name="Rechteck 36"/>
            <p:cNvSpPr/>
            <p:nvPr/>
          </p:nvSpPr>
          <p:spPr>
            <a:xfrm>
              <a:off x="6115294" y="986988"/>
              <a:ext cx="1477520" cy="400110"/>
            </a:xfrm>
            <a:prstGeom prst="rect">
              <a:avLst/>
            </a:prstGeom>
          </p:spPr>
          <p:txBody>
            <a:bodyPr wrap="none">
              <a:spAutoFit/>
            </a:bodyPr>
            <a:lstStyle/>
            <a:p>
              <a:pPr lvl="0">
                <a:buSzPct val="25000"/>
              </a:pPr>
              <a:r>
                <a:rPr lang="de-DE" sz="2000" b="1" dirty="0"/>
                <a:t>Entwicklung</a:t>
              </a:r>
            </a:p>
          </p:txBody>
        </p:sp>
      </p:grpSp>
      <p:grpSp>
        <p:nvGrpSpPr>
          <p:cNvPr id="42" name="Gruppieren 41"/>
          <p:cNvGrpSpPr/>
          <p:nvPr/>
        </p:nvGrpSpPr>
        <p:grpSpPr>
          <a:xfrm>
            <a:off x="2614174" y="2030432"/>
            <a:ext cx="3115297" cy="3629622"/>
            <a:chOff x="2614174" y="1746644"/>
            <a:chExt cx="3115297" cy="3629622"/>
          </a:xfrm>
        </p:grpSpPr>
        <p:grpSp>
          <p:nvGrpSpPr>
            <p:cNvPr id="25" name="Gruppieren 24"/>
            <p:cNvGrpSpPr/>
            <p:nvPr/>
          </p:nvGrpSpPr>
          <p:grpSpPr>
            <a:xfrm>
              <a:off x="2614174" y="1746644"/>
              <a:ext cx="3115297" cy="3629622"/>
              <a:chOff x="2614174" y="1628800"/>
              <a:chExt cx="3115297" cy="3629622"/>
            </a:xfrm>
          </p:grpSpPr>
          <p:sp>
            <p:nvSpPr>
              <p:cNvPr id="4" name="Shape 107"/>
              <p:cNvSpPr/>
              <p:nvPr/>
            </p:nvSpPr>
            <p:spPr>
              <a:xfrm>
                <a:off x="2614174" y="1628800"/>
                <a:ext cx="3115297" cy="3629622"/>
              </a:xfrm>
              <a:prstGeom prst="diamond">
                <a:avLst/>
              </a:prstGeom>
              <a:solidFill>
                <a:srgbClr val="FFFFFF"/>
              </a:solidFill>
              <a:ln w="25400" cap="flat" cmpd="sng">
                <a:solidFill>
                  <a:srgbClr val="000000"/>
                </a:solidFill>
                <a:prstDash val="solid"/>
                <a:round/>
                <a:headEnd type="none" w="med" len="med"/>
                <a:tailEnd type="none" w="med" len="med"/>
              </a:ln>
            </p:spPr>
            <p:txBody>
              <a:bodyPr lIns="91425" tIns="45700" rIns="91425" bIns="45700" anchor="ctr"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marL="0" marR="0" lvl="0" indent="0" algn="l" rtl="0">
                  <a:spcBef>
                    <a:spcPts val="0"/>
                  </a:spcBef>
                  <a:spcAft>
                    <a:spcPts val="0"/>
                  </a:spcAft>
                  <a:buSzPct val="25000"/>
                  <a:buNone/>
                </a:pPr>
                <a:r>
                  <a:rPr lang="de-DE" sz="2000" b="0" i="0" u="none" strike="noStrike" cap="none" baseline="0">
                    <a:solidFill>
                      <a:srgbClr val="FFFFFF"/>
                    </a:solidFill>
                    <a:latin typeface="Arial"/>
                    <a:ea typeface="Arial"/>
                    <a:cs typeface="Arial"/>
                    <a:sym typeface="Arial"/>
                  </a:rPr>
                  <a:t>BI</a:t>
                </a:r>
              </a:p>
            </p:txBody>
          </p:sp>
          <p:cxnSp>
            <p:nvCxnSpPr>
              <p:cNvPr id="10" name="Shape 113"/>
              <p:cNvCxnSpPr/>
              <p:nvPr/>
            </p:nvCxnSpPr>
            <p:spPr>
              <a:xfrm>
                <a:off x="3596108" y="2290379"/>
                <a:ext cx="1142098" cy="0"/>
              </a:xfrm>
              <a:prstGeom prst="straightConnector1">
                <a:avLst/>
              </a:prstGeom>
              <a:noFill/>
              <a:ln w="9525" cap="flat" cmpd="sng">
                <a:solidFill>
                  <a:schemeClr val="dk1"/>
                </a:solidFill>
                <a:prstDash val="dash"/>
                <a:round/>
                <a:headEnd type="none" w="med" len="med"/>
                <a:tailEnd type="none" w="med" len="med"/>
              </a:ln>
            </p:spPr>
          </p:cxnSp>
          <p:cxnSp>
            <p:nvCxnSpPr>
              <p:cNvPr id="11" name="Shape 114"/>
              <p:cNvCxnSpPr/>
              <p:nvPr/>
            </p:nvCxnSpPr>
            <p:spPr>
              <a:xfrm>
                <a:off x="3500572" y="4439556"/>
                <a:ext cx="1342499" cy="0"/>
              </a:xfrm>
              <a:prstGeom prst="straightConnector1">
                <a:avLst/>
              </a:prstGeom>
              <a:noFill/>
              <a:ln w="9525" cap="flat" cmpd="sng">
                <a:solidFill>
                  <a:schemeClr val="dk1"/>
                </a:solidFill>
                <a:prstDash val="dash"/>
                <a:round/>
                <a:headEnd type="none" w="med" len="med"/>
                <a:tailEnd type="none" w="med" len="med"/>
              </a:ln>
            </p:spPr>
          </p:cxnSp>
          <p:cxnSp>
            <p:nvCxnSpPr>
              <p:cNvPr id="14" name="Shape 117"/>
              <p:cNvCxnSpPr>
                <a:stCxn id="4" idx="1"/>
                <a:endCxn id="4" idx="3"/>
              </p:cNvCxnSpPr>
              <p:nvPr/>
            </p:nvCxnSpPr>
            <p:spPr>
              <a:xfrm>
                <a:off x="2614174" y="3443612"/>
                <a:ext cx="3115200" cy="0"/>
              </a:xfrm>
              <a:prstGeom prst="straightConnector1">
                <a:avLst/>
              </a:prstGeom>
              <a:noFill/>
              <a:ln w="9525" cap="flat" cmpd="sng">
                <a:solidFill>
                  <a:schemeClr val="dk1"/>
                </a:solidFill>
                <a:prstDash val="dash"/>
                <a:round/>
                <a:headEnd type="none" w="med" len="med"/>
                <a:tailEnd type="none" w="med" len="med"/>
              </a:ln>
            </p:spPr>
          </p:cxnSp>
        </p:grpSp>
        <p:sp>
          <p:nvSpPr>
            <p:cNvPr id="41" name="Textfeld 40"/>
            <p:cNvSpPr txBox="1"/>
            <p:nvPr/>
          </p:nvSpPr>
          <p:spPr>
            <a:xfrm>
              <a:off x="2973590" y="3041725"/>
              <a:ext cx="2733441" cy="584775"/>
            </a:xfrm>
            <a:prstGeom prst="rect">
              <a:avLst/>
            </a:prstGeom>
            <a:noFill/>
          </p:spPr>
          <p:txBody>
            <a:bodyPr wrap="none" rtlCol="0">
              <a:spAutoFit/>
            </a:bodyPr>
            <a:lstStyle/>
            <a:p>
              <a:r>
                <a:rPr lang="de-DE" sz="3200" b="1" dirty="0"/>
                <a:t>Jugendlicher</a:t>
              </a:r>
            </a:p>
          </p:txBody>
        </p:sp>
      </p:grpSp>
      <p:sp>
        <p:nvSpPr>
          <p:cNvPr id="44" name="Shape 112"/>
          <p:cNvSpPr/>
          <p:nvPr/>
        </p:nvSpPr>
        <p:spPr>
          <a:xfrm>
            <a:off x="4485084" y="1984371"/>
            <a:ext cx="3297618" cy="369332"/>
          </a:xfrm>
          <a:prstGeom prst="rect">
            <a:avLst/>
          </a:prstGeom>
          <a:noFill/>
          <a:ln>
            <a:noFill/>
          </a:ln>
        </p:spPr>
        <p:txBody>
          <a:bodyPr lIns="91425" tIns="45700" rIns="91425" bIns="45700"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marL="0" marR="0" lvl="0" indent="0" algn="l" rtl="0">
              <a:spcBef>
                <a:spcPts val="0"/>
              </a:spcBef>
              <a:spcAft>
                <a:spcPts val="0"/>
              </a:spcAft>
              <a:buSzPct val="25000"/>
              <a:buNone/>
            </a:pPr>
            <a:r>
              <a:rPr lang="de-DE" sz="1800" b="1" i="0" u="none" strike="noStrike" cap="none" baseline="0" dirty="0">
                <a:solidFill>
                  <a:srgbClr val="1E4770"/>
                </a:solidFill>
                <a:latin typeface="Arial"/>
                <a:ea typeface="Arial"/>
                <a:cs typeface="Arial"/>
                <a:sym typeface="Arial"/>
              </a:rPr>
              <a:t>Entscheidungen realisieren</a:t>
            </a:r>
          </a:p>
        </p:txBody>
      </p:sp>
      <p:sp>
        <p:nvSpPr>
          <p:cNvPr id="45" name="Shape 125"/>
          <p:cNvSpPr/>
          <p:nvPr/>
        </p:nvSpPr>
        <p:spPr>
          <a:xfrm>
            <a:off x="4770898" y="4910163"/>
            <a:ext cx="4430629" cy="616726"/>
          </a:xfrm>
          <a:prstGeom prst="rect">
            <a:avLst/>
          </a:prstGeom>
          <a:noFill/>
          <a:ln>
            <a:noFill/>
          </a:ln>
        </p:spPr>
        <p:txBody>
          <a:bodyPr lIns="91425" tIns="45700" rIns="91425" bIns="45700"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marL="0" marR="0" lvl="0" indent="0" algn="l" rtl="0">
              <a:spcBef>
                <a:spcPts val="0"/>
              </a:spcBef>
              <a:spcAft>
                <a:spcPts val="0"/>
              </a:spcAft>
              <a:buSzPct val="25000"/>
              <a:buNone/>
            </a:pPr>
            <a:r>
              <a:rPr lang="de-DE" sz="1800" b="1" i="0" u="none" strike="noStrike" cap="none" baseline="0" dirty="0">
                <a:solidFill>
                  <a:schemeClr val="accent2"/>
                </a:solidFill>
                <a:latin typeface="Arial"/>
                <a:ea typeface="Arial"/>
                <a:cs typeface="Arial"/>
                <a:sym typeface="Arial"/>
              </a:rPr>
              <a:t>Orientierung finden/ Bewusstwerden der eignen Interessen und Fähigkeiten</a:t>
            </a:r>
          </a:p>
        </p:txBody>
      </p:sp>
      <p:sp>
        <p:nvSpPr>
          <p:cNvPr id="46" name="Shape 126"/>
          <p:cNvSpPr/>
          <p:nvPr/>
        </p:nvSpPr>
        <p:spPr>
          <a:xfrm>
            <a:off x="5639047" y="3898276"/>
            <a:ext cx="3181427" cy="482900"/>
          </a:xfrm>
          <a:prstGeom prst="rect">
            <a:avLst/>
          </a:prstGeom>
          <a:noFill/>
          <a:ln>
            <a:noFill/>
          </a:ln>
        </p:spPr>
        <p:txBody>
          <a:bodyPr lIns="91425" tIns="45700" rIns="91425" bIns="45700"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buSzPct val="25000"/>
            </a:pPr>
            <a:r>
              <a:rPr lang="de-DE" sz="1800" b="1" dirty="0">
                <a:solidFill>
                  <a:srgbClr val="1E4770"/>
                </a:solidFill>
              </a:rPr>
              <a:t>Berufe-Spektrum durch  Informationen erweitern</a:t>
            </a:r>
          </a:p>
        </p:txBody>
      </p:sp>
    </p:spTree>
    <p:extLst>
      <p:ext uri="{BB962C8B-B14F-4D97-AF65-F5344CB8AC3E}">
        <p14:creationId xmlns:p14="http://schemas.microsoft.com/office/powerpoint/2010/main" val="1107465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par>
                                <p:cTn id="8" presetID="10" presetClass="entr" presetSubtype="0" fill="hold" nodeType="withEffect">
                                  <p:stCondLst>
                                    <p:cond delay="0"/>
                                  </p:stCondLst>
                                  <p:childTnLst>
                                    <p:set>
                                      <p:cBhvr>
                                        <p:cTn id="9" dur="1" fill="hold">
                                          <p:stCondLst>
                                            <p:cond delay="0"/>
                                          </p:stCondLst>
                                        </p:cTn>
                                        <p:tgtEl>
                                          <p:spTgt spid="39"/>
                                        </p:tgtEl>
                                        <p:attrNameLst>
                                          <p:attrName>style.visibility</p:attrName>
                                        </p:attrNameLst>
                                      </p:cBhvr>
                                      <p:to>
                                        <p:strVal val="visible"/>
                                      </p:to>
                                    </p:set>
                                    <p:animEffect transition="in" filter="fade">
                                      <p:cBhvr>
                                        <p:cTn id="10" dur="500"/>
                                        <p:tgtEl>
                                          <p:spTgt spid="39"/>
                                        </p:tgtEl>
                                      </p:cBhvr>
                                    </p:animEffect>
                                  </p:childTnLst>
                                </p:cTn>
                              </p:par>
                              <p:par>
                                <p:cTn id="11" presetID="10" presetClass="entr" presetSubtype="0" fill="hold" nodeType="with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fade">
                                      <p:cBhvr>
                                        <p:cTn id="13" dur="500"/>
                                        <p:tgtEl>
                                          <p:spTgt spid="38"/>
                                        </p:tgtEl>
                                      </p:cBhvr>
                                    </p:animEffect>
                                  </p:childTnLst>
                                </p:cTn>
                              </p:par>
                              <p:par>
                                <p:cTn id="14" presetID="10" presetClass="entr" presetSubtype="0" fill="hold" nodeType="withEffect">
                                  <p:stCondLst>
                                    <p:cond delay="0"/>
                                  </p:stCondLst>
                                  <p:childTnLst>
                                    <p:set>
                                      <p:cBhvr>
                                        <p:cTn id="15" dur="1" fill="hold">
                                          <p:stCondLst>
                                            <p:cond delay="0"/>
                                          </p:stCondLst>
                                        </p:cTn>
                                        <p:tgtEl>
                                          <p:spTgt spid="40"/>
                                        </p:tgtEl>
                                        <p:attrNameLst>
                                          <p:attrName>style.visibility</p:attrName>
                                        </p:attrNameLst>
                                      </p:cBhvr>
                                      <p:to>
                                        <p:strVal val="visible"/>
                                      </p:to>
                                    </p:set>
                                    <p:animEffect transition="in" filter="fade">
                                      <p:cBhvr>
                                        <p:cTn id="16" dur="500"/>
                                        <p:tgtEl>
                                          <p:spTgt spid="4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500"/>
                                        <p:tgtEl>
                                          <p:spTgt spid="1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5"/>
                                        </p:tgtEl>
                                        <p:attrNameLst>
                                          <p:attrName>style.visibility</p:attrName>
                                        </p:attrNameLst>
                                      </p:cBhvr>
                                      <p:to>
                                        <p:strVal val="visible"/>
                                      </p:to>
                                    </p:set>
                                    <p:animEffect transition="in" filter="fade">
                                      <p:cBhvr>
                                        <p:cTn id="26" dur="500"/>
                                        <p:tgtEl>
                                          <p:spTgt spid="4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500"/>
                                        <p:tgtEl>
                                          <p:spTgt spid="20"/>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6"/>
                                        </p:tgtEl>
                                        <p:attrNameLst>
                                          <p:attrName>style.visibility</p:attrName>
                                        </p:attrNameLst>
                                      </p:cBhvr>
                                      <p:to>
                                        <p:strVal val="visible"/>
                                      </p:to>
                                    </p:set>
                                    <p:animEffect transition="in" filter="fade">
                                      <p:cBhvr>
                                        <p:cTn id="39" dur="500"/>
                                        <p:tgtEl>
                                          <p:spTgt spid="46"/>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500"/>
                                        <p:tgtEl>
                                          <p:spTgt spid="17"/>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fade">
                                      <p:cBhvr>
                                        <p:cTn id="49" dur="500"/>
                                        <p:tgtEl>
                                          <p:spTgt spid="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5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fade">
                                      <p:cBhvr>
                                        <p:cTn id="62" dur="500"/>
                                        <p:tgtEl>
                                          <p:spTgt spid="9"/>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44"/>
                                        </p:tgtEl>
                                        <p:attrNameLst>
                                          <p:attrName>style.visibility</p:attrName>
                                        </p:attrNameLst>
                                      </p:cBhvr>
                                      <p:to>
                                        <p:strVal val="visible"/>
                                      </p:to>
                                    </p:set>
                                    <p:animEffect transition="in" filter="fade">
                                      <p:cBhvr>
                                        <p:cTn id="65"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6" grpId="0"/>
      <p:bldP spid="17" grpId="0"/>
      <p:bldP spid="18" grpId="0"/>
      <p:bldP spid="19" grpId="0"/>
      <p:bldP spid="20" grpId="0"/>
      <p:bldP spid="21" grpId="0"/>
      <p:bldP spid="44" grpId="0"/>
      <p:bldP spid="45" grpId="0"/>
      <p:bldP spid="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40693" y="188686"/>
            <a:ext cx="8631827" cy="941467"/>
          </a:xfrm>
        </p:spPr>
        <p:txBody>
          <a:bodyPr>
            <a:noAutofit/>
          </a:bodyPr>
          <a:lstStyle/>
          <a:p>
            <a:r>
              <a:rPr lang="de-DE" sz="2400" b="1" dirty="0">
                <a:solidFill>
                  <a:schemeClr val="accent1">
                    <a:lumMod val="50000"/>
                  </a:schemeClr>
                </a:solidFill>
                <a:latin typeface="Arial" panose="020B0604020202020204" pitchFamily="34" charset="0"/>
                <a:cs typeface="Arial" panose="020B0604020202020204" pitchFamily="34" charset="0"/>
              </a:rPr>
              <a:t>Elemente der schulischen Berufs-und Studienorientierung</a:t>
            </a:r>
          </a:p>
        </p:txBody>
      </p:sp>
      <p:sp>
        <p:nvSpPr>
          <p:cNvPr id="5" name="Rechteck 6"/>
          <p:cNvSpPr>
            <a:spLocks noChangeArrowheads="1"/>
          </p:cNvSpPr>
          <p:nvPr/>
        </p:nvSpPr>
        <p:spPr bwMode="auto">
          <a:xfrm>
            <a:off x="285750" y="2236255"/>
            <a:ext cx="2124000" cy="219600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none"/>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400" b="1" i="0" u="none" strike="noStrike" kern="0" cap="none" spc="0" normalizeH="0" baseline="0" noProof="0" dirty="0">
              <a:ln>
                <a:noFill/>
              </a:ln>
              <a:solidFill>
                <a:schemeClr val="accent1">
                  <a:lumMod val="50000"/>
                </a:schemeClr>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400" b="1" i="0" u="none" strike="noStrike" kern="0" cap="none" spc="0" normalizeH="0" baseline="0" noProof="0" dirty="0">
              <a:ln>
                <a:noFill/>
              </a:ln>
              <a:solidFill>
                <a:schemeClr val="accent1">
                  <a:lumMod val="50000"/>
                </a:schemeClr>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1" i="0" u="none" strike="noStrike" kern="0" cap="none" spc="0" normalizeH="0" baseline="0" noProof="0" dirty="0">
                <a:ln>
                  <a:noFill/>
                </a:ln>
                <a:solidFill>
                  <a:schemeClr val="accent1">
                    <a:lumMod val="50000"/>
                  </a:schemeClr>
                </a:solidFill>
                <a:effectLst/>
                <a:uLnTx/>
                <a:uFillTx/>
              </a:rPr>
              <a:t>Berufsorientierung</a:t>
            </a:r>
            <a:endParaRPr kumimoji="0" lang="de-DE" sz="1400" b="0" i="0" u="none" strike="noStrike" kern="0" cap="none" spc="0" normalizeH="0" baseline="0" noProof="0" dirty="0">
              <a:ln>
                <a:noFill/>
              </a:ln>
              <a:solidFill>
                <a:schemeClr val="accent1">
                  <a:lumMod val="50000"/>
                </a:schemeClr>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1" i="0" u="none" strike="noStrike" kern="0" cap="none" spc="0" normalizeH="0" baseline="0" noProof="0" dirty="0">
                <a:ln>
                  <a:noFill/>
                </a:ln>
                <a:solidFill>
                  <a:schemeClr val="accent1">
                    <a:lumMod val="50000"/>
                  </a:schemeClr>
                </a:solidFill>
                <a:effectLst/>
                <a:uLnTx/>
                <a:uFillTx/>
              </a:rPr>
              <a:t>als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1" i="0" u="none" strike="noStrike" kern="0" cap="none" spc="0" normalizeH="0" baseline="0" noProof="0" dirty="0">
                <a:ln>
                  <a:noFill/>
                </a:ln>
                <a:solidFill>
                  <a:schemeClr val="accent1">
                    <a:lumMod val="50000"/>
                  </a:schemeClr>
                </a:solidFill>
                <a:effectLst/>
                <a:uLnTx/>
                <a:uFillTx/>
              </a:rPr>
              <a:t>integrativer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1" i="0" u="none" strike="noStrike" kern="0" cap="none" spc="0" normalizeH="0" baseline="0" noProof="0" dirty="0">
                <a:ln>
                  <a:noFill/>
                </a:ln>
                <a:solidFill>
                  <a:schemeClr val="accent1">
                    <a:lumMod val="50000"/>
                  </a:schemeClr>
                </a:solidFill>
                <a:effectLst/>
                <a:uLnTx/>
                <a:uFillTx/>
              </a:rPr>
              <a:t>Bestandteil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1" i="0" u="none" strike="noStrike" kern="0" cap="none" spc="0" normalizeH="0" baseline="0" noProof="0" dirty="0">
                <a:ln>
                  <a:noFill/>
                </a:ln>
                <a:solidFill>
                  <a:schemeClr val="accent1">
                    <a:lumMod val="50000"/>
                  </a:schemeClr>
                </a:solidFill>
                <a:effectLst/>
                <a:uLnTx/>
                <a:uFillTx/>
              </a:rPr>
              <a:t>jedes</a:t>
            </a:r>
            <a:endParaRPr kumimoji="0" lang="de-DE" sz="1400" b="0" i="0" u="none" strike="noStrike" kern="0" cap="none" spc="0" normalizeH="0" baseline="0" noProof="0" dirty="0">
              <a:ln>
                <a:noFill/>
              </a:ln>
              <a:solidFill>
                <a:schemeClr val="accent1">
                  <a:lumMod val="50000"/>
                </a:schemeClr>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1" i="0" u="none" strike="noStrike" kern="0" cap="none" spc="0" normalizeH="0" baseline="0" noProof="0" dirty="0">
                <a:ln>
                  <a:noFill/>
                </a:ln>
                <a:solidFill>
                  <a:schemeClr val="accent1">
                    <a:lumMod val="50000"/>
                  </a:schemeClr>
                </a:solidFill>
                <a:effectLst/>
                <a:uLnTx/>
                <a:uFillTx/>
              </a:rPr>
              <a:t>Fachunterrichts</a:t>
            </a:r>
            <a:endParaRPr kumimoji="0" lang="de-DE" sz="1400" b="0" i="0" u="none" strike="noStrike" kern="0" cap="none" spc="0" normalizeH="0" baseline="0" noProof="0" dirty="0">
              <a:ln>
                <a:noFill/>
              </a:ln>
              <a:solidFill>
                <a:schemeClr val="accent1">
                  <a:lumMod val="50000"/>
                </a:schemeClr>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chemeClr val="accent1">
                  <a:lumMod val="50000"/>
                </a:schemeClr>
              </a:solidFill>
              <a:effectLst/>
              <a:uLnTx/>
              <a:uFillTx/>
            </a:endParaRPr>
          </a:p>
        </p:txBody>
      </p:sp>
      <p:sp>
        <p:nvSpPr>
          <p:cNvPr id="10" name="Rechteck 12"/>
          <p:cNvSpPr>
            <a:spLocks noChangeArrowheads="1"/>
          </p:cNvSpPr>
          <p:nvPr/>
        </p:nvSpPr>
        <p:spPr bwMode="auto">
          <a:xfrm>
            <a:off x="285750" y="4433048"/>
            <a:ext cx="8525665" cy="971550"/>
          </a:xfrm>
          <a:prstGeom prst="rect">
            <a:avLst/>
          </a:prstGeom>
          <a:solidFill>
            <a:schemeClr val="bg2">
              <a:lumMod val="40000"/>
              <a:lumOff val="60000"/>
            </a:schemeClr>
          </a:solidFill>
          <a:ln w="9525" algn="ctr">
            <a:solidFill>
              <a:schemeClr val="tx1"/>
            </a:solidFill>
            <a:round/>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800" b="0" i="0" u="none" strike="noStrike" kern="0" cap="none" spc="0" normalizeH="0" baseline="0" noProof="0" dirty="0">
                <a:ln>
                  <a:noFill/>
                </a:ln>
                <a:solidFill>
                  <a:schemeClr val="accent1">
                    <a:lumMod val="50000"/>
                  </a:schemeClr>
                </a:solidFill>
                <a:effectLst/>
                <a:uLnTx/>
                <a:uFillTx/>
              </a:rPr>
              <a:t>Berufsorientierungsbüro (BOB)</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chemeClr val="accent1">
                    <a:lumMod val="50000"/>
                  </a:schemeClr>
                </a:solidFill>
                <a:effectLst/>
                <a:uLnTx/>
                <a:uFillTx/>
              </a:rPr>
              <a:t>als Schülerberatungszentrum und Berufswahlkoordinierungsbüro</a:t>
            </a:r>
          </a:p>
        </p:txBody>
      </p:sp>
      <p:sp>
        <p:nvSpPr>
          <p:cNvPr id="4" name="Rechteck 5"/>
          <p:cNvSpPr>
            <a:spLocks noChangeArrowheads="1"/>
          </p:cNvSpPr>
          <p:nvPr/>
        </p:nvSpPr>
        <p:spPr bwMode="auto">
          <a:xfrm>
            <a:off x="285750" y="1597773"/>
            <a:ext cx="8525665" cy="628650"/>
          </a:xfrm>
          <a:prstGeom prst="rect">
            <a:avLst/>
          </a:prstGeom>
          <a:solidFill>
            <a:schemeClr val="bg2">
              <a:lumMod val="40000"/>
              <a:lumOff val="60000"/>
            </a:schemeClr>
          </a:solidFill>
          <a:ln w="9525" algn="ctr">
            <a:solidFill>
              <a:schemeClr val="tx1"/>
            </a:solidFill>
            <a:round/>
            <a:headEnd/>
            <a:tailEnd/>
          </a:ln>
        </p:spPr>
        <p:txBody>
          <a:bodyPr wrap="none"/>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800" b="0" i="0" u="none" strike="noStrike" kern="0" cap="none" spc="0" normalizeH="0" baseline="0" noProof="0" dirty="0">
              <a:ln>
                <a:noFill/>
              </a:ln>
              <a:solidFill>
                <a:schemeClr val="accent1">
                  <a:lumMod val="50000"/>
                </a:schemeClr>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800" b="0" i="0" u="none" strike="noStrike" kern="0" cap="none" spc="0" normalizeH="0" baseline="0" noProof="0" dirty="0">
                <a:ln>
                  <a:noFill/>
                </a:ln>
                <a:solidFill>
                  <a:schemeClr val="accent1">
                    <a:lumMod val="50000"/>
                  </a:schemeClr>
                </a:solidFill>
                <a:effectLst/>
                <a:uLnTx/>
                <a:uFillTx/>
              </a:rPr>
              <a:t>Öffnung und Vernetzung zum regionalen Umfeld</a:t>
            </a:r>
          </a:p>
        </p:txBody>
      </p:sp>
      <p:sp>
        <p:nvSpPr>
          <p:cNvPr id="3" name="Textfeld 2"/>
          <p:cNvSpPr txBox="1"/>
          <p:nvPr/>
        </p:nvSpPr>
        <p:spPr>
          <a:xfrm>
            <a:off x="285750" y="5557654"/>
            <a:ext cx="8546400" cy="646331"/>
          </a:xfrm>
          <a:prstGeom prst="rect">
            <a:avLst/>
          </a:prstGeom>
          <a:noFill/>
          <a:ln w="57150">
            <a:solidFill>
              <a:srgbClr val="92D05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800" b="1" i="0" u="none" strike="noStrike" kern="0" cap="none" spc="0" normalizeH="0" baseline="0" noProof="0" dirty="0">
                <a:ln>
                  <a:noFill/>
                </a:ln>
                <a:solidFill>
                  <a:schemeClr val="accent1">
                    <a:lumMod val="50000"/>
                  </a:schemeClr>
                </a:solidFill>
                <a:effectLst/>
                <a:uLnTx/>
                <a:uFillTx/>
              </a:rPr>
              <a:t>Einbezug des Kompetenzerwerbs aus non-formalen und informellen Lernzusammenhängen</a:t>
            </a:r>
          </a:p>
        </p:txBody>
      </p:sp>
      <p:sp>
        <p:nvSpPr>
          <p:cNvPr id="9" name="Rechteck 8"/>
          <p:cNvSpPr>
            <a:spLocks noChangeArrowheads="1"/>
          </p:cNvSpPr>
          <p:nvPr/>
        </p:nvSpPr>
        <p:spPr bwMode="auto">
          <a:xfrm>
            <a:off x="6687415" y="2233566"/>
            <a:ext cx="2124000" cy="219600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none"/>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400" b="1" i="0" u="none" strike="noStrike" kern="0" cap="none" spc="0" normalizeH="0" baseline="0" noProof="0" dirty="0">
              <a:ln>
                <a:noFill/>
              </a:ln>
              <a:solidFill>
                <a:schemeClr val="accent1">
                  <a:lumMod val="50000"/>
                </a:schemeClr>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400" b="1" i="0" u="none" strike="noStrike" kern="0" cap="none" spc="0" normalizeH="0" baseline="0" noProof="0" dirty="0">
              <a:ln>
                <a:noFill/>
              </a:ln>
              <a:solidFill>
                <a:schemeClr val="accent1">
                  <a:lumMod val="50000"/>
                </a:schemeClr>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1" i="0" u="none" strike="noStrike" kern="0" cap="none" spc="0" normalizeH="0" baseline="0" noProof="0" dirty="0">
                <a:ln>
                  <a:noFill/>
                </a:ln>
                <a:solidFill>
                  <a:schemeClr val="accent1">
                    <a:lumMod val="50000"/>
                  </a:schemeClr>
                </a:solidFill>
                <a:effectLst/>
                <a:uLnTx/>
                <a:uFillTx/>
              </a:rPr>
              <a:t>Diagnose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1" i="0" u="none" strike="noStrike" kern="0" cap="none" spc="0" normalizeH="0" baseline="0" noProof="0" dirty="0">
                <a:ln>
                  <a:noFill/>
                </a:ln>
                <a:solidFill>
                  <a:schemeClr val="accent1">
                    <a:lumMod val="50000"/>
                  </a:schemeClr>
                </a:solidFill>
                <a:effectLst/>
                <a:uLnTx/>
                <a:uFillTx/>
              </a:rPr>
              <a:t>Förderplanung</a:t>
            </a:r>
            <a:endParaRPr kumimoji="0" lang="de-DE" sz="1400" b="0" i="0" u="none" strike="noStrike" kern="0" cap="none" spc="0" normalizeH="0" baseline="0" noProof="0" dirty="0">
              <a:ln>
                <a:noFill/>
              </a:ln>
              <a:solidFill>
                <a:schemeClr val="accent1">
                  <a:lumMod val="50000"/>
                </a:schemeClr>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1" i="0" u="none" strike="noStrike" kern="0" cap="none" spc="0" normalizeH="0" baseline="0" noProof="0" dirty="0">
                <a:ln>
                  <a:noFill/>
                </a:ln>
                <a:solidFill>
                  <a:schemeClr val="accent1">
                    <a:lumMod val="50000"/>
                  </a:schemeClr>
                </a:solidFill>
                <a:effectLst/>
                <a:uLnTx/>
                <a:uFillTx/>
              </a:rPr>
              <a:t>Beratung</a:t>
            </a:r>
            <a:endParaRPr kumimoji="0" lang="de-DE" sz="1400" b="0" i="0" u="none" strike="noStrike" kern="0" cap="none" spc="0" normalizeH="0" baseline="0" noProof="0" dirty="0">
              <a:ln>
                <a:noFill/>
              </a:ln>
              <a:solidFill>
                <a:schemeClr val="accent1">
                  <a:lumMod val="50000"/>
                </a:schemeClr>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1" i="0" u="none" strike="noStrike" kern="0" cap="none" spc="0" normalizeH="0" baseline="0" noProof="0" dirty="0">
                <a:ln>
                  <a:noFill/>
                </a:ln>
                <a:solidFill>
                  <a:schemeClr val="accent1">
                    <a:lumMod val="50000"/>
                  </a:schemeClr>
                </a:solidFill>
                <a:effectLst/>
                <a:uLnTx/>
                <a:uFillTx/>
              </a:rPr>
              <a:t>und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1" i="0" u="none" strike="noStrike" kern="0" cap="none" spc="0" normalizeH="0" baseline="0" noProof="0" dirty="0">
                <a:ln>
                  <a:noFill/>
                </a:ln>
                <a:solidFill>
                  <a:schemeClr val="accent1">
                    <a:lumMod val="50000"/>
                  </a:schemeClr>
                </a:solidFill>
                <a:effectLst/>
                <a:uLnTx/>
                <a:uFillTx/>
              </a:rPr>
              <a:t>Wegebegleitung</a:t>
            </a:r>
            <a:endParaRPr kumimoji="0" lang="de-DE" sz="1400" b="0" i="0" u="none" strike="noStrike" kern="0" cap="none" spc="0" normalizeH="0" baseline="0" noProof="0" dirty="0">
              <a:ln>
                <a:noFill/>
              </a:ln>
              <a:solidFill>
                <a:schemeClr val="accent1">
                  <a:lumMod val="50000"/>
                </a:schemeClr>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chemeClr val="accent1">
                  <a:lumMod val="50000"/>
                </a:schemeClr>
              </a:solidFill>
              <a:effectLst/>
              <a:uLnTx/>
              <a:uFillTx/>
            </a:endParaRPr>
          </a:p>
        </p:txBody>
      </p:sp>
      <p:sp>
        <p:nvSpPr>
          <p:cNvPr id="6" name="Rechteck 7"/>
          <p:cNvSpPr>
            <a:spLocks noChangeArrowheads="1"/>
          </p:cNvSpPr>
          <p:nvPr/>
        </p:nvSpPr>
        <p:spPr bwMode="auto">
          <a:xfrm>
            <a:off x="2420705" y="2233466"/>
            <a:ext cx="2124000" cy="219600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none"/>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400" b="1" i="0" u="none" strike="noStrike" kern="0" cap="none" spc="0" normalizeH="0" baseline="0" noProof="0" dirty="0">
              <a:ln>
                <a:noFill/>
              </a:ln>
              <a:solidFill>
                <a:schemeClr val="accent1">
                  <a:lumMod val="50000"/>
                </a:schemeClr>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1" i="0" u="none" strike="noStrike" kern="0" cap="none" spc="0" normalizeH="0" baseline="0" noProof="0" dirty="0">
                <a:ln>
                  <a:noFill/>
                </a:ln>
                <a:solidFill>
                  <a:schemeClr val="accent1">
                    <a:lumMod val="50000"/>
                  </a:schemeClr>
                </a:solidFill>
                <a:effectLst/>
                <a:uLnTx/>
                <a:uFillTx/>
              </a:rPr>
              <a:t>Individuelle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1" i="0" u="none" strike="noStrike" kern="0" cap="none" spc="0" normalizeH="0" baseline="0" noProof="0" dirty="0">
                <a:ln>
                  <a:noFill/>
                </a:ln>
                <a:solidFill>
                  <a:schemeClr val="accent1">
                    <a:lumMod val="50000"/>
                  </a:schemeClr>
                </a:solidFill>
                <a:effectLst/>
                <a:uLnTx/>
                <a:uFillTx/>
              </a:rPr>
              <a:t>Förderung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1" i="0" u="none" strike="noStrike" kern="0" cap="none" spc="0" normalizeH="0" baseline="0" noProof="0" dirty="0">
                <a:ln>
                  <a:noFill/>
                </a:ln>
                <a:solidFill>
                  <a:schemeClr val="accent1">
                    <a:lumMod val="50000"/>
                  </a:schemeClr>
                </a:solidFill>
                <a:effectLst/>
                <a:uLnTx/>
                <a:uFillTx/>
              </a:rPr>
              <a:t> der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1" i="0" u="none" strike="noStrike" kern="0" cap="none" spc="0" normalizeH="0" baseline="0" noProof="0" dirty="0">
                <a:ln>
                  <a:noFill/>
                </a:ln>
                <a:solidFill>
                  <a:schemeClr val="accent1">
                    <a:lumMod val="50000"/>
                  </a:schemeClr>
                </a:solidFill>
                <a:effectLst/>
                <a:uLnTx/>
                <a:uFillTx/>
              </a:rPr>
              <a:t>Ausbildungs-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a:ln>
                  <a:noFill/>
                </a:ln>
                <a:solidFill>
                  <a:schemeClr val="accent1">
                    <a:lumMod val="50000"/>
                  </a:schemeClr>
                </a:solidFill>
                <a:effectLst/>
                <a:uLnTx/>
                <a:uFillTx/>
              </a:rPr>
              <a:t>f</a:t>
            </a:r>
            <a:r>
              <a:rPr kumimoji="0" lang="de-DE" sz="1400" b="1" i="0" u="none" strike="noStrike" kern="0" cap="none" spc="0" normalizeH="0" baseline="0" noProof="0" dirty="0" err="1">
                <a:ln>
                  <a:noFill/>
                </a:ln>
                <a:solidFill>
                  <a:schemeClr val="accent1">
                    <a:lumMod val="50000"/>
                  </a:schemeClr>
                </a:solidFill>
                <a:effectLst/>
                <a:uLnTx/>
                <a:uFillTx/>
              </a:rPr>
              <a:t>ähigkeit</a:t>
            </a:r>
            <a:endParaRPr kumimoji="0" lang="de-DE" sz="1400" b="1" i="0" u="none" strike="noStrike" kern="0" cap="none" spc="0" normalizeH="0" baseline="0" noProof="0" dirty="0">
              <a:ln>
                <a:noFill/>
              </a:ln>
              <a:solidFill>
                <a:schemeClr val="accent1">
                  <a:lumMod val="50000"/>
                </a:schemeClr>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chemeClr val="accent1">
                    <a:lumMod val="50000"/>
                  </a:schemeClr>
                </a:solidFill>
                <a:effectLst/>
                <a:uLnTx/>
                <a:uFillTx/>
              </a:rPr>
              <a:t>unter Einbindung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chemeClr val="accent1">
                    <a:lumMod val="50000"/>
                  </a:schemeClr>
                </a:solidFill>
                <a:effectLst/>
                <a:uLnTx/>
                <a:uFillTx/>
              </a:rPr>
              <a:t>externer Lernorte</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400" b="0" i="0" u="none" strike="noStrike" kern="0" cap="none" spc="0" normalizeH="0" baseline="0" noProof="0" dirty="0">
              <a:ln>
                <a:noFill/>
              </a:ln>
              <a:solidFill>
                <a:schemeClr val="accent1">
                  <a:lumMod val="50000"/>
                </a:schemeClr>
              </a:solidFill>
              <a:effectLst/>
              <a:uLnTx/>
              <a:uFillTx/>
            </a:endParaRPr>
          </a:p>
        </p:txBody>
      </p:sp>
      <p:sp>
        <p:nvSpPr>
          <p:cNvPr id="7" name="Rechteck 8"/>
          <p:cNvSpPr>
            <a:spLocks noChangeArrowheads="1"/>
          </p:cNvSpPr>
          <p:nvPr/>
        </p:nvSpPr>
        <p:spPr bwMode="auto">
          <a:xfrm>
            <a:off x="4556607" y="2236255"/>
            <a:ext cx="2124000" cy="219600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none"/>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400" b="1" i="0" u="none" strike="noStrike" kern="0" cap="none" spc="0" normalizeH="0" baseline="0" noProof="0" dirty="0">
              <a:ln>
                <a:noFill/>
              </a:ln>
              <a:solidFill>
                <a:schemeClr val="accent1">
                  <a:lumMod val="50000"/>
                </a:schemeClr>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400" b="0" i="0" u="none" strike="noStrike" kern="0" cap="none" spc="0" normalizeH="0" baseline="0" noProof="0" dirty="0">
              <a:ln>
                <a:noFill/>
              </a:ln>
              <a:solidFill>
                <a:schemeClr val="accent1">
                  <a:lumMod val="50000"/>
                </a:schemeClr>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1" i="0" u="none" strike="noStrike" kern="0" cap="none" spc="0" normalizeH="0" baseline="0" noProof="0" dirty="0">
                <a:ln>
                  <a:noFill/>
                </a:ln>
                <a:solidFill>
                  <a:schemeClr val="accent1">
                    <a:lumMod val="50000"/>
                  </a:schemeClr>
                </a:solidFill>
                <a:effectLst/>
                <a:uLnTx/>
                <a:uFillTx/>
              </a:rPr>
              <a:t>Information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1" i="0" u="none" strike="noStrike" kern="0" cap="none" spc="0" normalizeH="0" baseline="0" noProof="0" dirty="0">
                <a:ln>
                  <a:noFill/>
                </a:ln>
                <a:solidFill>
                  <a:schemeClr val="accent1">
                    <a:lumMod val="50000"/>
                  </a:schemeClr>
                </a:solidFill>
                <a:effectLst/>
                <a:uLnTx/>
                <a:uFillTx/>
              </a:rPr>
              <a:t>und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1" i="0" u="none" strike="noStrike" kern="0" cap="none" spc="0" normalizeH="0" baseline="0" noProof="0" dirty="0">
                <a:ln>
                  <a:noFill/>
                </a:ln>
                <a:solidFill>
                  <a:schemeClr val="accent1">
                    <a:lumMod val="50000"/>
                  </a:schemeClr>
                </a:solidFill>
                <a:effectLst/>
                <a:uLnTx/>
                <a:uFillTx/>
              </a:rPr>
              <a:t>Praxis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1" i="0" u="none" strike="noStrike" kern="0" cap="none" spc="0" normalizeH="0" baseline="0" noProof="0" dirty="0">
                <a:ln>
                  <a:noFill/>
                </a:ln>
                <a:solidFill>
                  <a:schemeClr val="accent1">
                    <a:lumMod val="50000"/>
                  </a:schemeClr>
                </a:solidFill>
                <a:effectLst/>
                <a:uLnTx/>
                <a:uFillTx/>
              </a:rPr>
              <a:t>der Arbeitswelt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1" i="0" u="none" strike="noStrike" kern="0" cap="none" spc="0" normalizeH="0" baseline="0" noProof="0" dirty="0">
                <a:ln>
                  <a:noFill/>
                </a:ln>
                <a:solidFill>
                  <a:schemeClr val="accent1">
                    <a:lumMod val="50000"/>
                  </a:schemeClr>
                </a:solidFill>
                <a:effectLst/>
                <a:uLnTx/>
                <a:uFillTx/>
              </a:rPr>
              <a:t>an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1" i="0" u="none" strike="noStrike" kern="0" cap="none" spc="0" normalizeH="0" baseline="0" noProof="0" dirty="0">
                <a:ln>
                  <a:noFill/>
                </a:ln>
                <a:solidFill>
                  <a:schemeClr val="accent1">
                    <a:lumMod val="50000"/>
                  </a:schemeClr>
                </a:solidFill>
                <a:effectLst/>
                <a:uLnTx/>
                <a:uFillTx/>
              </a:rPr>
              <a:t>außerschulischen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1" i="0" u="none" strike="noStrike" kern="0" cap="none" spc="0" normalizeH="0" baseline="0" noProof="0" dirty="0">
                <a:ln>
                  <a:noFill/>
                </a:ln>
                <a:solidFill>
                  <a:schemeClr val="accent1">
                    <a:lumMod val="50000"/>
                  </a:schemeClr>
                </a:solidFill>
                <a:effectLst/>
                <a:uLnTx/>
                <a:uFillTx/>
              </a:rPr>
              <a:t>Lernorten</a:t>
            </a:r>
            <a:endParaRPr kumimoji="0" lang="de-DE" sz="1400" b="0" i="0" u="none" strike="noStrike" kern="0" cap="none" spc="0" normalizeH="0" baseline="0" noProof="0" dirty="0">
              <a:ln>
                <a:noFill/>
              </a:ln>
              <a:solidFill>
                <a:schemeClr val="accent1">
                  <a:lumMod val="50000"/>
                </a:schemeClr>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chemeClr val="accent1">
                  <a:lumMod val="50000"/>
                </a:schemeClr>
              </a:solidFill>
              <a:effectLst/>
              <a:uLnTx/>
              <a:uFillTx/>
            </a:endParaRPr>
          </a:p>
        </p:txBody>
      </p:sp>
    </p:spTree>
    <p:extLst>
      <p:ext uri="{BB962C8B-B14F-4D97-AF65-F5344CB8AC3E}">
        <p14:creationId xmlns:p14="http://schemas.microsoft.com/office/powerpoint/2010/main" val="2949508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bwMode="auto">
          <a:xfrm>
            <a:off x="1840649" y="1481297"/>
            <a:ext cx="2376000" cy="2376000"/>
          </a:xfrm>
          <a:prstGeom prst="roundRect">
            <a:avLst/>
          </a:prstGeom>
          <a:solidFill>
            <a:srgbClr val="00B050"/>
          </a:solidFill>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lIns="0" tIns="0" rIns="0" bIns="0" anchor="ctr"/>
          <a:lstStyle/>
          <a:p>
            <a:pPr algn="ctr">
              <a:defRPr/>
            </a:pPr>
            <a:endParaRPr lang="de-DE" sz="1800" b="1" dirty="0">
              <a:solidFill>
                <a:srgbClr val="000000"/>
              </a:solidFill>
              <a:latin typeface="Arial" pitchFamily="96" charset="0"/>
            </a:endParaRPr>
          </a:p>
          <a:p>
            <a:pPr algn="ctr">
              <a:defRPr/>
            </a:pPr>
            <a:r>
              <a:rPr lang="de-DE" sz="1800" b="1" dirty="0">
                <a:solidFill>
                  <a:srgbClr val="000000"/>
                </a:solidFill>
                <a:latin typeface="Arial" pitchFamily="96" charset="0"/>
              </a:rPr>
              <a:t>Potenzialanalyse</a:t>
            </a:r>
          </a:p>
          <a:p>
            <a:pPr algn="ctr">
              <a:defRPr/>
            </a:pPr>
            <a:endParaRPr lang="de-DE" sz="1600" b="1" dirty="0">
              <a:solidFill>
                <a:srgbClr val="000000"/>
              </a:solidFill>
              <a:latin typeface="Arial" pitchFamily="96" charset="0"/>
            </a:endParaRPr>
          </a:p>
        </p:txBody>
      </p:sp>
      <p:sp>
        <p:nvSpPr>
          <p:cNvPr id="11" name="Abgerundetes Rechteck 10"/>
          <p:cNvSpPr/>
          <p:nvPr/>
        </p:nvSpPr>
        <p:spPr bwMode="auto">
          <a:xfrm>
            <a:off x="1680831" y="399464"/>
            <a:ext cx="5071635" cy="863415"/>
          </a:xfrm>
          <a:prstGeom prst="roundRect">
            <a:avLst/>
          </a:prstGeom>
          <a:solidFill>
            <a:srgbClr val="FFC000"/>
          </a:solidFill>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lIns="0" tIns="0" rIns="0" bIns="0" anchor="ctr"/>
          <a:lstStyle/>
          <a:p>
            <a:pPr algn="ctr">
              <a:defRPr/>
            </a:pPr>
            <a:r>
              <a:rPr lang="de-DE" sz="2400" b="1" dirty="0">
                <a:solidFill>
                  <a:srgbClr val="000000"/>
                </a:solidFill>
                <a:latin typeface="Arial" pitchFamily="96" charset="0"/>
              </a:rPr>
              <a:t>Standardelemente für die Jgst. 8</a:t>
            </a:r>
          </a:p>
        </p:txBody>
      </p:sp>
      <p:sp>
        <p:nvSpPr>
          <p:cNvPr id="9" name="Abgerundetes Rechteck 8"/>
          <p:cNvSpPr/>
          <p:nvPr/>
        </p:nvSpPr>
        <p:spPr bwMode="auto">
          <a:xfrm>
            <a:off x="4216649" y="1481297"/>
            <a:ext cx="2376000" cy="2376000"/>
          </a:xfrm>
          <a:prstGeom prst="roundRect">
            <a:avLst/>
          </a:prstGeom>
          <a:solidFill>
            <a:srgbClr val="00B0F0"/>
          </a:solidFill>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lIns="0" tIns="0" rIns="0" bIns="0" anchor="ctr"/>
          <a:lstStyle/>
          <a:p>
            <a:pPr algn="ctr">
              <a:defRPr/>
            </a:pPr>
            <a:endParaRPr lang="de-DE" sz="1800" b="1" dirty="0">
              <a:solidFill>
                <a:srgbClr val="000000"/>
              </a:solidFill>
              <a:latin typeface="Arial" pitchFamily="96" charset="0"/>
            </a:endParaRPr>
          </a:p>
          <a:p>
            <a:pPr algn="ctr">
              <a:defRPr/>
            </a:pPr>
            <a:r>
              <a:rPr lang="de-DE" sz="1800" b="1" dirty="0">
                <a:solidFill>
                  <a:srgbClr val="000000"/>
                </a:solidFill>
                <a:latin typeface="Arial" pitchFamily="96" charset="0"/>
              </a:rPr>
              <a:t>Berufsfelder-erkundungen</a:t>
            </a:r>
            <a:endParaRPr lang="de-DE" sz="1050" b="1" dirty="0">
              <a:solidFill>
                <a:srgbClr val="000000"/>
              </a:solidFill>
            </a:endParaRPr>
          </a:p>
        </p:txBody>
      </p:sp>
      <p:sp>
        <p:nvSpPr>
          <p:cNvPr id="8" name="Abgerundetes Rechteck 7"/>
          <p:cNvSpPr/>
          <p:nvPr/>
        </p:nvSpPr>
        <p:spPr bwMode="auto">
          <a:xfrm>
            <a:off x="4216649" y="3870549"/>
            <a:ext cx="2376000" cy="2376000"/>
          </a:xfrm>
          <a:prstGeom prst="roundRect">
            <a:avLst/>
          </a:prstGeom>
          <a:solidFill>
            <a:srgbClr val="FFFF00"/>
          </a:solidFill>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lIns="0" tIns="0" rIns="0" bIns="0" anchor="ctr"/>
          <a:lstStyle/>
          <a:p>
            <a:pPr algn="ctr">
              <a:defRPr/>
            </a:pPr>
            <a:r>
              <a:rPr lang="de-DE" sz="1800" b="1" dirty="0">
                <a:solidFill>
                  <a:srgbClr val="000000"/>
                </a:solidFill>
                <a:latin typeface="Arial" pitchFamily="96" charset="0"/>
              </a:rPr>
              <a:t>Portfolioinstrument</a:t>
            </a:r>
          </a:p>
        </p:txBody>
      </p:sp>
      <p:sp>
        <p:nvSpPr>
          <p:cNvPr id="13" name="Abgerundetes Rechteck 12"/>
          <p:cNvSpPr/>
          <p:nvPr/>
        </p:nvSpPr>
        <p:spPr bwMode="auto">
          <a:xfrm>
            <a:off x="1840649" y="3857297"/>
            <a:ext cx="2376000" cy="2376000"/>
          </a:xfrm>
          <a:prstGeom prst="roundRect">
            <a:avLst/>
          </a:prstGeom>
          <a:solidFill>
            <a:srgbClr val="FF66CC"/>
          </a:solidFill>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lIns="0" tIns="0" rIns="0" bIns="0" anchor="ctr"/>
          <a:lstStyle/>
          <a:p>
            <a:pPr algn="ctr">
              <a:defRPr/>
            </a:pPr>
            <a:r>
              <a:rPr lang="de-DE" b="1" dirty="0">
                <a:solidFill>
                  <a:srgbClr val="000000"/>
                </a:solidFill>
                <a:latin typeface="Arial" pitchFamily="96" charset="0"/>
              </a:rPr>
              <a:t>Beratung</a:t>
            </a:r>
            <a:endParaRPr lang="de-DE" sz="1600" b="1" dirty="0">
              <a:solidFill>
                <a:srgbClr val="000000"/>
              </a:solidFill>
              <a:latin typeface="Arial" pitchFamily="96" charset="0"/>
            </a:endParaRPr>
          </a:p>
        </p:txBody>
      </p:sp>
    </p:spTree>
    <p:extLst>
      <p:ext uri="{BB962C8B-B14F-4D97-AF65-F5344CB8AC3E}">
        <p14:creationId xmlns:p14="http://schemas.microsoft.com/office/powerpoint/2010/main" val="2424835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1"/>
          <p:cNvGrpSpPr/>
          <p:nvPr/>
        </p:nvGrpSpPr>
        <p:grpSpPr>
          <a:xfrm>
            <a:off x="38100" y="720000"/>
            <a:ext cx="9372224" cy="5586307"/>
            <a:chOff x="38100" y="1080000"/>
            <a:chExt cx="9372224" cy="5586307"/>
          </a:xfrm>
        </p:grpSpPr>
        <p:sp>
          <p:nvSpPr>
            <p:cNvPr id="39" name="Rechteck 38"/>
            <p:cNvSpPr/>
            <p:nvPr/>
          </p:nvSpPr>
          <p:spPr bwMode="auto">
            <a:xfrm>
              <a:off x="7615420" y="3051026"/>
              <a:ext cx="1296000" cy="900000"/>
            </a:xfrm>
            <a:prstGeom prst="rect">
              <a:avLst/>
            </a:prstGeom>
            <a:pattFill prst="ltUpDiag">
              <a:fgClr>
                <a:srgbClr val="D6E3BC"/>
              </a:fgClr>
              <a:bgClr>
                <a:schemeClr val="bg1"/>
              </a:bgClr>
            </a:pattFill>
            <a:ln w="12700"/>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mn-ea"/>
                  <a:cs typeface="+mn-cs"/>
                </a:rPr>
                <a:t>SBO 6.1</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mn-ea"/>
                  <a:cs typeface="+mn-cs"/>
                </a:rPr>
                <a:t>Berufsfeld-erkundung</a:t>
              </a:r>
            </a:p>
          </p:txBody>
        </p:sp>
        <p:sp>
          <p:nvSpPr>
            <p:cNvPr id="5" name="Rechteck 19"/>
            <p:cNvSpPr>
              <a:spLocks noChangeArrowheads="1"/>
            </p:cNvSpPr>
            <p:nvPr/>
          </p:nvSpPr>
          <p:spPr bwMode="auto">
            <a:xfrm>
              <a:off x="4678425" y="1080000"/>
              <a:ext cx="4465575" cy="900670"/>
            </a:xfrm>
            <a:prstGeom prst="rect">
              <a:avLst/>
            </a:prstGeom>
            <a:solidFill>
              <a:srgbClr val="D6E3BC">
                <a:alpha val="98824"/>
              </a:srgbClr>
            </a:solidFill>
            <a:ln>
              <a:noFill/>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1" i="0" u="none" strike="noStrike" kern="1200" cap="none" spc="0" normalizeH="0" baseline="0" noProof="0" dirty="0">
                  <a:ln>
                    <a:noFill/>
                  </a:ln>
                  <a:solidFill>
                    <a:srgbClr val="000000"/>
                  </a:solidFill>
                  <a:effectLst/>
                  <a:uLnTx/>
                  <a:uFillTx/>
                  <a:latin typeface="Arial" charset="0"/>
                  <a:ea typeface="+mn-ea"/>
                  <a:cs typeface="Arial" charset="0"/>
                </a:rPr>
                <a:t>Berufsfelder kennen lernen -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500" b="1" i="0" u="none" strike="noStrike" kern="1200" cap="none" spc="0" normalizeH="0" baseline="0" noProof="0" dirty="0">
                  <a:ln>
                    <a:noFill/>
                  </a:ln>
                  <a:solidFill>
                    <a:srgbClr val="000000"/>
                  </a:solidFill>
                  <a:effectLst/>
                  <a:uLnTx/>
                  <a:uFillTx/>
                  <a:latin typeface="Arial" charset="0"/>
                  <a:ea typeface="+mn-ea"/>
                  <a:cs typeface="Arial" charset="0"/>
                </a:rPr>
                <a:t>Berufsinformationsphase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mn-ea"/>
                  <a:cs typeface="Arial" charset="0"/>
                </a:rPr>
                <a:t>Ziel: Erweiterung des Berufswahlspektrums</a:t>
              </a:r>
            </a:p>
          </p:txBody>
        </p:sp>
        <p:sp>
          <p:nvSpPr>
            <p:cNvPr id="4" name="Rechteck 19"/>
            <p:cNvSpPr>
              <a:spLocks noChangeArrowheads="1"/>
            </p:cNvSpPr>
            <p:nvPr/>
          </p:nvSpPr>
          <p:spPr bwMode="auto">
            <a:xfrm>
              <a:off x="85725" y="1080000"/>
              <a:ext cx="4592700" cy="900671"/>
            </a:xfrm>
            <a:prstGeom prst="rect">
              <a:avLst/>
            </a:prstGeom>
            <a:solidFill>
              <a:srgbClr val="B8CCE4"/>
            </a:solidFill>
            <a:ln>
              <a:noFill/>
            </a:ln>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1600" b="1" i="0" u="none" strike="noStrike" kern="1200" cap="none" spc="0" normalizeH="0" baseline="0" noProof="0" dirty="0">
                  <a:ln>
                    <a:noFill/>
                  </a:ln>
                  <a:solidFill>
                    <a:srgbClr val="000000"/>
                  </a:solidFill>
                  <a:effectLst/>
                  <a:uLnTx/>
                  <a:uFillTx/>
                  <a:latin typeface="Arial"/>
                  <a:ea typeface="+mn-ea"/>
                  <a:cs typeface="Arial" charset="0"/>
                </a:rPr>
                <a:t>Potenziale entdecken - </a:t>
              </a:r>
              <a:r>
                <a:rPr kumimoji="0" lang="de-DE" sz="1500" b="1" i="0" u="none" strike="noStrike" kern="1200" cap="none" spc="0" normalizeH="0" baseline="0" noProof="0" dirty="0">
                  <a:ln>
                    <a:noFill/>
                  </a:ln>
                  <a:solidFill>
                    <a:srgbClr val="000000"/>
                  </a:solidFill>
                  <a:effectLst/>
                  <a:uLnTx/>
                  <a:uFillTx/>
                  <a:latin typeface="Arial"/>
                  <a:ea typeface="+mn-ea"/>
                  <a:cs typeface="Arial" charset="0"/>
                </a:rPr>
                <a:t>Orientierungsphase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a:ea typeface="+mn-ea"/>
                  <a:cs typeface="Arial" charset="0"/>
                </a:rPr>
                <a:t>Ziel: Einführung in die BO und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a:ea typeface="+mn-ea"/>
                  <a:cs typeface="Arial" charset="0"/>
                </a:rPr>
                <a:t>individuelle Ist-Stand-Analyse -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a:ea typeface="+mn-ea"/>
                  <a:cs typeface="Arial" charset="0"/>
                </a:rPr>
                <a:t>Einschätzung der eigenen Fähigkeiten und Kompetenzen</a:t>
              </a:r>
            </a:p>
          </p:txBody>
        </p:sp>
        <p:sp>
          <p:nvSpPr>
            <p:cNvPr id="6" name="Rechteck 5"/>
            <p:cNvSpPr/>
            <p:nvPr/>
          </p:nvSpPr>
          <p:spPr bwMode="auto">
            <a:xfrm>
              <a:off x="38100" y="3305172"/>
              <a:ext cx="1552575" cy="828675"/>
            </a:xfrm>
            <a:prstGeom prst="rect">
              <a:avLst/>
            </a:prstGeom>
            <a:pattFill prst="ltUpDiag">
              <a:fgClr>
                <a:srgbClr val="B8CCE4"/>
              </a:fgClr>
              <a:bgClr>
                <a:schemeClr val="bg1"/>
              </a:bgClr>
            </a:pattFill>
            <a:ln w="12700"/>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mn-ea"/>
                  <a:cs typeface="+mn-cs"/>
                </a:rPr>
                <a:t>SBO 5 Durchführung</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mn-ea"/>
                  <a:cs typeface="+mn-cs"/>
                </a:rPr>
                <a:t>Potenzialanalyse</a:t>
              </a:r>
            </a:p>
          </p:txBody>
        </p:sp>
        <p:sp>
          <p:nvSpPr>
            <p:cNvPr id="8" name="Rechteck 7"/>
            <p:cNvSpPr/>
            <p:nvPr/>
          </p:nvSpPr>
          <p:spPr bwMode="auto">
            <a:xfrm>
              <a:off x="4343400" y="3305174"/>
              <a:ext cx="1400176" cy="828674"/>
            </a:xfrm>
            <a:prstGeom prst="rect">
              <a:avLst/>
            </a:prstGeom>
            <a:gradFill flip="none" rotWithShape="1">
              <a:gsLst>
                <a:gs pos="0">
                  <a:srgbClr val="B8CCE4"/>
                </a:gs>
                <a:gs pos="100000">
                  <a:srgbClr val="C7DDBB"/>
                </a:gs>
              </a:gsLst>
              <a:lin ang="0" scaled="1"/>
              <a:tileRect/>
            </a:gradFill>
            <a:ln w="12700"/>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mn-ea"/>
                  <a:cs typeface="+mn-cs"/>
                </a:rPr>
                <a:t>Erstberatung:</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mn-ea"/>
                  <a:cs typeface="+mn-cs"/>
                </a:rPr>
                <a:t>Ist-Stand-Analyse/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mn-ea"/>
                  <a:cs typeface="+mn-cs"/>
                </a:rPr>
                <a:t>Förderplanung</a:t>
              </a:r>
            </a:p>
          </p:txBody>
        </p:sp>
        <p:sp>
          <p:nvSpPr>
            <p:cNvPr id="9" name="Rechteck 8"/>
            <p:cNvSpPr/>
            <p:nvPr/>
          </p:nvSpPr>
          <p:spPr bwMode="auto">
            <a:xfrm>
              <a:off x="2152486" y="3318890"/>
              <a:ext cx="1548000" cy="828675"/>
            </a:xfrm>
            <a:prstGeom prst="rect">
              <a:avLst/>
            </a:prstGeom>
            <a:pattFill prst="ltUpDiag">
              <a:fgClr>
                <a:srgbClr val="B8CCE4"/>
              </a:fgClr>
              <a:bgClr>
                <a:schemeClr val="bg1"/>
              </a:bgClr>
            </a:pattFill>
            <a:ln w="12700"/>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mn-ea"/>
                  <a:cs typeface="+mn-cs"/>
                </a:rPr>
                <a:t>SBO 5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mn-ea"/>
                  <a:cs typeface="+mn-cs"/>
                </a:rPr>
                <a:t>PA-Dokumentation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mn-ea"/>
                  <a:cs typeface="+mn-cs"/>
                </a:rPr>
                <a:t>Auswertungs-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err="1">
                  <a:ln>
                    <a:noFill/>
                  </a:ln>
                  <a:solidFill>
                    <a:srgbClr val="000000"/>
                  </a:solidFill>
                  <a:effectLst/>
                  <a:uLnTx/>
                  <a:uFillTx/>
                  <a:latin typeface="Arial"/>
                  <a:ea typeface="+mn-ea"/>
                  <a:cs typeface="+mn-cs"/>
                </a:rPr>
                <a:t>gespräch</a:t>
              </a:r>
              <a:endParaRPr kumimoji="0" lang="de-DE" sz="1200" b="1" i="0" u="none" strike="noStrike" kern="1200" cap="none" spc="0" normalizeH="0" baseline="0" noProof="0" dirty="0">
                <a:ln>
                  <a:noFill/>
                </a:ln>
                <a:solidFill>
                  <a:srgbClr val="000000"/>
                </a:solidFill>
                <a:effectLst/>
                <a:uLnTx/>
                <a:uFillTx/>
                <a:latin typeface="Arial"/>
                <a:ea typeface="+mn-ea"/>
                <a:cs typeface="+mn-cs"/>
              </a:endParaRPr>
            </a:p>
          </p:txBody>
        </p:sp>
        <p:sp>
          <p:nvSpPr>
            <p:cNvPr id="10" name="Pfeil nach rechts 9"/>
            <p:cNvSpPr>
              <a:spLocks/>
            </p:cNvSpPr>
            <p:nvPr/>
          </p:nvSpPr>
          <p:spPr bwMode="auto">
            <a:xfrm>
              <a:off x="1678055" y="3476625"/>
              <a:ext cx="396000" cy="484632"/>
            </a:xfrm>
            <a:prstGeom prst="rightArrow">
              <a:avLst/>
            </a:prstGeom>
            <a:noFill/>
            <a:ln w="28575" cap="flat" cmpd="sng" algn="ctr">
              <a:solidFill>
                <a:srgbClr val="FF0000"/>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de-DE" sz="2800" b="1" i="0" u="none" strike="noStrike" kern="1200" cap="none" spc="0" normalizeH="0" baseline="0" noProof="0">
                <a:ln>
                  <a:noFill/>
                </a:ln>
                <a:solidFill>
                  <a:srgbClr val="1E4770"/>
                </a:solidFill>
                <a:effectLst/>
                <a:uLnTx/>
                <a:uFillTx/>
                <a:latin typeface="Arial" charset="0"/>
                <a:ea typeface="+mn-ea"/>
                <a:cs typeface="Arial" charset="0"/>
              </a:endParaRPr>
            </a:p>
          </p:txBody>
        </p:sp>
        <p:sp>
          <p:nvSpPr>
            <p:cNvPr id="14" name="Pfeil nach rechts 13"/>
            <p:cNvSpPr>
              <a:spLocks/>
            </p:cNvSpPr>
            <p:nvPr/>
          </p:nvSpPr>
          <p:spPr bwMode="auto">
            <a:xfrm>
              <a:off x="5823002" y="3509388"/>
              <a:ext cx="396000" cy="484632"/>
            </a:xfrm>
            <a:prstGeom prst="rightArrow">
              <a:avLst/>
            </a:prstGeom>
            <a:noFill/>
            <a:ln w="28575" cap="flat" cmpd="sng" algn="ctr">
              <a:solidFill>
                <a:srgbClr val="FF0000"/>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de-DE" sz="2800" b="1" i="0" u="none" strike="noStrike" kern="1200" cap="none" spc="0" normalizeH="0" baseline="0" noProof="0">
                <a:ln>
                  <a:noFill/>
                </a:ln>
                <a:solidFill>
                  <a:srgbClr val="1E4770"/>
                </a:solidFill>
                <a:effectLst/>
                <a:uLnTx/>
                <a:uFillTx/>
                <a:latin typeface="Arial" charset="0"/>
                <a:ea typeface="+mn-ea"/>
                <a:cs typeface="Arial" charset="0"/>
              </a:endParaRPr>
            </a:p>
          </p:txBody>
        </p:sp>
        <p:sp>
          <p:nvSpPr>
            <p:cNvPr id="15" name="Pfeil nach rechts 14"/>
            <p:cNvSpPr>
              <a:spLocks/>
            </p:cNvSpPr>
            <p:nvPr/>
          </p:nvSpPr>
          <p:spPr bwMode="auto">
            <a:xfrm>
              <a:off x="3808507" y="3509388"/>
              <a:ext cx="396000" cy="484632"/>
            </a:xfrm>
            <a:prstGeom prst="rightArrow">
              <a:avLst/>
            </a:prstGeom>
            <a:noFill/>
            <a:ln w="28575" cap="flat" cmpd="sng" algn="ctr">
              <a:solidFill>
                <a:srgbClr val="FF0000"/>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de-DE" sz="2800" b="1" i="0" u="none" strike="noStrike" kern="1200" cap="none" spc="0" normalizeH="0" baseline="0" noProof="0">
                <a:ln>
                  <a:noFill/>
                </a:ln>
                <a:solidFill>
                  <a:srgbClr val="1E4770"/>
                </a:solidFill>
                <a:effectLst/>
                <a:uLnTx/>
                <a:uFillTx/>
                <a:latin typeface="Arial" charset="0"/>
                <a:ea typeface="+mn-ea"/>
                <a:cs typeface="Arial" charset="0"/>
              </a:endParaRPr>
            </a:p>
          </p:txBody>
        </p:sp>
        <p:sp>
          <p:nvSpPr>
            <p:cNvPr id="16" name="Pfeil nach rechts 15"/>
            <p:cNvSpPr>
              <a:spLocks/>
            </p:cNvSpPr>
            <p:nvPr/>
          </p:nvSpPr>
          <p:spPr bwMode="auto">
            <a:xfrm>
              <a:off x="9014324" y="3485001"/>
              <a:ext cx="396000" cy="484632"/>
            </a:xfrm>
            <a:prstGeom prst="rightArrow">
              <a:avLst/>
            </a:prstGeom>
            <a:noFill/>
            <a:ln w="28575" cap="flat" cmpd="sng" algn="ctr">
              <a:solidFill>
                <a:srgbClr val="FF0000"/>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de-DE" sz="2800" b="1" i="0" u="none" strike="noStrike" kern="1200" cap="none" spc="0" normalizeH="0" baseline="0" noProof="0">
                <a:ln>
                  <a:noFill/>
                </a:ln>
                <a:solidFill>
                  <a:srgbClr val="1E4770"/>
                </a:solidFill>
                <a:effectLst/>
                <a:uLnTx/>
                <a:uFillTx/>
                <a:latin typeface="Arial" charset="0"/>
                <a:ea typeface="+mn-ea"/>
                <a:cs typeface="Arial" charset="0"/>
              </a:endParaRPr>
            </a:p>
          </p:txBody>
        </p:sp>
        <p:sp>
          <p:nvSpPr>
            <p:cNvPr id="17" name="Rechteck 19"/>
            <p:cNvSpPr>
              <a:spLocks noChangeArrowheads="1"/>
            </p:cNvSpPr>
            <p:nvPr/>
          </p:nvSpPr>
          <p:spPr bwMode="auto">
            <a:xfrm>
              <a:off x="61871" y="6277873"/>
              <a:ext cx="4324349" cy="388434"/>
            </a:xfrm>
            <a:prstGeom prst="rect">
              <a:avLst/>
            </a:prstGeom>
            <a:solidFill>
              <a:srgbClr val="B8CCE4"/>
            </a:solidFill>
            <a:ln>
              <a:noFill/>
            </a:ln>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1500" b="1" i="0" u="none" strike="noStrike" kern="1200" cap="none" spc="0" normalizeH="0" baseline="0" noProof="0" dirty="0">
                  <a:ln>
                    <a:noFill/>
                  </a:ln>
                  <a:solidFill>
                    <a:srgbClr val="000000"/>
                  </a:solidFill>
                  <a:effectLst/>
                  <a:uLnTx/>
                  <a:uFillTx/>
                  <a:latin typeface="Arial"/>
                  <a:ea typeface="+mn-ea"/>
                  <a:cs typeface="Arial" charset="0"/>
                </a:rPr>
                <a:t>Diagnosephase</a:t>
              </a:r>
            </a:p>
          </p:txBody>
        </p:sp>
        <p:sp>
          <p:nvSpPr>
            <p:cNvPr id="19" name="Rechteck 19"/>
            <p:cNvSpPr>
              <a:spLocks noChangeArrowheads="1"/>
            </p:cNvSpPr>
            <p:nvPr/>
          </p:nvSpPr>
          <p:spPr bwMode="auto">
            <a:xfrm>
              <a:off x="5743576" y="6277873"/>
              <a:ext cx="3114633" cy="388434"/>
            </a:xfrm>
            <a:prstGeom prst="rect">
              <a:avLst/>
            </a:prstGeom>
            <a:solidFill>
              <a:srgbClr val="B8CCE4"/>
            </a:solidFill>
            <a:ln>
              <a:noFill/>
            </a:ln>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1500" b="1" i="0" u="none" strike="noStrike" kern="1200" cap="none" spc="0" normalizeH="0" baseline="0" noProof="0" dirty="0">
                  <a:ln>
                    <a:noFill/>
                  </a:ln>
                  <a:solidFill>
                    <a:srgbClr val="000000"/>
                  </a:solidFill>
                  <a:effectLst/>
                  <a:uLnTx/>
                  <a:uFillTx/>
                  <a:latin typeface="Arial"/>
                  <a:ea typeface="+mn-ea"/>
                  <a:cs typeface="Arial" charset="0"/>
                </a:rPr>
                <a:t>         Förderphase</a:t>
              </a:r>
            </a:p>
          </p:txBody>
        </p:sp>
        <p:sp>
          <p:nvSpPr>
            <p:cNvPr id="18" name="Rechteck 19"/>
            <p:cNvSpPr>
              <a:spLocks noChangeArrowheads="1"/>
            </p:cNvSpPr>
            <p:nvPr/>
          </p:nvSpPr>
          <p:spPr bwMode="auto">
            <a:xfrm>
              <a:off x="4204507" y="6277873"/>
              <a:ext cx="1859962" cy="388434"/>
            </a:xfrm>
            <a:prstGeom prst="rect">
              <a:avLst/>
            </a:prstGeom>
            <a:solidFill>
              <a:srgbClr val="D6E3BC"/>
            </a:solidFill>
            <a:ln>
              <a:noFill/>
            </a:ln>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1500" b="1" i="0" u="none" strike="noStrike" kern="1200" cap="none" spc="0" normalizeH="0" baseline="0" noProof="0" dirty="0">
                  <a:ln>
                    <a:noFill/>
                  </a:ln>
                  <a:solidFill>
                    <a:srgbClr val="000000"/>
                  </a:solidFill>
                  <a:effectLst/>
                  <a:uLnTx/>
                  <a:uFillTx/>
                  <a:latin typeface="Arial"/>
                  <a:ea typeface="+mn-ea"/>
                  <a:cs typeface="Arial" charset="0"/>
                </a:rPr>
                <a:t>Beratung</a:t>
              </a:r>
            </a:p>
          </p:txBody>
        </p:sp>
        <p:sp>
          <p:nvSpPr>
            <p:cNvPr id="23" name="Ellipse 22"/>
            <p:cNvSpPr/>
            <p:nvPr/>
          </p:nvSpPr>
          <p:spPr bwMode="auto">
            <a:xfrm>
              <a:off x="3839977" y="2371725"/>
              <a:ext cx="1311150" cy="914400"/>
            </a:xfrm>
            <a:prstGeom prst="ellipse">
              <a:avLst/>
            </a:prstGeom>
            <a:ln w="12700">
              <a:solidFill>
                <a:schemeClr val="tx1"/>
              </a:solidFill>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000" b="0" i="0" u="none" strike="noStrike" kern="1200" cap="none" spc="0" normalizeH="0" baseline="0" noProof="0" dirty="0">
                  <a:ln>
                    <a:noFill/>
                  </a:ln>
                  <a:solidFill>
                    <a:srgbClr val="000000"/>
                  </a:solidFill>
                  <a:effectLst/>
                  <a:uLnTx/>
                  <a:uFillTx/>
                  <a:latin typeface="Arial"/>
                  <a:ea typeface="+mn-ea"/>
                  <a:cs typeface="+mn-cs"/>
                </a:rPr>
                <a:t>Talente,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000" b="0" i="0" u="none" strike="noStrike" kern="1200" cap="none" spc="0" normalizeH="0" baseline="0" noProof="0" dirty="0">
                  <a:ln>
                    <a:noFill/>
                  </a:ln>
                  <a:solidFill>
                    <a:srgbClr val="000000"/>
                  </a:solidFill>
                  <a:effectLst/>
                  <a:uLnTx/>
                  <a:uFillTx/>
                  <a:latin typeface="Arial"/>
                  <a:ea typeface="+mn-ea"/>
                  <a:cs typeface="+mn-cs"/>
                </a:rPr>
                <a:t>Fähigkeiten,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000" b="0" i="0" u="none" strike="noStrike" kern="1200" cap="none" spc="0" normalizeH="0" baseline="0" noProof="0" dirty="0">
                  <a:ln>
                    <a:noFill/>
                  </a:ln>
                  <a:solidFill>
                    <a:srgbClr val="000000"/>
                  </a:solidFill>
                  <a:effectLst/>
                  <a:uLnTx/>
                  <a:uFillTx/>
                  <a:latin typeface="Arial"/>
                  <a:ea typeface="+mn-ea"/>
                  <a:cs typeface="+mn-cs"/>
                </a:rPr>
                <a:t>Möglich-</a:t>
              </a:r>
              <a:r>
                <a:rPr kumimoji="0" lang="de-DE" sz="1000" b="0" i="0" u="none" strike="noStrike" kern="1200" cap="none" spc="0" normalizeH="0" baseline="0" noProof="0" dirty="0" err="1">
                  <a:ln>
                    <a:noFill/>
                  </a:ln>
                  <a:solidFill>
                    <a:srgbClr val="000000"/>
                  </a:solidFill>
                  <a:effectLst/>
                  <a:uLnTx/>
                  <a:uFillTx/>
                  <a:latin typeface="Arial"/>
                  <a:ea typeface="+mn-ea"/>
                  <a:cs typeface="+mn-cs"/>
                </a:rPr>
                <a:t>keiten</a:t>
              </a:r>
              <a:endParaRPr kumimoji="0" lang="de-DE" sz="1000" b="0" i="0" u="none" strike="noStrike" kern="1200" cap="none" spc="0" normalizeH="0" baseline="0" noProof="0" dirty="0">
                <a:ln>
                  <a:noFill/>
                </a:ln>
                <a:solidFill>
                  <a:srgbClr val="000000"/>
                </a:solidFill>
                <a:effectLst/>
                <a:uLnTx/>
                <a:uFillTx/>
                <a:latin typeface="Arial"/>
                <a:ea typeface="+mn-ea"/>
                <a:cs typeface="+mn-cs"/>
              </a:endParaRPr>
            </a:p>
          </p:txBody>
        </p:sp>
        <p:sp>
          <p:nvSpPr>
            <p:cNvPr id="25" name="Ellipse 24"/>
            <p:cNvSpPr/>
            <p:nvPr/>
          </p:nvSpPr>
          <p:spPr bwMode="auto">
            <a:xfrm>
              <a:off x="4910348" y="2371725"/>
              <a:ext cx="1311150" cy="914400"/>
            </a:xfrm>
            <a:prstGeom prst="ellipse">
              <a:avLst/>
            </a:prstGeom>
            <a:ln w="12700">
              <a:solidFill>
                <a:schemeClr val="tx1"/>
              </a:solidFill>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000" b="0" i="0" u="none" strike="noStrike" kern="1200" cap="none" spc="0" normalizeH="0" baseline="0" noProof="0" dirty="0">
                  <a:ln>
                    <a:noFill/>
                  </a:ln>
                  <a:solidFill>
                    <a:srgbClr val="000000"/>
                  </a:solidFill>
                  <a:effectLst/>
                  <a:uLnTx/>
                  <a:uFillTx/>
                  <a:latin typeface="Arial"/>
                  <a:ea typeface="+mn-ea"/>
                  <a:cs typeface="+mn-cs"/>
                </a:rPr>
                <a:t>Interessen</a:t>
              </a:r>
            </a:p>
          </p:txBody>
        </p:sp>
        <p:sp>
          <p:nvSpPr>
            <p:cNvPr id="26" name="Ellipse 25"/>
            <p:cNvSpPr/>
            <p:nvPr/>
          </p:nvSpPr>
          <p:spPr bwMode="auto">
            <a:xfrm>
              <a:off x="3839977" y="4147565"/>
              <a:ext cx="1311150" cy="914400"/>
            </a:xfrm>
            <a:prstGeom prst="ellipse">
              <a:avLst/>
            </a:prstGeom>
            <a:ln w="12700">
              <a:solidFill>
                <a:schemeClr val="tx1"/>
              </a:solidFill>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000" b="0" i="0" u="none" strike="noStrike" kern="1200" cap="none" spc="0" normalizeH="0" baseline="0" noProof="0" dirty="0">
                  <a:ln>
                    <a:noFill/>
                  </a:ln>
                  <a:solidFill>
                    <a:srgbClr val="000000"/>
                  </a:solidFill>
                  <a:effectLst/>
                  <a:uLnTx/>
                  <a:uFillTx/>
                  <a:latin typeface="Arial"/>
                  <a:ea typeface="+mn-ea"/>
                  <a:cs typeface="+mn-cs"/>
                </a:rPr>
                <a:t>Weitere schulische Diagnose-ergebnisse</a:t>
              </a:r>
            </a:p>
          </p:txBody>
        </p:sp>
        <p:sp>
          <p:nvSpPr>
            <p:cNvPr id="24" name="Ellipse 23"/>
            <p:cNvSpPr/>
            <p:nvPr/>
          </p:nvSpPr>
          <p:spPr bwMode="auto">
            <a:xfrm>
              <a:off x="4876551" y="4162422"/>
              <a:ext cx="1311150" cy="914400"/>
            </a:xfrm>
            <a:prstGeom prst="ellipse">
              <a:avLst/>
            </a:prstGeom>
            <a:ln w="12700">
              <a:solidFill>
                <a:schemeClr val="tx1"/>
              </a:solidFill>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000" b="0" i="0" u="none" strike="noStrike" kern="1200" cap="none" spc="0" normalizeH="0" baseline="0" noProof="0" dirty="0">
                  <a:ln>
                    <a:noFill/>
                  </a:ln>
                  <a:solidFill>
                    <a:srgbClr val="000000"/>
                  </a:solidFill>
                  <a:effectLst/>
                  <a:uLnTx/>
                  <a:uFillTx/>
                  <a:latin typeface="Arial"/>
                  <a:ea typeface="+mn-ea"/>
                  <a:cs typeface="+mn-cs"/>
                </a:rPr>
                <a:t>Kompetenz-entwicklung im Unterricht</a:t>
              </a:r>
            </a:p>
          </p:txBody>
        </p:sp>
        <p:sp>
          <p:nvSpPr>
            <p:cNvPr id="34" name="Rechteck 33"/>
            <p:cNvSpPr/>
            <p:nvPr/>
          </p:nvSpPr>
          <p:spPr bwMode="auto">
            <a:xfrm>
              <a:off x="1096012" y="2242560"/>
              <a:ext cx="1552575" cy="828675"/>
            </a:xfrm>
            <a:prstGeom prst="rect">
              <a:avLst/>
            </a:prstGeom>
            <a:solidFill>
              <a:srgbClr val="B8CCE4"/>
            </a:solidFill>
            <a:ln w="12700"/>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mn-ea"/>
                  <a:cs typeface="+mn-cs"/>
                </a:rPr>
                <a:t>Klassenarbeiten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mn-ea"/>
                  <a:cs typeface="+mn-cs"/>
                </a:rPr>
                <a:t>Mündliche Beteiligung</a:t>
              </a:r>
            </a:p>
          </p:txBody>
        </p:sp>
        <p:sp>
          <p:nvSpPr>
            <p:cNvPr id="35" name="Rechteck 19"/>
            <p:cNvSpPr>
              <a:spLocks noChangeArrowheads="1"/>
            </p:cNvSpPr>
            <p:nvPr/>
          </p:nvSpPr>
          <p:spPr bwMode="auto">
            <a:xfrm>
              <a:off x="8858207" y="6277873"/>
              <a:ext cx="300591" cy="388434"/>
            </a:xfrm>
            <a:prstGeom prst="rect">
              <a:avLst/>
            </a:prstGeom>
            <a:solidFill>
              <a:schemeClr val="bg2">
                <a:lumMod val="20000"/>
                <a:lumOff val="80000"/>
              </a:schemeClr>
            </a:solidFill>
            <a:ln>
              <a:noFill/>
            </a:ln>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1500" b="1" i="0" u="none" strike="noStrike" kern="1200" cap="none" spc="0" normalizeH="0" baseline="0" noProof="0" dirty="0">
                <a:ln>
                  <a:noFill/>
                </a:ln>
                <a:solidFill>
                  <a:srgbClr val="000000"/>
                </a:solidFill>
                <a:effectLst/>
                <a:uLnTx/>
                <a:uFillTx/>
                <a:latin typeface="Arial" charset="0"/>
                <a:ea typeface="+mn-ea"/>
                <a:cs typeface="Arial" charset="0"/>
              </a:endParaRPr>
            </a:p>
          </p:txBody>
        </p:sp>
        <p:sp>
          <p:nvSpPr>
            <p:cNvPr id="36" name="Rechteck 35"/>
            <p:cNvSpPr/>
            <p:nvPr/>
          </p:nvSpPr>
          <p:spPr bwMode="auto">
            <a:xfrm>
              <a:off x="521863" y="5402969"/>
              <a:ext cx="2708384" cy="414337"/>
            </a:xfrm>
            <a:prstGeom prst="rect">
              <a:avLst/>
            </a:prstGeom>
            <a:solidFill>
              <a:srgbClr val="0099CC">
                <a:alpha val="50000"/>
              </a:srgbClr>
            </a:solidFill>
            <a:ln w="12700"/>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mn-ea"/>
                  <a:cs typeface="+mn-cs"/>
                </a:rPr>
                <a:t>Unterrichtliche Thematisierung</a:t>
              </a:r>
            </a:p>
          </p:txBody>
        </p:sp>
        <p:sp>
          <p:nvSpPr>
            <p:cNvPr id="40" name="Rechteck 39"/>
            <p:cNvSpPr/>
            <p:nvPr/>
          </p:nvSpPr>
          <p:spPr bwMode="auto">
            <a:xfrm>
              <a:off x="6319420" y="3953791"/>
              <a:ext cx="1296000" cy="900000"/>
            </a:xfrm>
            <a:prstGeom prst="rect">
              <a:avLst/>
            </a:prstGeom>
            <a:solidFill>
              <a:srgbClr val="D6E3BC"/>
            </a:solidFill>
            <a:ln w="12700"/>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mn-ea"/>
                  <a:cs typeface="+mn-cs"/>
                </a:rPr>
                <a:t>Tage der Offenen Tür</a:t>
              </a:r>
            </a:p>
          </p:txBody>
        </p:sp>
        <p:sp>
          <p:nvSpPr>
            <p:cNvPr id="42" name="Rechteck 41"/>
            <p:cNvSpPr/>
            <p:nvPr/>
          </p:nvSpPr>
          <p:spPr bwMode="auto">
            <a:xfrm>
              <a:off x="7615420" y="3953791"/>
              <a:ext cx="1296000" cy="900000"/>
            </a:xfrm>
            <a:prstGeom prst="rect">
              <a:avLst/>
            </a:prstGeom>
            <a:solidFill>
              <a:srgbClr val="D6E3BC"/>
            </a:solidFill>
            <a:ln w="12700"/>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mn-ea"/>
                  <a:cs typeface="+mn-cs"/>
                </a:rPr>
                <a:t>Betriebs-besichtigung</a:t>
              </a:r>
            </a:p>
          </p:txBody>
        </p:sp>
        <p:sp>
          <p:nvSpPr>
            <p:cNvPr id="43" name="Rechteck 42"/>
            <p:cNvSpPr/>
            <p:nvPr/>
          </p:nvSpPr>
          <p:spPr bwMode="auto">
            <a:xfrm>
              <a:off x="6319420" y="3052386"/>
              <a:ext cx="1296000" cy="900000"/>
            </a:xfrm>
            <a:prstGeom prst="rect">
              <a:avLst/>
            </a:prstGeom>
            <a:solidFill>
              <a:srgbClr val="D6E3BC"/>
            </a:solidFill>
            <a:ln w="12700"/>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mn-ea"/>
                  <a:cs typeface="+mn-cs"/>
                </a:rPr>
                <a:t>Berufsbild-Messen</a:t>
              </a:r>
              <a:endParaRPr kumimoji="0" lang="de-DE" sz="1200" b="0" i="0" u="none" strike="noStrike" kern="1200" cap="none" spc="0" normalizeH="0" baseline="0" noProof="0" dirty="0">
                <a:ln>
                  <a:noFill/>
                </a:ln>
                <a:solidFill>
                  <a:srgbClr val="000000"/>
                </a:solidFill>
                <a:effectLst/>
                <a:uLnTx/>
                <a:uFillTx/>
                <a:latin typeface="Arial"/>
                <a:ea typeface="+mn-ea"/>
                <a:cs typeface="+mn-cs"/>
              </a:endParaRPr>
            </a:p>
          </p:txBody>
        </p:sp>
        <p:sp>
          <p:nvSpPr>
            <p:cNvPr id="44" name="Rechteck 43"/>
            <p:cNvSpPr/>
            <p:nvPr/>
          </p:nvSpPr>
          <p:spPr bwMode="auto">
            <a:xfrm>
              <a:off x="6319420" y="2152386"/>
              <a:ext cx="1296000" cy="900000"/>
            </a:xfrm>
            <a:prstGeom prst="rect">
              <a:avLst/>
            </a:prstGeom>
            <a:solidFill>
              <a:srgbClr val="D6E3BC"/>
            </a:solidFill>
            <a:ln w="12700"/>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100" b="1" i="0" u="none" strike="noStrike" kern="1200" cap="none" spc="0" normalizeH="0" baseline="0" noProof="0" dirty="0">
                  <a:ln>
                    <a:noFill/>
                  </a:ln>
                  <a:solidFill>
                    <a:srgbClr val="000000"/>
                  </a:solidFill>
                  <a:effectLst/>
                  <a:uLnTx/>
                  <a:uFillTx/>
                  <a:latin typeface="Arial"/>
                  <a:ea typeface="+mn-ea"/>
                  <a:cs typeface="+mn-cs"/>
                </a:rPr>
                <a:t>Info-Veranstaltungen in der Schule</a:t>
              </a:r>
            </a:p>
          </p:txBody>
        </p:sp>
        <p:sp>
          <p:nvSpPr>
            <p:cNvPr id="45" name="Rechteck 44"/>
            <p:cNvSpPr/>
            <p:nvPr/>
          </p:nvSpPr>
          <p:spPr bwMode="auto">
            <a:xfrm>
              <a:off x="6319420" y="5758681"/>
              <a:ext cx="2592000" cy="414525"/>
            </a:xfrm>
            <a:prstGeom prst="rect">
              <a:avLst/>
            </a:prstGeom>
            <a:solidFill>
              <a:srgbClr val="0099CC">
                <a:alpha val="50000"/>
              </a:srgbClr>
            </a:solidFill>
            <a:ln w="12700"/>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mn-ea"/>
                  <a:cs typeface="+mn-cs"/>
                </a:rPr>
                <a:t>Unterrichtliche Thematisierung</a:t>
              </a:r>
            </a:p>
          </p:txBody>
        </p:sp>
        <p:sp>
          <p:nvSpPr>
            <p:cNvPr id="46" name="Rechteck 45"/>
            <p:cNvSpPr/>
            <p:nvPr/>
          </p:nvSpPr>
          <p:spPr bwMode="auto">
            <a:xfrm>
              <a:off x="6319420" y="4856141"/>
              <a:ext cx="1296000" cy="900000"/>
            </a:xfrm>
            <a:prstGeom prst="rect">
              <a:avLst/>
            </a:prstGeom>
            <a:solidFill>
              <a:srgbClr val="D6E3BC"/>
            </a:solidFill>
            <a:ln w="12700"/>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mn-ea"/>
                  <a:cs typeface="+mn-cs"/>
                </a:rPr>
                <a:t>BIZ</a:t>
              </a:r>
            </a:p>
          </p:txBody>
        </p:sp>
        <p:sp>
          <p:nvSpPr>
            <p:cNvPr id="47" name="Rechteck 46"/>
            <p:cNvSpPr/>
            <p:nvPr/>
          </p:nvSpPr>
          <p:spPr bwMode="auto">
            <a:xfrm>
              <a:off x="7615420" y="4856141"/>
              <a:ext cx="1296000" cy="900000"/>
            </a:xfrm>
            <a:prstGeom prst="rect">
              <a:avLst/>
            </a:prstGeom>
            <a:solidFill>
              <a:srgbClr val="D6E3BC"/>
            </a:solidFill>
            <a:ln w="12700"/>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mn-ea"/>
                  <a:cs typeface="+mn-cs"/>
                </a:rPr>
                <a:t>Information durch Eltern und Peergroup</a:t>
              </a:r>
            </a:p>
          </p:txBody>
        </p:sp>
        <p:sp>
          <p:nvSpPr>
            <p:cNvPr id="31" name="Ellipse 30"/>
            <p:cNvSpPr/>
            <p:nvPr/>
          </p:nvSpPr>
          <p:spPr bwMode="auto">
            <a:xfrm>
              <a:off x="4333619" y="4887074"/>
              <a:ext cx="1310640" cy="914400"/>
            </a:xfrm>
            <a:prstGeom prst="ellipse">
              <a:avLst/>
            </a:prstGeom>
            <a:ln w="12700">
              <a:solidFill>
                <a:schemeClr val="tx1"/>
              </a:solidFill>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0"/>
                </a:spcAft>
                <a:buClrTx/>
                <a:buSzTx/>
                <a:buFontTx/>
                <a:buNone/>
                <a:tabLst/>
                <a:defRPr/>
              </a:pPr>
              <a:r>
                <a:rPr kumimoji="0" lang="de-DE" sz="1000" b="0" i="0" u="none" strike="noStrike" kern="1200" cap="none" spc="0" normalizeH="0" baseline="0" noProof="0" dirty="0" err="1">
                  <a:ln>
                    <a:noFill/>
                  </a:ln>
                  <a:solidFill>
                    <a:srgbClr val="000000"/>
                  </a:solidFill>
                  <a:effectLst/>
                  <a:uLnTx/>
                  <a:uFillTx/>
                  <a:latin typeface="Arial"/>
                  <a:ea typeface="Times New Roman" panose="02020603050405020304" pitchFamily="18" charset="0"/>
                  <a:cs typeface="Times New Roman" panose="02020603050405020304" pitchFamily="18" charset="0"/>
                </a:rPr>
                <a:t>Fremdein</a:t>
              </a:r>
              <a:r>
                <a:rPr kumimoji="0" lang="de-DE" sz="1000" b="0" i="0" u="none" strike="noStrike" kern="1200" cap="none" spc="0" normalizeH="0" baseline="0" noProof="0" dirty="0">
                  <a:ln>
                    <a:noFill/>
                  </a:ln>
                  <a:solidFill>
                    <a:srgbClr val="000000"/>
                  </a:solidFill>
                  <a:effectLst/>
                  <a:uLnTx/>
                  <a:uFillTx/>
                  <a:latin typeface="Arial"/>
                  <a:ea typeface="Times New Roman" panose="02020603050405020304" pitchFamily="18" charset="0"/>
                  <a:cs typeface="Times New Roman" panose="02020603050405020304" pitchFamily="18" charset="0"/>
                </a:rPr>
                <a:t>-schätzung</a:t>
              </a:r>
              <a:endParaRPr kumimoji="0" lang="de-DE" sz="1200" b="0" i="0" u="none" strike="noStrike" kern="1200" cap="none" spc="0" normalizeH="0" baseline="0" noProof="0" dirty="0">
                <a:ln>
                  <a:noFill/>
                </a:ln>
                <a:solidFill>
                  <a:srgbClr val="000000"/>
                </a:solidFill>
                <a:effectLst/>
                <a:uLnTx/>
                <a:uFillTx/>
                <a:latin typeface="Arial"/>
                <a:ea typeface="Times New Roman" panose="02020603050405020304" pitchFamily="18" charset="0"/>
                <a:cs typeface="+mn-cs"/>
              </a:endParaRPr>
            </a:p>
            <a:p>
              <a:pPr marL="0" marR="0" lvl="0" indent="0" algn="ctr" defTabSz="914400" rtl="0" eaLnBrk="0" fontAlgn="base" latinLnBrk="0" hangingPunct="0">
                <a:lnSpc>
                  <a:spcPct val="100000"/>
                </a:lnSpc>
                <a:spcBef>
                  <a:spcPct val="0"/>
                </a:spcBef>
                <a:spcAft>
                  <a:spcPts val="0"/>
                </a:spcAft>
                <a:buClrTx/>
                <a:buSzTx/>
                <a:buFontTx/>
                <a:buNone/>
                <a:tabLst/>
                <a:defRPr/>
              </a:pPr>
              <a:r>
                <a:rPr kumimoji="0" lang="de-DE" sz="900" b="0" i="0" u="none" strike="noStrike" kern="1200" cap="none" spc="0" normalizeH="0" baseline="0" noProof="0" dirty="0">
                  <a:ln>
                    <a:noFill/>
                  </a:ln>
                  <a:solidFill>
                    <a:srgbClr val="000000"/>
                  </a:solidFill>
                  <a:effectLst/>
                  <a:uLnTx/>
                  <a:uFillTx/>
                  <a:latin typeface="Arial"/>
                  <a:ea typeface="Times New Roman" panose="02020603050405020304" pitchFamily="18" charset="0"/>
                  <a:cs typeface="Times New Roman" panose="02020603050405020304" pitchFamily="18" charset="0"/>
                </a:rPr>
                <a:t>(Peergroup u.a.)</a:t>
              </a:r>
              <a:endParaRPr kumimoji="0" lang="de-DE" sz="1200" b="0" i="0" u="none" strike="noStrike" kern="1200" cap="none" spc="0" normalizeH="0" baseline="0" noProof="0" dirty="0">
                <a:ln>
                  <a:noFill/>
                </a:ln>
                <a:solidFill>
                  <a:srgbClr val="000000"/>
                </a:solidFill>
                <a:effectLst/>
                <a:uLnTx/>
                <a:uFillTx/>
                <a:latin typeface="Arial"/>
                <a:ea typeface="Times New Roman" panose="02020603050405020304" pitchFamily="18" charset="0"/>
                <a:cs typeface="+mn-cs"/>
              </a:endParaRPr>
            </a:p>
          </p:txBody>
        </p:sp>
        <p:sp>
          <p:nvSpPr>
            <p:cNvPr id="33" name="Rechteck 32"/>
            <p:cNvSpPr/>
            <p:nvPr/>
          </p:nvSpPr>
          <p:spPr bwMode="auto">
            <a:xfrm>
              <a:off x="1096012" y="4384043"/>
              <a:ext cx="1552575" cy="828675"/>
            </a:xfrm>
            <a:prstGeom prst="rect">
              <a:avLst/>
            </a:prstGeom>
            <a:solidFill>
              <a:srgbClr val="B8CCE4"/>
            </a:solidFill>
            <a:ln w="12700"/>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mn-ea"/>
                  <a:cs typeface="+mn-cs"/>
                </a:rPr>
                <a:t>Weitere schulische Diagnose-Instrumente</a:t>
              </a:r>
            </a:p>
          </p:txBody>
        </p:sp>
        <p:sp>
          <p:nvSpPr>
            <p:cNvPr id="41" name="Rechteck 40"/>
            <p:cNvSpPr/>
            <p:nvPr/>
          </p:nvSpPr>
          <p:spPr bwMode="auto">
            <a:xfrm>
              <a:off x="7615420" y="2152386"/>
              <a:ext cx="1296000" cy="900000"/>
            </a:xfrm>
            <a:prstGeom prst="rect">
              <a:avLst/>
            </a:prstGeom>
            <a:solidFill>
              <a:srgbClr val="D6E3BC"/>
            </a:solidFill>
            <a:ln w="12700"/>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mn-ea"/>
                  <a:cs typeface="+mn-cs"/>
                </a:rPr>
                <a:t>Info-Materialien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mn-ea"/>
                  <a:cs typeface="+mn-cs"/>
                </a:rPr>
                <a:t>BOB</a:t>
              </a:r>
            </a:p>
          </p:txBody>
        </p:sp>
      </p:grpSp>
    </p:spTree>
    <p:extLst>
      <p:ext uri="{BB962C8B-B14F-4D97-AF65-F5344CB8AC3E}">
        <p14:creationId xmlns:p14="http://schemas.microsoft.com/office/powerpoint/2010/main" val="483705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2"/>
          <p:cNvSpPr>
            <a:spLocks noGrp="1"/>
          </p:cNvSpPr>
          <p:nvPr>
            <p:ph type="title"/>
          </p:nvPr>
        </p:nvSpPr>
        <p:spPr>
          <a:xfrm>
            <a:off x="287722" y="442825"/>
            <a:ext cx="8352730" cy="1308538"/>
          </a:xfrm>
        </p:spPr>
        <p:txBody>
          <a:bodyPr>
            <a:normAutofit fontScale="90000"/>
          </a:bodyPr>
          <a:lstStyle/>
          <a:p>
            <a:pPr lvl="0" algn="ctr"/>
            <a:r>
              <a:rPr lang="de-DE" sz="2700" b="1" dirty="0">
                <a:solidFill>
                  <a:schemeClr val="accent1">
                    <a:lumMod val="50000"/>
                  </a:schemeClr>
                </a:solidFill>
                <a:latin typeface="Arial" panose="020B0604020202020204" pitchFamily="34" charset="0"/>
                <a:cs typeface="Arial" panose="020B0604020202020204" pitchFamily="34" charset="0"/>
              </a:rPr>
              <a:t>Die Potenzialanalyse ist eine </a:t>
            </a:r>
            <a:br>
              <a:rPr lang="de-DE" sz="2700" b="1" dirty="0">
                <a:solidFill>
                  <a:schemeClr val="accent1">
                    <a:lumMod val="50000"/>
                  </a:schemeClr>
                </a:solidFill>
                <a:latin typeface="Arial" panose="020B0604020202020204" pitchFamily="34" charset="0"/>
                <a:cs typeface="Arial" panose="020B0604020202020204" pitchFamily="34" charset="0"/>
              </a:rPr>
            </a:br>
            <a:r>
              <a:rPr lang="de-DE" sz="2700" b="1" dirty="0">
                <a:solidFill>
                  <a:schemeClr val="accent1">
                    <a:lumMod val="50000"/>
                  </a:schemeClr>
                </a:solidFill>
                <a:latin typeface="Arial" panose="020B0604020202020204" pitchFamily="34" charset="0"/>
                <a:cs typeface="Arial" panose="020B0604020202020204" pitchFamily="34" charset="0"/>
              </a:rPr>
              <a:t>stärken- und handlungsorientierte Analyse</a:t>
            </a:r>
            <a:br>
              <a:rPr lang="de-DE" sz="2400" dirty="0">
                <a:solidFill>
                  <a:schemeClr val="accent1">
                    <a:lumMod val="50000"/>
                  </a:schemeClr>
                </a:solidFill>
                <a:latin typeface="Arial" panose="020B0604020202020204" pitchFamily="34" charset="0"/>
                <a:cs typeface="Arial" panose="020B0604020202020204" pitchFamily="34" charset="0"/>
              </a:rPr>
            </a:br>
            <a:br>
              <a:rPr lang="de-DE" sz="2400" dirty="0">
                <a:solidFill>
                  <a:schemeClr val="accent1">
                    <a:lumMod val="50000"/>
                  </a:schemeClr>
                </a:solidFill>
                <a:latin typeface="Arial" panose="020B0604020202020204" pitchFamily="34" charset="0"/>
                <a:cs typeface="Arial" panose="020B0604020202020204" pitchFamily="34" charset="0"/>
              </a:rPr>
            </a:br>
            <a:r>
              <a:rPr lang="de-DE" sz="2400" dirty="0">
                <a:solidFill>
                  <a:schemeClr val="accent1">
                    <a:lumMod val="50000"/>
                  </a:schemeClr>
                </a:solidFill>
                <a:latin typeface="Arial" panose="020B0604020202020204" pitchFamily="34" charset="0"/>
                <a:cs typeface="Arial" panose="020B0604020202020204" pitchFamily="34" charset="0"/>
              </a:rPr>
              <a:t>Kernelement: Handlungsorientierte Beobachtungsaufgaben</a:t>
            </a:r>
          </a:p>
        </p:txBody>
      </p:sp>
      <p:sp>
        <p:nvSpPr>
          <p:cNvPr id="12291" name="Inhaltsplatzhalter 3"/>
          <p:cNvSpPr>
            <a:spLocks noGrp="1"/>
          </p:cNvSpPr>
          <p:nvPr>
            <p:ph idx="1"/>
          </p:nvPr>
        </p:nvSpPr>
        <p:spPr>
          <a:xfrm>
            <a:off x="571472" y="2060848"/>
            <a:ext cx="8032580" cy="4248472"/>
          </a:xfrm>
        </p:spPr>
        <p:txBody>
          <a:bodyPr>
            <a:normAutofit fontScale="85000" lnSpcReduction="20000"/>
          </a:bodyPr>
          <a:lstStyle/>
          <a:p>
            <a:pPr marL="0" indent="0" algn="ctr">
              <a:buNone/>
            </a:pPr>
            <a:r>
              <a:rPr lang="de-DE" sz="2400" dirty="0">
                <a:solidFill>
                  <a:schemeClr val="accent1">
                    <a:lumMod val="50000"/>
                  </a:schemeClr>
                </a:solidFill>
                <a:latin typeface="Arial" panose="020B0604020202020204" pitchFamily="34" charset="0"/>
                <a:cs typeface="Arial" panose="020B0604020202020204" pitchFamily="34" charset="0"/>
              </a:rPr>
              <a:t>	</a:t>
            </a:r>
          </a:p>
          <a:p>
            <a:pPr algn="ctr"/>
            <a:r>
              <a:rPr lang="de-DE" sz="2400" dirty="0">
                <a:solidFill>
                  <a:schemeClr val="accent1">
                    <a:lumMod val="50000"/>
                  </a:schemeClr>
                </a:solidFill>
                <a:latin typeface="Arial" panose="020B0604020202020204" pitchFamily="34" charset="0"/>
                <a:cs typeface="Arial" panose="020B0604020202020204" pitchFamily="34" charset="0"/>
              </a:rPr>
              <a:t>Methodenkompetenz</a:t>
            </a:r>
            <a:br>
              <a:rPr lang="de-DE" sz="2400" dirty="0">
                <a:solidFill>
                  <a:schemeClr val="accent1">
                    <a:lumMod val="50000"/>
                  </a:schemeClr>
                </a:solidFill>
                <a:latin typeface="Arial" panose="020B0604020202020204" pitchFamily="34" charset="0"/>
                <a:cs typeface="Arial" panose="020B0604020202020204" pitchFamily="34" charset="0"/>
              </a:rPr>
            </a:br>
            <a:r>
              <a:rPr lang="de-DE" sz="2400" dirty="0">
                <a:solidFill>
                  <a:schemeClr val="accent1">
                    <a:lumMod val="50000"/>
                  </a:schemeClr>
                </a:solidFill>
                <a:latin typeface="Arial" panose="020B0604020202020204" pitchFamily="34" charset="0"/>
                <a:cs typeface="Arial" panose="020B0604020202020204" pitchFamily="34" charset="0"/>
              </a:rPr>
              <a:t>	</a:t>
            </a:r>
          </a:p>
          <a:p>
            <a:pPr algn="ctr"/>
            <a:r>
              <a:rPr lang="de-DE" sz="2400" dirty="0">
                <a:solidFill>
                  <a:schemeClr val="accent1">
                    <a:lumMod val="50000"/>
                  </a:schemeClr>
                </a:solidFill>
                <a:latin typeface="Arial" panose="020B0604020202020204" pitchFamily="34" charset="0"/>
                <a:cs typeface="Arial" panose="020B0604020202020204" pitchFamily="34" charset="0"/>
              </a:rPr>
              <a:t>Sozialkompetenz</a:t>
            </a:r>
            <a:br>
              <a:rPr lang="de-DE" sz="2400" dirty="0">
                <a:solidFill>
                  <a:schemeClr val="accent1">
                    <a:lumMod val="50000"/>
                  </a:schemeClr>
                </a:solidFill>
                <a:latin typeface="Arial" panose="020B0604020202020204" pitchFamily="34" charset="0"/>
                <a:cs typeface="Arial" panose="020B0604020202020204" pitchFamily="34" charset="0"/>
              </a:rPr>
            </a:br>
            <a:r>
              <a:rPr lang="de-DE" sz="2400" dirty="0">
                <a:solidFill>
                  <a:schemeClr val="accent1">
                    <a:lumMod val="50000"/>
                  </a:schemeClr>
                </a:solidFill>
                <a:latin typeface="Arial" panose="020B0604020202020204" pitchFamily="34" charset="0"/>
                <a:cs typeface="Arial" panose="020B0604020202020204" pitchFamily="34" charset="0"/>
              </a:rPr>
              <a:t>	</a:t>
            </a:r>
          </a:p>
          <a:p>
            <a:pPr algn="ctr"/>
            <a:r>
              <a:rPr lang="de-DE" sz="2400" dirty="0">
                <a:solidFill>
                  <a:schemeClr val="accent1">
                    <a:lumMod val="50000"/>
                  </a:schemeClr>
                </a:solidFill>
                <a:latin typeface="Arial" panose="020B0604020202020204" pitchFamily="34" charset="0"/>
                <a:cs typeface="Arial" panose="020B0604020202020204" pitchFamily="34" charset="0"/>
              </a:rPr>
              <a:t>Personale Kompetenz</a:t>
            </a:r>
            <a:br>
              <a:rPr lang="de-DE" sz="2400" dirty="0">
                <a:solidFill>
                  <a:schemeClr val="accent1">
                    <a:lumMod val="50000"/>
                  </a:schemeClr>
                </a:solidFill>
                <a:latin typeface="Arial" panose="020B0604020202020204" pitchFamily="34" charset="0"/>
                <a:cs typeface="Arial" panose="020B0604020202020204" pitchFamily="34" charset="0"/>
              </a:rPr>
            </a:br>
            <a:endParaRPr lang="de-DE" sz="2400" dirty="0">
              <a:solidFill>
                <a:schemeClr val="accent1">
                  <a:lumMod val="50000"/>
                </a:schemeClr>
              </a:solidFill>
              <a:latin typeface="Arial" panose="020B0604020202020204" pitchFamily="34" charset="0"/>
              <a:cs typeface="Arial" panose="020B0604020202020204" pitchFamily="34" charset="0"/>
            </a:endParaRPr>
          </a:p>
          <a:p>
            <a:pPr algn="ctr"/>
            <a:r>
              <a:rPr lang="de-DE" sz="2400" dirty="0">
                <a:solidFill>
                  <a:schemeClr val="accent1">
                    <a:lumMod val="50000"/>
                  </a:schemeClr>
                </a:solidFill>
                <a:latin typeface="Arial" panose="020B0604020202020204" pitchFamily="34" charset="0"/>
                <a:cs typeface="Arial" panose="020B0604020202020204" pitchFamily="34" charset="0"/>
              </a:rPr>
              <a:t>Berufliche Basiskompetenz/Fachkompetenz</a:t>
            </a:r>
          </a:p>
          <a:p>
            <a:pPr>
              <a:buNone/>
            </a:pPr>
            <a:endParaRPr lang="de-DE" sz="2400" dirty="0">
              <a:solidFill>
                <a:schemeClr val="accent1">
                  <a:lumMod val="50000"/>
                </a:schemeClr>
              </a:solidFill>
              <a:latin typeface="Arial" panose="020B0604020202020204" pitchFamily="34" charset="0"/>
              <a:cs typeface="Arial" panose="020B0604020202020204" pitchFamily="34" charset="0"/>
            </a:endParaRPr>
          </a:p>
          <a:p>
            <a:pPr>
              <a:buNone/>
            </a:pPr>
            <a:br>
              <a:rPr lang="de-DE" sz="2400" dirty="0">
                <a:solidFill>
                  <a:schemeClr val="accent1">
                    <a:lumMod val="50000"/>
                  </a:schemeClr>
                </a:solidFill>
                <a:latin typeface="Arial" panose="020B0604020202020204" pitchFamily="34" charset="0"/>
                <a:cs typeface="Arial" panose="020B0604020202020204" pitchFamily="34" charset="0"/>
              </a:rPr>
            </a:br>
            <a:endParaRPr lang="de-DE" sz="2400" dirty="0">
              <a:solidFill>
                <a:schemeClr val="accent1">
                  <a:lumMod val="50000"/>
                </a:schemeClr>
              </a:solidFill>
              <a:latin typeface="Arial" panose="020B0604020202020204" pitchFamily="34" charset="0"/>
              <a:cs typeface="Arial" panose="020B0604020202020204" pitchFamily="34" charset="0"/>
            </a:endParaRPr>
          </a:p>
          <a:p>
            <a:pPr algn="ctr">
              <a:buNone/>
            </a:pPr>
            <a:r>
              <a:rPr lang="de-DE" sz="2400" dirty="0">
                <a:solidFill>
                  <a:schemeClr val="accent1">
                    <a:lumMod val="50000"/>
                  </a:schemeClr>
                </a:solidFill>
                <a:latin typeface="Arial" panose="020B0604020202020204" pitchFamily="34" charset="0"/>
                <a:cs typeface="Arial" panose="020B0604020202020204" pitchFamily="34" charset="0"/>
              </a:rPr>
              <a:t>	</a:t>
            </a:r>
          </a:p>
          <a:p>
            <a:pPr algn="ctr">
              <a:buNone/>
            </a:pPr>
            <a:r>
              <a:rPr lang="de-DE" sz="2400" dirty="0">
                <a:solidFill>
                  <a:schemeClr val="accent1">
                    <a:lumMod val="50000"/>
                  </a:schemeClr>
                </a:solidFill>
                <a:latin typeface="Arial" panose="020B0604020202020204" pitchFamily="34" charset="0"/>
                <a:cs typeface="Arial" panose="020B0604020202020204" pitchFamily="34" charset="0"/>
              </a:rPr>
              <a:t>= </a:t>
            </a:r>
            <a:r>
              <a:rPr lang="de-DE" sz="2400" b="1" dirty="0">
                <a:solidFill>
                  <a:schemeClr val="accent1">
                    <a:lumMod val="50000"/>
                  </a:schemeClr>
                </a:solidFill>
                <a:latin typeface="Arial" panose="020B0604020202020204" pitchFamily="34" charset="0"/>
                <a:cs typeface="Arial" panose="020B0604020202020204" pitchFamily="34" charset="0"/>
              </a:rPr>
              <a:t>Handlungskompetenz </a:t>
            </a:r>
            <a:br>
              <a:rPr lang="de-DE" sz="2800" dirty="0">
                <a:solidFill>
                  <a:schemeClr val="accent1">
                    <a:lumMod val="50000"/>
                  </a:schemeClr>
                </a:solidFill>
                <a:latin typeface="Arial" panose="020B0604020202020204" pitchFamily="34" charset="0"/>
                <a:cs typeface="Arial" panose="020B0604020202020204" pitchFamily="34" charset="0"/>
              </a:rPr>
            </a:br>
            <a:endParaRPr lang="de-DE" sz="2800" dirty="0">
              <a:solidFill>
                <a:schemeClr val="accent1">
                  <a:lumMod val="50000"/>
                </a:schemeClr>
              </a:solidFill>
              <a:latin typeface="Arial" panose="020B0604020202020204" pitchFamily="34" charset="0"/>
              <a:cs typeface="Arial" panose="020B0604020202020204" pitchFamily="34" charset="0"/>
            </a:endParaRPr>
          </a:p>
        </p:txBody>
      </p:sp>
      <p:sp>
        <p:nvSpPr>
          <p:cNvPr id="4" name="Pfeil nach unten 3"/>
          <p:cNvSpPr/>
          <p:nvPr/>
        </p:nvSpPr>
        <p:spPr>
          <a:xfrm>
            <a:off x="4464087" y="4679602"/>
            <a:ext cx="504056"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107287" tIns="53643" rIns="107287" bIns="53643"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schemeClr val="accent1">
                  <a:lumMod val="50000"/>
                </a:scheme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20826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Inhaltsplatzhalter 3"/>
          <p:cNvSpPr>
            <a:spLocks noGrp="1"/>
          </p:cNvSpPr>
          <p:nvPr>
            <p:ph idx="1"/>
          </p:nvPr>
        </p:nvSpPr>
        <p:spPr>
          <a:xfrm>
            <a:off x="612000" y="2268000"/>
            <a:ext cx="8275456" cy="3936857"/>
          </a:xfrm>
        </p:spPr>
        <p:txBody>
          <a:bodyPr>
            <a:noAutofit/>
          </a:bodyPr>
          <a:lstStyle/>
          <a:p>
            <a:pPr marL="0" indent="0">
              <a:lnSpc>
                <a:spcPct val="120000"/>
              </a:lnSpc>
              <a:buNone/>
            </a:pPr>
            <a:r>
              <a:rPr lang="de-DE" sz="1800" dirty="0">
                <a:solidFill>
                  <a:schemeClr val="accent1">
                    <a:lumMod val="50000"/>
                  </a:schemeClr>
                </a:solidFill>
                <a:latin typeface="Arial" panose="020B0604020202020204" pitchFamily="34" charset="0"/>
                <a:cs typeface="Arial" panose="020B0604020202020204" pitchFamily="34" charset="0"/>
              </a:rPr>
              <a:t>Die Potenzialanalyse…</a:t>
            </a:r>
          </a:p>
          <a:p>
            <a:pPr>
              <a:lnSpc>
                <a:spcPct val="170000"/>
              </a:lnSpc>
              <a:spcBef>
                <a:spcPts val="0"/>
              </a:spcBef>
              <a:spcAft>
                <a:spcPts val="1200"/>
              </a:spcAft>
              <a:buFont typeface="Arial" panose="020B0604020202020204" pitchFamily="34" charset="0"/>
              <a:buChar char="•"/>
            </a:pPr>
            <a:r>
              <a:rPr lang="de-DE" sz="1800" dirty="0">
                <a:solidFill>
                  <a:schemeClr val="accent1">
                    <a:lumMod val="50000"/>
                  </a:schemeClr>
                </a:solidFill>
                <a:latin typeface="Arial" panose="020B0604020202020204" pitchFamily="34" charset="0"/>
                <a:cs typeface="Arial" panose="020B0604020202020204" pitchFamily="34" charset="0"/>
              </a:rPr>
              <a:t>ist Teil einer Berufsorientierung, die auf die Persönlichkeitsentwicklung zielt,</a:t>
            </a:r>
          </a:p>
          <a:p>
            <a:pPr>
              <a:lnSpc>
                <a:spcPct val="170000"/>
              </a:lnSpc>
              <a:spcBef>
                <a:spcPts val="0"/>
              </a:spcBef>
              <a:spcAft>
                <a:spcPts val="1200"/>
              </a:spcAft>
              <a:buFont typeface="Arial" panose="020B0604020202020204" pitchFamily="34" charset="0"/>
              <a:buChar char="•"/>
            </a:pPr>
            <a:r>
              <a:rPr lang="de-DE" sz="1800" dirty="0">
                <a:solidFill>
                  <a:schemeClr val="accent1">
                    <a:lumMod val="50000"/>
                  </a:schemeClr>
                </a:solidFill>
                <a:latin typeface="Arial" panose="020B0604020202020204" pitchFamily="34" charset="0"/>
                <a:cs typeface="Arial" panose="020B0604020202020204" pitchFamily="34" charset="0"/>
              </a:rPr>
              <a:t>sensibilisiert Schule für den individuellen Orientierungsprozess,</a:t>
            </a:r>
          </a:p>
          <a:p>
            <a:pPr>
              <a:lnSpc>
                <a:spcPct val="170000"/>
              </a:lnSpc>
              <a:spcBef>
                <a:spcPts val="0"/>
              </a:spcBef>
              <a:spcAft>
                <a:spcPts val="1200"/>
              </a:spcAft>
              <a:buFont typeface="Arial" panose="020B0604020202020204" pitchFamily="34" charset="0"/>
              <a:buChar char="•"/>
            </a:pPr>
            <a:r>
              <a:rPr lang="de-DE" sz="1800" dirty="0">
                <a:solidFill>
                  <a:schemeClr val="accent1">
                    <a:lumMod val="50000"/>
                  </a:schemeClr>
                </a:solidFill>
                <a:latin typeface="Arial" panose="020B0604020202020204" pitchFamily="34" charset="0"/>
                <a:cs typeface="Arial" panose="020B0604020202020204" pitchFamily="34" charset="0"/>
              </a:rPr>
              <a:t>hat einen stärkenorientierten Blick auf den Jugendlichen,</a:t>
            </a:r>
          </a:p>
          <a:p>
            <a:pPr>
              <a:lnSpc>
                <a:spcPct val="170000"/>
              </a:lnSpc>
              <a:spcBef>
                <a:spcPts val="0"/>
              </a:spcBef>
              <a:spcAft>
                <a:spcPts val="1200"/>
              </a:spcAft>
              <a:buFont typeface="Arial" panose="020B0604020202020204" pitchFamily="34" charset="0"/>
              <a:buChar char="•"/>
            </a:pPr>
            <a:r>
              <a:rPr lang="de-DE" sz="1800" dirty="0">
                <a:solidFill>
                  <a:schemeClr val="accent1">
                    <a:lumMod val="50000"/>
                  </a:schemeClr>
                </a:solidFill>
                <a:latin typeface="Arial" panose="020B0604020202020204" pitchFamily="34" charset="0"/>
                <a:cs typeface="Arial" panose="020B0604020202020204" pitchFamily="34" charset="0"/>
              </a:rPr>
              <a:t>ist Grundlage zur Kompetenzentwicklung und für den Förderprozess,</a:t>
            </a:r>
          </a:p>
          <a:p>
            <a:pPr>
              <a:lnSpc>
                <a:spcPct val="170000"/>
              </a:lnSpc>
              <a:spcBef>
                <a:spcPts val="0"/>
              </a:spcBef>
              <a:spcAft>
                <a:spcPts val="1200"/>
              </a:spcAft>
            </a:pPr>
            <a:r>
              <a:rPr lang="de-DE" sz="1800" dirty="0">
                <a:solidFill>
                  <a:schemeClr val="accent1">
                    <a:lumMod val="50000"/>
                  </a:schemeClr>
                </a:solidFill>
                <a:latin typeface="Arial" panose="020B0604020202020204" pitchFamily="34" charset="0"/>
                <a:cs typeface="Arial" panose="020B0604020202020204" pitchFamily="34" charset="0"/>
              </a:rPr>
              <a:t>Grundlage für weiteren Entwicklungs- und Förderprozess bis zum Übergang in Ausbildung bzw. Studium.</a:t>
            </a:r>
          </a:p>
        </p:txBody>
      </p:sp>
      <p:sp>
        <p:nvSpPr>
          <p:cNvPr id="6" name="Titel 2"/>
          <p:cNvSpPr txBox="1">
            <a:spLocks noGrp="1"/>
          </p:cNvSpPr>
          <p:nvPr>
            <p:ph type="title"/>
          </p:nvPr>
        </p:nvSpPr>
        <p:spPr>
          <a:xfrm>
            <a:off x="612000" y="504000"/>
            <a:ext cx="8677072" cy="610045"/>
          </a:xfrm>
          <a:prstGeom prst="rect">
            <a:avLst/>
          </a:prstGeom>
        </p:spPr>
        <p:txBody>
          <a:bodyPr>
            <a:noAutofit/>
          </a:bodyPr>
          <a:lstStyle>
            <a:lvl1pPr algn="ctr" rtl="0" eaLnBrk="0" fontAlgn="base" hangingPunct="0">
              <a:spcBef>
                <a:spcPct val="0"/>
              </a:spcBef>
              <a:spcAft>
                <a:spcPct val="0"/>
              </a:spcAft>
              <a:defRPr sz="2000" b="1">
                <a:solidFill>
                  <a:srgbClr val="1E4770"/>
                </a:solidFill>
                <a:latin typeface="+mj-lt"/>
                <a:ea typeface="+mj-ea"/>
                <a:cs typeface="+mj-cs"/>
              </a:defRPr>
            </a:lvl1pPr>
            <a:lvl2pPr algn="ctr" rtl="0" eaLnBrk="0" fontAlgn="base" hangingPunct="0">
              <a:spcBef>
                <a:spcPct val="0"/>
              </a:spcBef>
              <a:spcAft>
                <a:spcPct val="0"/>
              </a:spcAft>
              <a:defRPr sz="2000" b="1">
                <a:solidFill>
                  <a:srgbClr val="1E4770"/>
                </a:solidFill>
                <a:latin typeface="Arial Black" pitchFamily="34" charset="0"/>
              </a:defRPr>
            </a:lvl2pPr>
            <a:lvl3pPr algn="ctr" rtl="0" eaLnBrk="0" fontAlgn="base" hangingPunct="0">
              <a:spcBef>
                <a:spcPct val="0"/>
              </a:spcBef>
              <a:spcAft>
                <a:spcPct val="0"/>
              </a:spcAft>
              <a:defRPr sz="2000" b="1">
                <a:solidFill>
                  <a:srgbClr val="1E4770"/>
                </a:solidFill>
                <a:latin typeface="Arial Black" pitchFamily="34" charset="0"/>
              </a:defRPr>
            </a:lvl3pPr>
            <a:lvl4pPr algn="ctr" rtl="0" eaLnBrk="0" fontAlgn="base" hangingPunct="0">
              <a:spcBef>
                <a:spcPct val="0"/>
              </a:spcBef>
              <a:spcAft>
                <a:spcPct val="0"/>
              </a:spcAft>
              <a:defRPr sz="2000" b="1">
                <a:solidFill>
                  <a:srgbClr val="1E4770"/>
                </a:solidFill>
                <a:latin typeface="Arial Black" pitchFamily="34" charset="0"/>
              </a:defRPr>
            </a:lvl4pPr>
            <a:lvl5pPr algn="ctr" rtl="0" eaLnBrk="0" fontAlgn="base" hangingPunct="0">
              <a:spcBef>
                <a:spcPct val="0"/>
              </a:spcBef>
              <a:spcAft>
                <a:spcPct val="0"/>
              </a:spcAft>
              <a:defRPr sz="2000" b="1">
                <a:solidFill>
                  <a:srgbClr val="1E4770"/>
                </a:solidFill>
                <a:latin typeface="Arial Black" pitchFamily="34" charset="0"/>
              </a:defRPr>
            </a:lvl5pPr>
            <a:lvl6pPr marL="457200" algn="ctr" rtl="0" eaLnBrk="0" fontAlgn="base" hangingPunct="0">
              <a:spcBef>
                <a:spcPct val="0"/>
              </a:spcBef>
              <a:spcAft>
                <a:spcPct val="0"/>
              </a:spcAft>
              <a:defRPr sz="2000" b="1">
                <a:solidFill>
                  <a:srgbClr val="1E4770"/>
                </a:solidFill>
                <a:latin typeface="Arial" charset="0"/>
              </a:defRPr>
            </a:lvl6pPr>
            <a:lvl7pPr marL="914400" algn="ctr" rtl="0" eaLnBrk="0" fontAlgn="base" hangingPunct="0">
              <a:spcBef>
                <a:spcPct val="0"/>
              </a:spcBef>
              <a:spcAft>
                <a:spcPct val="0"/>
              </a:spcAft>
              <a:defRPr sz="2000" b="1">
                <a:solidFill>
                  <a:srgbClr val="1E4770"/>
                </a:solidFill>
                <a:latin typeface="Arial" charset="0"/>
              </a:defRPr>
            </a:lvl7pPr>
            <a:lvl8pPr marL="1371600" algn="ctr" rtl="0" eaLnBrk="0" fontAlgn="base" hangingPunct="0">
              <a:spcBef>
                <a:spcPct val="0"/>
              </a:spcBef>
              <a:spcAft>
                <a:spcPct val="0"/>
              </a:spcAft>
              <a:defRPr sz="2000" b="1">
                <a:solidFill>
                  <a:srgbClr val="1E4770"/>
                </a:solidFill>
                <a:latin typeface="Arial" charset="0"/>
              </a:defRPr>
            </a:lvl8pPr>
            <a:lvl9pPr marL="1828800" algn="ctr" rtl="0" eaLnBrk="0" fontAlgn="base" hangingPunct="0">
              <a:spcBef>
                <a:spcPct val="0"/>
              </a:spcBef>
              <a:spcAft>
                <a:spcPct val="0"/>
              </a:spcAft>
              <a:defRPr sz="2000" b="1">
                <a:solidFill>
                  <a:srgbClr val="1E4770"/>
                </a:solidFill>
                <a:latin typeface="Arial" charset="0"/>
              </a:defRPr>
            </a:lvl9pPr>
          </a:lstStyle>
          <a:p>
            <a:pPr algn="l"/>
            <a:r>
              <a:rPr lang="de-DE" sz="2400" kern="0" dirty="0">
                <a:solidFill>
                  <a:schemeClr val="accent1">
                    <a:lumMod val="50000"/>
                  </a:schemeClr>
                </a:solidFill>
                <a:latin typeface="Arial" panose="020B0604020202020204" pitchFamily="34" charset="0"/>
                <a:cs typeface="Arial" panose="020B0604020202020204" pitchFamily="34" charset="0"/>
              </a:rPr>
              <a:t>Die Potenzialanalyse als Basis individueller Förderung </a:t>
            </a:r>
            <a:br>
              <a:rPr lang="de-DE" sz="2400" kern="0" dirty="0">
                <a:solidFill>
                  <a:schemeClr val="accent1">
                    <a:lumMod val="50000"/>
                  </a:schemeClr>
                </a:solidFill>
                <a:latin typeface="Arial" panose="020B0604020202020204" pitchFamily="34" charset="0"/>
                <a:cs typeface="Arial" panose="020B0604020202020204" pitchFamily="34" charset="0"/>
              </a:rPr>
            </a:br>
            <a:r>
              <a:rPr lang="de-DE" sz="2400" kern="0" dirty="0">
                <a:solidFill>
                  <a:schemeClr val="accent1">
                    <a:lumMod val="50000"/>
                  </a:schemeClr>
                </a:solidFill>
                <a:latin typeface="Arial" panose="020B0604020202020204" pitchFamily="34" charset="0"/>
                <a:cs typeface="Arial" panose="020B0604020202020204" pitchFamily="34" charset="0"/>
              </a:rPr>
              <a:t>in der Berufsorientierung</a:t>
            </a:r>
          </a:p>
        </p:txBody>
      </p:sp>
      <p:sp>
        <p:nvSpPr>
          <p:cNvPr id="4" name="Rechteck 3"/>
          <p:cNvSpPr/>
          <p:nvPr/>
        </p:nvSpPr>
        <p:spPr>
          <a:xfrm>
            <a:off x="612000" y="1476000"/>
            <a:ext cx="7748229" cy="646331"/>
          </a:xfrm>
          <a:prstGeom prst="rect">
            <a:avLst/>
          </a:prstGeom>
          <a:solidFill>
            <a:srgbClr val="92D050"/>
          </a:solidFill>
        </p:spPr>
        <p:txBody>
          <a:bodyPr wrap="square">
            <a:spAutoFit/>
          </a:bodyPr>
          <a:lstStyle/>
          <a:p>
            <a:pPr marL="0" marR="0" lvl="0" indent="0" algn="l" defTabSz="457200" rtl="0" eaLnBrk="1" fontAlgn="auto" latinLnBrk="0" hangingPunct="1">
              <a:lnSpc>
                <a:spcPct val="100000"/>
              </a:lnSpc>
              <a:spcBef>
                <a:spcPct val="20000"/>
              </a:spcBef>
              <a:spcAft>
                <a:spcPts val="0"/>
              </a:spcAft>
              <a:buClrTx/>
              <a:buSzTx/>
              <a:buFontTx/>
              <a:buNone/>
              <a:tabLst/>
              <a:defRPr/>
            </a:pPr>
            <a:r>
              <a:rPr kumimoji="0" lang="de-DE" altLang="de-DE" sz="1800" b="0"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Ziel ist es, dem einzelnen Jugendlichen die eigenen Fähigkeiten, Talente und Potenziale bewusst zu machen.</a:t>
            </a:r>
          </a:p>
        </p:txBody>
      </p:sp>
    </p:spTree>
    <p:extLst>
      <p:ext uri="{BB962C8B-B14F-4D97-AF65-F5344CB8AC3E}">
        <p14:creationId xmlns:p14="http://schemas.microsoft.com/office/powerpoint/2010/main" val="41787168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12000" y="2063573"/>
            <a:ext cx="7759338" cy="3083921"/>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Die Potenzialanalyse fördert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endParaRPr>
          </a:p>
          <a:p>
            <a:pPr marL="285750" marR="0" lvl="0" indent="-285750" algn="l" defTabSz="457200" rtl="0" eaLnBrk="1" fontAlgn="auto" latinLnBrk="0" hangingPunct="1">
              <a:lnSpc>
                <a:spcPct val="170000"/>
              </a:lnSpc>
              <a:spcBef>
                <a:spcPts val="0"/>
              </a:spcBef>
              <a:spcAft>
                <a:spcPts val="0"/>
              </a:spcAft>
              <a:buClrTx/>
              <a:buSzTx/>
              <a:buFont typeface="Arial" panose="020B0604020202020204" pitchFamily="34" charset="0"/>
              <a:buChar char="•"/>
              <a:tabLst/>
              <a:defRPr/>
            </a:pPr>
            <a:r>
              <a:rPr kumimoji="0" lang="de-DE" sz="1800" b="0"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die Auseinandersetzung mit den eigenen Neigungen und Interessen,</a:t>
            </a:r>
          </a:p>
          <a:p>
            <a:pPr marL="285750" marR="0" lvl="0" indent="-285750" algn="l" defTabSz="457200" rtl="0" eaLnBrk="1" fontAlgn="auto" latinLnBrk="0" hangingPunct="1">
              <a:lnSpc>
                <a:spcPct val="170000"/>
              </a:lnSpc>
              <a:spcBef>
                <a:spcPts val="0"/>
              </a:spcBef>
              <a:spcAft>
                <a:spcPts val="0"/>
              </a:spcAft>
              <a:buClrTx/>
              <a:buSzTx/>
              <a:buFont typeface="Arial" panose="020B0604020202020204" pitchFamily="34" charset="0"/>
              <a:buChar char="•"/>
              <a:tabLst/>
              <a:defRPr/>
            </a:pPr>
            <a:r>
              <a:rPr kumimoji="0" lang="de-DE" sz="1800" b="0"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die Auseinandersetzung mit Wunschträumen und Lebensplänen,</a:t>
            </a:r>
          </a:p>
          <a:p>
            <a:pPr marL="285750" marR="0" lvl="0" indent="-285750" algn="l" defTabSz="457200" rtl="0" eaLnBrk="1" fontAlgn="auto" latinLnBrk="0" hangingPunct="1">
              <a:lnSpc>
                <a:spcPct val="170000"/>
              </a:lnSpc>
              <a:spcBef>
                <a:spcPts val="0"/>
              </a:spcBef>
              <a:spcAft>
                <a:spcPts val="0"/>
              </a:spcAft>
              <a:buClrTx/>
              <a:buSzTx/>
              <a:buFont typeface="Arial" panose="020B0604020202020204" pitchFamily="34" charset="0"/>
              <a:buChar char="•"/>
              <a:tabLst/>
              <a:defRPr/>
            </a:pPr>
            <a:r>
              <a:rPr kumimoji="0" lang="de-DE" sz="1800" b="0"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Selbstreflexion und Selbstorganisation,</a:t>
            </a:r>
          </a:p>
          <a:p>
            <a:pPr marL="285750" marR="0" lvl="0" indent="-285750" algn="l" defTabSz="457200" rtl="0" eaLnBrk="1" fontAlgn="auto" latinLnBrk="0" hangingPunct="1">
              <a:lnSpc>
                <a:spcPct val="170000"/>
              </a:lnSpc>
              <a:spcBef>
                <a:spcPts val="0"/>
              </a:spcBef>
              <a:spcAft>
                <a:spcPts val="0"/>
              </a:spcAft>
              <a:buClrTx/>
              <a:buSzTx/>
              <a:buFont typeface="Arial" panose="020B0604020202020204" pitchFamily="34" charset="0"/>
              <a:buChar char="•"/>
              <a:tabLst/>
              <a:defRPr/>
            </a:pPr>
            <a:r>
              <a:rPr kumimoji="0" lang="de-DE" sz="1800" b="0"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die Entscheidungs- und Handlungskompetenz</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endParaRPr>
          </a:p>
        </p:txBody>
      </p:sp>
      <p:sp>
        <p:nvSpPr>
          <p:cNvPr id="2" name="Rechteck 1"/>
          <p:cNvSpPr/>
          <p:nvPr/>
        </p:nvSpPr>
        <p:spPr>
          <a:xfrm>
            <a:off x="612000" y="504000"/>
            <a:ext cx="7680959" cy="794064"/>
          </a:xfrm>
          <a:prstGeom prst="rect">
            <a:avLst/>
          </a:prstGeom>
        </p:spPr>
        <p:txBody>
          <a:bodyPr wrap="square">
            <a:spAutoFit/>
          </a:bodyPr>
          <a:lstStyle/>
          <a:p>
            <a:pPr marL="0" marR="0" lvl="0" indent="0" algn="l" defTabSz="457200" rtl="0" eaLnBrk="0" fontAlgn="auto" latinLnBrk="0" hangingPunct="0">
              <a:lnSpc>
                <a:spcPct val="95000"/>
              </a:lnSpc>
              <a:spcBef>
                <a:spcPts val="0"/>
              </a:spcBef>
              <a:spcAft>
                <a:spcPts val="0"/>
              </a:spcAft>
              <a:buClrTx/>
              <a:buSzTx/>
              <a:buFontTx/>
              <a:buNone/>
              <a:tabLst/>
              <a:defRPr/>
            </a:pPr>
            <a:r>
              <a:rPr kumimoji="0" lang="de-DE" sz="2400" b="1"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Zielsetzung der Potenzialanalyse bei Schülerinnen und Schülern</a:t>
            </a:r>
          </a:p>
        </p:txBody>
      </p:sp>
    </p:spTree>
    <p:extLst>
      <p:ext uri="{BB962C8B-B14F-4D97-AF65-F5344CB8AC3E}">
        <p14:creationId xmlns:p14="http://schemas.microsoft.com/office/powerpoint/2010/main" val="3110679106"/>
      </p:ext>
    </p:extLst>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senz">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de-DE" sz="2800" b="1" i="0" u="none" strike="noStrike" cap="none" normalizeH="0" baseline="0" smtClean="0">
            <a:ln>
              <a:noFill/>
            </a:ln>
            <a:solidFill>
              <a:srgbClr val="1E4770"/>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de-DE" sz="2800" b="1" i="0" u="none" strike="noStrike" cap="none" normalizeH="0" baseline="0" smtClean="0">
            <a:ln>
              <a:noFill/>
            </a:ln>
            <a:solidFill>
              <a:srgbClr val="1E4770"/>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1155</Words>
  <Application>Microsoft Office PowerPoint</Application>
  <PresentationFormat>Bildschirmpräsentation (4:3)</PresentationFormat>
  <Paragraphs>292</Paragraphs>
  <Slides>16</Slides>
  <Notes>8</Notes>
  <HiddenSlides>0</HiddenSlides>
  <MMClips>0</MMClips>
  <ScaleCrop>false</ScaleCrop>
  <HeadingPairs>
    <vt:vector size="6" baseType="variant">
      <vt:variant>
        <vt:lpstr>Verwendete Schriftarten</vt:lpstr>
      </vt:variant>
      <vt:variant>
        <vt:i4>7</vt:i4>
      </vt:variant>
      <vt:variant>
        <vt:lpstr>Design</vt:lpstr>
      </vt:variant>
      <vt:variant>
        <vt:i4>2</vt:i4>
      </vt:variant>
      <vt:variant>
        <vt:lpstr>Folientitel</vt:lpstr>
      </vt:variant>
      <vt:variant>
        <vt:i4>16</vt:i4>
      </vt:variant>
    </vt:vector>
  </HeadingPairs>
  <TitlesOfParts>
    <vt:vector size="25" baseType="lpstr">
      <vt:lpstr>Arial</vt:lpstr>
      <vt:lpstr>Arial Black</vt:lpstr>
      <vt:lpstr>Calibri</vt:lpstr>
      <vt:lpstr>Calibri Light</vt:lpstr>
      <vt:lpstr>Courier New</vt:lpstr>
      <vt:lpstr>Times New Roman</vt:lpstr>
      <vt:lpstr>Wingdings</vt:lpstr>
      <vt:lpstr>Standarddesign</vt:lpstr>
      <vt:lpstr>Office</vt:lpstr>
      <vt:lpstr>Informationen zur Potenzialanalyse und dem Landesvorhaben „Kein Abschluss ohne Anschluss“  </vt:lpstr>
      <vt:lpstr>Wer ist in der Schule zuständig für die Durchführung der Potenzialanalyse?</vt:lpstr>
      <vt:lpstr>PowerPoint-Präsentation</vt:lpstr>
      <vt:lpstr>Elemente der schulischen Berufs-und Studienorientierung</vt:lpstr>
      <vt:lpstr>PowerPoint-Präsentation</vt:lpstr>
      <vt:lpstr>PowerPoint-Präsentation</vt:lpstr>
      <vt:lpstr>Die Potenzialanalyse ist eine  stärken- und handlungsorientierte Analyse  Kernelement: Handlungsorientierte Beobachtungsaufgaben</vt:lpstr>
      <vt:lpstr>Die Potenzialanalyse als Basis individueller Förderung  in der Berufsorientierung</vt:lpstr>
      <vt:lpstr>PowerPoint-Präsentation</vt:lpstr>
      <vt:lpstr>PowerPoint-Präsentation</vt:lpstr>
      <vt:lpstr>PowerPoint-Präsentation</vt:lpstr>
      <vt:lpstr>PowerPoint-Präsentation</vt:lpstr>
      <vt:lpstr>Datenerfassung</vt:lpstr>
      <vt:lpstr>PowerPoint-Präsentation</vt:lpstr>
      <vt:lpstr>PowerPoint-Präsentation</vt:lpstr>
      <vt:lpstr>PowerPoint-Präsentation</vt:lpstr>
    </vt:vector>
  </TitlesOfParts>
  <Company>Bezirksregierung Düsseldorf</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Standard-Folienlayout</dc:title>
  <dc:subject>Präsentationsvorlage BezReg</dc:subject>
  <dc:creator>Mayer, Gerhard</dc:creator>
  <dc:description>Design Stand 02/2004</dc:description>
  <cp:lastModifiedBy>André Odenthal</cp:lastModifiedBy>
  <cp:revision>654</cp:revision>
  <cp:lastPrinted>2014-05-15T06:41:37Z</cp:lastPrinted>
  <dcterms:created xsi:type="dcterms:W3CDTF">2004-02-15T10:59:43Z</dcterms:created>
  <dcterms:modified xsi:type="dcterms:W3CDTF">2021-01-21T14:37:54Z</dcterms:modified>
</cp:coreProperties>
</file>