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8" r:id="rId2"/>
    <p:sldId id="427" r:id="rId3"/>
    <p:sldId id="438" r:id="rId4"/>
    <p:sldId id="430" r:id="rId5"/>
    <p:sldId id="433" r:id="rId6"/>
    <p:sldId id="439" r:id="rId7"/>
    <p:sldId id="394" r:id="rId8"/>
    <p:sldId id="440" r:id="rId9"/>
    <p:sldId id="356" r:id="rId10"/>
    <p:sldId id="305" r:id="rId11"/>
    <p:sldId id="435" r:id="rId12"/>
    <p:sldId id="371" r:id="rId13"/>
    <p:sldId id="413" r:id="rId14"/>
    <p:sldId id="345" r:id="rId15"/>
    <p:sldId id="434" r:id="rId16"/>
    <p:sldId id="451" r:id="rId17"/>
    <p:sldId id="412" r:id="rId18"/>
    <p:sldId id="410" r:id="rId19"/>
    <p:sldId id="361" r:id="rId20"/>
    <p:sldId id="419" r:id="rId21"/>
    <p:sldId id="348" r:id="rId22"/>
    <p:sldId id="350" r:id="rId23"/>
    <p:sldId id="351" r:id="rId24"/>
    <p:sldId id="426" r:id="rId25"/>
    <p:sldId id="369" r:id="rId26"/>
    <p:sldId id="452" r:id="rId27"/>
    <p:sldId id="335" r:id="rId28"/>
    <p:sldId id="336" r:id="rId29"/>
    <p:sldId id="414" r:id="rId30"/>
    <p:sldId id="409" r:id="rId31"/>
    <p:sldId id="400" r:id="rId32"/>
    <p:sldId id="437" r:id="rId33"/>
    <p:sldId id="367" r:id="rId34"/>
    <p:sldId id="415" r:id="rId35"/>
    <p:sldId id="33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CC0000"/>
    <a:srgbClr val="99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8" autoAdjust="0"/>
    <p:restoredTop sz="94660"/>
  </p:normalViewPr>
  <p:slideViewPr>
    <p:cSldViewPr snapToGrid="0">
      <p:cViewPr varScale="1">
        <p:scale>
          <a:sx n="82" d="100"/>
          <a:sy n="82" d="100"/>
        </p:scale>
        <p:origin x="102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E0D8B-71EC-4F89-ADE4-E2409D5739B6}" type="datetimeFigureOut">
              <a:rPr lang="de-DE" smtClean="0"/>
              <a:t>21.01.2021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F631E-F42A-4A8A-8C9A-E46DC3C4B9D7}" type="slidenum">
              <a:rPr lang="de-DE" smtClean="0"/>
              <a:t>‹Nr.›</a:t>
            </a:fld>
            <a:endParaRPr lang="de-DE"/>
          </a:p>
        </p:txBody>
      </p:sp>
    </p:spTree>
    <p:extLst>
      <p:ext uri="{BB962C8B-B14F-4D97-AF65-F5344CB8AC3E}">
        <p14:creationId xmlns:p14="http://schemas.microsoft.com/office/powerpoint/2010/main" val="210771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xfrm>
            <a:off x="1143000" y="685800"/>
            <a:ext cx="4572000" cy="3429000"/>
          </a:xfrm>
          <a:ln/>
        </p:spPr>
      </p:sp>
      <p:sp>
        <p:nvSpPr>
          <p:cNvPr id="20483" name="Notizenplatzhalter 2"/>
          <p:cNvSpPr>
            <a:spLocks noGrp="1"/>
          </p:cNvSpPr>
          <p:nvPr>
            <p:ph type="body" idx="1"/>
          </p:nvPr>
        </p:nvSpPr>
        <p:spPr>
          <a:noFill/>
        </p:spPr>
        <p:txBody>
          <a:bodyPr/>
          <a:lstStyle/>
          <a:p>
            <a:endParaRPr lang="de-DE" i="1" dirty="0">
              <a:latin typeface="Times New Roman" pitchFamily="18" charset="0"/>
            </a:endParaRPr>
          </a:p>
        </p:txBody>
      </p:sp>
      <p:sp>
        <p:nvSpPr>
          <p:cNvPr id="20484" name="Foliennummernplatzhalter 3"/>
          <p:cNvSpPr>
            <a:spLocks noGrp="1"/>
          </p:cNvSpPr>
          <p:nvPr>
            <p:ph type="sldNum" sz="quarter" idx="5"/>
          </p:nvPr>
        </p:nvSpPr>
        <p:spPr>
          <a:noFill/>
        </p:spPr>
        <p:txBody>
          <a:bodyPr/>
          <a:lstStyle>
            <a:lvl1pPr algn="ctr" eaLnBrk="0" hangingPunct="0">
              <a:defRPr sz="2800" b="1">
                <a:solidFill>
                  <a:srgbClr val="1E4770"/>
                </a:solidFill>
                <a:latin typeface="Arial" charset="0"/>
              </a:defRPr>
            </a:lvl1pPr>
            <a:lvl2pPr marL="739305" indent="-284347" algn="ctr" eaLnBrk="0" hangingPunct="0">
              <a:defRPr sz="2800" b="1">
                <a:solidFill>
                  <a:srgbClr val="1E4770"/>
                </a:solidFill>
                <a:latin typeface="Arial" charset="0"/>
              </a:defRPr>
            </a:lvl2pPr>
            <a:lvl3pPr marL="1137393" indent="-227479" algn="ctr" eaLnBrk="0" hangingPunct="0">
              <a:defRPr sz="2800" b="1">
                <a:solidFill>
                  <a:srgbClr val="1E4770"/>
                </a:solidFill>
                <a:latin typeface="Arial" charset="0"/>
              </a:defRPr>
            </a:lvl3pPr>
            <a:lvl4pPr marL="1592349" indent="-227479" algn="ctr" eaLnBrk="0" hangingPunct="0">
              <a:defRPr sz="2800" b="1">
                <a:solidFill>
                  <a:srgbClr val="1E4770"/>
                </a:solidFill>
                <a:latin typeface="Arial" charset="0"/>
              </a:defRPr>
            </a:lvl4pPr>
            <a:lvl5pPr marL="2047305" indent="-227479" algn="ctr" eaLnBrk="0" hangingPunct="0">
              <a:defRPr sz="2800" b="1">
                <a:solidFill>
                  <a:srgbClr val="1E4770"/>
                </a:solidFill>
                <a:latin typeface="Arial" charset="0"/>
              </a:defRPr>
            </a:lvl5pPr>
            <a:lvl6pPr marL="2502263" indent="-227479" algn="ctr" eaLnBrk="0" fontAlgn="base" hangingPunct="0">
              <a:spcBef>
                <a:spcPct val="0"/>
              </a:spcBef>
              <a:spcAft>
                <a:spcPct val="0"/>
              </a:spcAft>
              <a:defRPr sz="2800" b="1">
                <a:solidFill>
                  <a:srgbClr val="1E4770"/>
                </a:solidFill>
                <a:latin typeface="Arial" charset="0"/>
              </a:defRPr>
            </a:lvl6pPr>
            <a:lvl7pPr marL="2957218" indent="-227479" algn="ctr" eaLnBrk="0" fontAlgn="base" hangingPunct="0">
              <a:spcBef>
                <a:spcPct val="0"/>
              </a:spcBef>
              <a:spcAft>
                <a:spcPct val="0"/>
              </a:spcAft>
              <a:defRPr sz="2800" b="1">
                <a:solidFill>
                  <a:srgbClr val="1E4770"/>
                </a:solidFill>
                <a:latin typeface="Arial" charset="0"/>
              </a:defRPr>
            </a:lvl7pPr>
            <a:lvl8pPr marL="3412177" indent="-227479" algn="ctr" eaLnBrk="0" fontAlgn="base" hangingPunct="0">
              <a:spcBef>
                <a:spcPct val="0"/>
              </a:spcBef>
              <a:spcAft>
                <a:spcPct val="0"/>
              </a:spcAft>
              <a:defRPr sz="2800" b="1">
                <a:solidFill>
                  <a:srgbClr val="1E4770"/>
                </a:solidFill>
                <a:latin typeface="Arial" charset="0"/>
              </a:defRPr>
            </a:lvl8pPr>
            <a:lvl9pPr marL="3867133" indent="-227479" algn="ctr" eaLnBrk="0" fontAlgn="base" hangingPunct="0">
              <a:spcBef>
                <a:spcPct val="0"/>
              </a:spcBef>
              <a:spcAft>
                <a:spcPct val="0"/>
              </a:spcAft>
              <a:defRPr sz="2800" b="1">
                <a:solidFill>
                  <a:srgbClr val="1E4770"/>
                </a:solidFill>
                <a:latin typeface="Arial" charset="0"/>
              </a:defRPr>
            </a:lvl9pPr>
          </a:lstStyle>
          <a:p>
            <a:pPr algn="r"/>
            <a:fld id="{FB02DD49-36F2-4114-977E-FE4C16C9B9A3}" type="slidenum">
              <a:rPr lang="de-DE" sz="1300" b="0">
                <a:solidFill>
                  <a:schemeClr val="tx1"/>
                </a:solidFill>
                <a:latin typeface="Times New Roman" pitchFamily="18" charset="0"/>
              </a:rPr>
              <a:pPr algn="r"/>
              <a:t>4</a:t>
            </a:fld>
            <a:endParaRPr lang="de-DE" sz="1300" b="0">
              <a:solidFill>
                <a:schemeClr val="tx1"/>
              </a:solidFill>
              <a:latin typeface="Times New Roman" pitchFamily="18" charset="0"/>
            </a:endParaRPr>
          </a:p>
        </p:txBody>
      </p:sp>
    </p:spTree>
    <p:extLst>
      <p:ext uri="{BB962C8B-B14F-4D97-AF65-F5344CB8AC3E}">
        <p14:creationId xmlns:p14="http://schemas.microsoft.com/office/powerpoint/2010/main" val="263608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Ergebnis der Potenzialanalyse wird mit Ihrem Kind vom durchführenden Träger in einem Einzelgespräch besprochen. Dabei wird zunächst die Selbsteinschätzung erfragt und diese mit den Ergebnissen der Fremdeinschätzung verglichen. Ziel des Feedbacks ist die Selbstreflexion, das Selbst-Bewusstsein und nicht zuletzt den Stolz auf eigene Kompetenzen zu stärken. </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E2615-60C5-4E3E-BE5B-18D35FC92B7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01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defRPr/>
            </a:pP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FA312-C000-41FC-B57D-B27C02F34D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26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Arial" panose="020B0604020202020204" pitchFamily="34" charset="0"/>
              </a:defRPr>
            </a:lvl1pPr>
            <a:lvl2pPr marL="742950" indent="-285750" defTabSz="920750" eaLnBrk="0" hangingPunct="0">
              <a:spcBef>
                <a:spcPct val="30000"/>
              </a:spcBef>
              <a:defRPr sz="1200">
                <a:solidFill>
                  <a:schemeClr val="tx1"/>
                </a:solidFill>
                <a:latin typeface="Arial" panose="020B0604020202020204" pitchFamily="34" charset="0"/>
              </a:defRPr>
            </a:lvl2pPr>
            <a:lvl3pPr marL="1143000" indent="-228600" defTabSz="920750" eaLnBrk="0" hangingPunct="0">
              <a:spcBef>
                <a:spcPct val="30000"/>
              </a:spcBef>
              <a:defRPr sz="1200">
                <a:solidFill>
                  <a:schemeClr val="tx1"/>
                </a:solidFill>
                <a:latin typeface="Arial" panose="020B0604020202020204" pitchFamily="34" charset="0"/>
              </a:defRPr>
            </a:lvl3pPr>
            <a:lvl4pPr marL="1600200" indent="-228600" defTabSz="920750" eaLnBrk="0" hangingPunct="0">
              <a:spcBef>
                <a:spcPct val="30000"/>
              </a:spcBef>
              <a:defRPr sz="1200">
                <a:solidFill>
                  <a:schemeClr val="tx1"/>
                </a:solidFill>
                <a:latin typeface="Arial" panose="020B0604020202020204" pitchFamily="34" charset="0"/>
              </a:defRPr>
            </a:lvl4pPr>
            <a:lvl5pPr marL="2057400" indent="-228600" defTabSz="920750" eaLnBrk="0" hangingPunct="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85FCB0-D56D-4653-BCF1-7F84A3535E1F}" type="slidenum">
              <a:rPr lang="de-DE" altLang="de-DE">
                <a:latin typeface="Times New Roman" panose="02020603050405020304" pitchFamily="18" charset="0"/>
              </a:rPr>
              <a:pPr eaLnBrk="1" hangingPunct="1">
                <a:spcBef>
                  <a:spcPct val="0"/>
                </a:spcBef>
              </a:pPr>
              <a:t>18</a:t>
            </a:fld>
            <a:endParaRPr lang="de-DE" altLang="de-DE">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04583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r>
              <a:rPr lang="de-DE" b="1" dirty="0"/>
              <a:t>§ 5</a:t>
            </a:r>
            <a:endParaRPr lang="de-DE" dirty="0"/>
          </a:p>
          <a:p>
            <a:r>
              <a:rPr lang="de-DE" b="1" dirty="0"/>
              <a:t>Öffnung von Schule,</a:t>
            </a:r>
            <a:endParaRPr lang="de-DE" dirty="0"/>
          </a:p>
          <a:p>
            <a:r>
              <a:rPr lang="de-DE" b="1" dirty="0"/>
              <a:t>Zusammenarbeit mit außerschulischen Partnern</a:t>
            </a:r>
            <a:endParaRPr lang="de-DE" dirty="0"/>
          </a:p>
          <a:p>
            <a:r>
              <a:rPr lang="de-DE" dirty="0"/>
              <a:t>(1) Die Schule wirkt mit Personen und Einrichtungen ihres Umfeldes zur Erfüllung des schulischen Bildungs- und Erziehungsauftrages und bei der Gestaltung des Übergangs von den Tageseinrichtungen für Kinder in die Grundschule zusammen.</a:t>
            </a:r>
          </a:p>
          <a:p>
            <a:r>
              <a:rPr lang="de-DE" dirty="0"/>
              <a:t>(2) Schulen sollen in gemeinsamer Verantwortung mit den Trägern der öffentlichen und der freien Jugendhilfe, mit Religionsgemeinschaften und mit anderen Partnern zusammenarbeiten, die Verantwortung für die Belange von Kindern, Jugendlichen und jungen Volljährigen tragen und Hilfen zur beruflichen Orientierung geben.</a:t>
            </a:r>
          </a:p>
          <a:p>
            <a:r>
              <a:rPr lang="de-DE" dirty="0"/>
              <a:t>(3) Vereinbarungen nach den Absätzen 1 und 2 bedürfen der Zustimmung der Schulkonferenz.</a:t>
            </a:r>
          </a:p>
        </p:txBody>
      </p:sp>
      <p:sp>
        <p:nvSpPr>
          <p:cNvPr id="4" name="Foliennummernplatzhalter 3"/>
          <p:cNvSpPr>
            <a:spLocks noGrp="1"/>
          </p:cNvSpPr>
          <p:nvPr>
            <p:ph type="sldNum" sz="quarter" idx="10"/>
          </p:nvPr>
        </p:nvSpPr>
        <p:spPr/>
        <p:txBody>
          <a:bodyPr/>
          <a:lstStyle/>
          <a:p>
            <a:pPr>
              <a:defRPr/>
            </a:pPr>
            <a:fld id="{90DE2615-60C5-4E3E-BE5B-18D35FC92B76}" type="slidenum">
              <a:rPr lang="de-DE" smtClean="0"/>
              <a:pPr>
                <a:defRPr/>
              </a:pPr>
              <a:t>21</a:t>
            </a:fld>
            <a:endParaRPr lang="de-DE"/>
          </a:p>
        </p:txBody>
      </p:sp>
    </p:spTree>
    <p:extLst>
      <p:ext uri="{BB962C8B-B14F-4D97-AF65-F5344CB8AC3E}">
        <p14:creationId xmlns:p14="http://schemas.microsoft.com/office/powerpoint/2010/main" val="231503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0003">
              <a:defRPr/>
            </a:pPr>
            <a:r>
              <a:rPr lang="de-DE" dirty="0"/>
              <a:t>Jedem Jugendlichen sollen unabhängig von seiner sozialen Herkunft die gleichen Chancen offen stehen.</a:t>
            </a:r>
          </a:p>
        </p:txBody>
      </p:sp>
      <p:sp>
        <p:nvSpPr>
          <p:cNvPr id="4" name="Foliennummernplatzhalter 3"/>
          <p:cNvSpPr>
            <a:spLocks noGrp="1"/>
          </p:cNvSpPr>
          <p:nvPr>
            <p:ph type="sldNum" sz="quarter" idx="10"/>
          </p:nvPr>
        </p:nvSpPr>
        <p:spPr/>
        <p:txBody>
          <a:bodyPr/>
          <a:lstStyle/>
          <a:p>
            <a:pPr>
              <a:defRPr/>
            </a:pPr>
            <a:fld id="{90DE2615-60C5-4E3E-BE5B-18D35FC92B76}" type="slidenum">
              <a:rPr lang="de-DE" smtClean="0"/>
              <a:pPr>
                <a:defRPr/>
              </a:pPr>
              <a:t>22</a:t>
            </a:fld>
            <a:endParaRPr lang="de-DE"/>
          </a:p>
        </p:txBody>
      </p:sp>
    </p:spTree>
    <p:extLst>
      <p:ext uri="{BB962C8B-B14F-4D97-AF65-F5344CB8AC3E}">
        <p14:creationId xmlns:p14="http://schemas.microsoft.com/office/powerpoint/2010/main" val="303141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0003">
              <a:defRPr/>
            </a:pPr>
            <a:r>
              <a:rPr lang="de-DE" dirty="0"/>
              <a:t>Jedem Jugendlichen sollen unabhängig von seiner sozialen Herkunft die gleichen Chancen offen stehen.</a:t>
            </a:r>
          </a:p>
        </p:txBody>
      </p:sp>
      <p:sp>
        <p:nvSpPr>
          <p:cNvPr id="4" name="Foliennummernplatzhalter 3"/>
          <p:cNvSpPr>
            <a:spLocks noGrp="1"/>
          </p:cNvSpPr>
          <p:nvPr>
            <p:ph type="sldNum" sz="quarter" idx="10"/>
          </p:nvPr>
        </p:nvSpPr>
        <p:spPr/>
        <p:txBody>
          <a:bodyPr/>
          <a:lstStyle/>
          <a:p>
            <a:pPr>
              <a:defRPr/>
            </a:pPr>
            <a:fld id="{90DE2615-60C5-4E3E-BE5B-18D35FC92B76}" type="slidenum">
              <a:rPr lang="de-DE" smtClean="0"/>
              <a:pPr>
                <a:defRPr/>
              </a:pPr>
              <a:t>23</a:t>
            </a:fld>
            <a:endParaRPr lang="de-DE"/>
          </a:p>
        </p:txBody>
      </p:sp>
    </p:spTree>
    <p:extLst>
      <p:ext uri="{BB962C8B-B14F-4D97-AF65-F5344CB8AC3E}">
        <p14:creationId xmlns:p14="http://schemas.microsoft.com/office/powerpoint/2010/main" val="224602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defTabSz="912624" eaLnBrk="0" hangingPunct="0">
              <a:defRPr>
                <a:solidFill>
                  <a:schemeClr val="tx1"/>
                </a:solidFill>
                <a:latin typeface="Calibri" pitchFamily="34" charset="0"/>
                <a:cs typeface="Arial" charset="0"/>
              </a:defRPr>
            </a:lvl1pPr>
            <a:lvl2pPr marL="742796" indent="-285690" defTabSz="912624" eaLnBrk="0" hangingPunct="0">
              <a:defRPr>
                <a:solidFill>
                  <a:schemeClr val="tx1"/>
                </a:solidFill>
                <a:latin typeface="Calibri" pitchFamily="34" charset="0"/>
                <a:cs typeface="Arial" charset="0"/>
              </a:defRPr>
            </a:lvl2pPr>
            <a:lvl3pPr marL="1142764" indent="-228553" defTabSz="912624" eaLnBrk="0" hangingPunct="0">
              <a:defRPr>
                <a:solidFill>
                  <a:schemeClr val="tx1"/>
                </a:solidFill>
                <a:latin typeface="Calibri" pitchFamily="34" charset="0"/>
                <a:cs typeface="Arial" charset="0"/>
              </a:defRPr>
            </a:lvl3pPr>
            <a:lvl4pPr marL="1599868" indent="-228553" defTabSz="912624" eaLnBrk="0" hangingPunct="0">
              <a:defRPr>
                <a:solidFill>
                  <a:schemeClr val="tx1"/>
                </a:solidFill>
                <a:latin typeface="Calibri" pitchFamily="34" charset="0"/>
                <a:cs typeface="Arial" charset="0"/>
              </a:defRPr>
            </a:lvl4pPr>
            <a:lvl5pPr marL="2056973" indent="-228553" defTabSz="912624" eaLnBrk="0" hangingPunct="0">
              <a:defRPr>
                <a:solidFill>
                  <a:schemeClr val="tx1"/>
                </a:solidFill>
                <a:latin typeface="Calibri" pitchFamily="34" charset="0"/>
                <a:cs typeface="Arial" charset="0"/>
              </a:defRPr>
            </a:lvl5pPr>
            <a:lvl6pPr marL="2514079" indent="-228553" defTabSz="912624" eaLnBrk="0" fontAlgn="base" hangingPunct="0">
              <a:spcBef>
                <a:spcPct val="0"/>
              </a:spcBef>
              <a:spcAft>
                <a:spcPct val="0"/>
              </a:spcAft>
              <a:defRPr>
                <a:solidFill>
                  <a:schemeClr val="tx1"/>
                </a:solidFill>
                <a:latin typeface="Calibri" pitchFamily="34" charset="0"/>
                <a:cs typeface="Arial" charset="0"/>
              </a:defRPr>
            </a:lvl6pPr>
            <a:lvl7pPr marL="2971183" indent="-228553" defTabSz="912624" eaLnBrk="0" fontAlgn="base" hangingPunct="0">
              <a:spcBef>
                <a:spcPct val="0"/>
              </a:spcBef>
              <a:spcAft>
                <a:spcPct val="0"/>
              </a:spcAft>
              <a:defRPr>
                <a:solidFill>
                  <a:schemeClr val="tx1"/>
                </a:solidFill>
                <a:latin typeface="Calibri" pitchFamily="34" charset="0"/>
                <a:cs typeface="Arial" charset="0"/>
              </a:defRPr>
            </a:lvl7pPr>
            <a:lvl8pPr marL="3428290" indent="-228553" defTabSz="912624" eaLnBrk="0" fontAlgn="base" hangingPunct="0">
              <a:spcBef>
                <a:spcPct val="0"/>
              </a:spcBef>
              <a:spcAft>
                <a:spcPct val="0"/>
              </a:spcAft>
              <a:defRPr>
                <a:solidFill>
                  <a:schemeClr val="tx1"/>
                </a:solidFill>
                <a:latin typeface="Calibri" pitchFamily="34" charset="0"/>
                <a:cs typeface="Arial" charset="0"/>
              </a:defRPr>
            </a:lvl8pPr>
            <a:lvl9pPr marL="3885394" indent="-228553" defTabSz="91262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2624" rtl="0" eaLnBrk="1" fontAlgn="auto" latinLnBrk="0" hangingPunct="1">
              <a:lnSpc>
                <a:spcPct val="100000"/>
              </a:lnSpc>
              <a:spcBef>
                <a:spcPts val="0"/>
              </a:spcBef>
              <a:spcAft>
                <a:spcPts val="0"/>
              </a:spcAft>
              <a:buClrTx/>
              <a:buSzTx/>
              <a:buFontTx/>
              <a:buNone/>
              <a:tabLst/>
              <a:defRPr/>
            </a:pPr>
            <a:fld id="{7A99EF27-2DB5-4FF6-918C-BD55D999E9E6}" type="slidenum">
              <a:rPr kumimoji="0" lang="de-DE"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2624"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a:noFill/>
        </p:spPr>
        <p:txBody>
          <a:bodyPr/>
          <a:lstStyle/>
          <a:p>
            <a:pPr algn="l">
              <a:defRPr/>
            </a:pPr>
            <a:endParaRPr lang="de-DE" sz="1200" dirty="0"/>
          </a:p>
        </p:txBody>
      </p:sp>
    </p:spTree>
    <p:extLst>
      <p:ext uri="{BB962C8B-B14F-4D97-AF65-F5344CB8AC3E}">
        <p14:creationId xmlns:p14="http://schemas.microsoft.com/office/powerpoint/2010/main" val="3137563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a:xfrm>
            <a:off x="1144588" y="685800"/>
            <a:ext cx="4568825" cy="3427413"/>
          </a:xfrm>
          <a:ln/>
        </p:spPr>
      </p:sp>
      <p:sp>
        <p:nvSpPr>
          <p:cNvPr id="34819" name="Rectangle 3"/>
          <p:cNvSpPr>
            <a:spLocks noGrp="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98360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a:t>Jedem Jugendlichen sollen unabhängig von seiner sozialen Herkunft die gleichen Chancen offen stehen.</a:t>
            </a:r>
          </a:p>
        </p:txBody>
      </p:sp>
      <p:sp>
        <p:nvSpPr>
          <p:cNvPr id="4" name="Foliennummernplatzhalter 3"/>
          <p:cNvSpPr>
            <a:spLocks noGrp="1"/>
          </p:cNvSpPr>
          <p:nvPr>
            <p:ph type="sldNum" sz="quarter" idx="10"/>
          </p:nvPr>
        </p:nvSpPr>
        <p:spPr/>
        <p:txBody>
          <a:bodyPr/>
          <a:lstStyle/>
          <a:p>
            <a:pPr>
              <a:defRPr/>
            </a:pPr>
            <a:fld id="{90DE2615-60C5-4E3E-BE5B-18D35FC92B76}" type="slidenum">
              <a:rPr lang="de-DE" smtClean="0"/>
              <a:pPr>
                <a:defRPr/>
              </a:pPr>
              <a:t>29</a:t>
            </a:fld>
            <a:endParaRPr lang="de-DE"/>
          </a:p>
        </p:txBody>
      </p:sp>
    </p:spTree>
    <p:extLst>
      <p:ext uri="{BB962C8B-B14F-4D97-AF65-F5344CB8AC3E}">
        <p14:creationId xmlns:p14="http://schemas.microsoft.com/office/powerpoint/2010/main" val="370304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lstStyle/>
          <a:p>
            <a:r>
              <a:rPr lang="de-DE" dirty="0"/>
              <a:t>Fazit der PA</a:t>
            </a:r>
          </a:p>
          <a:p>
            <a:endParaRPr lang="de-DE" dirty="0"/>
          </a:p>
          <a:p>
            <a:r>
              <a:rPr lang="de-DE" dirty="0"/>
              <a:t>BFE heute weiterer Verlauf</a:t>
            </a:r>
          </a:p>
          <a:p>
            <a:r>
              <a:rPr lang="de-DE" dirty="0"/>
              <a:t>Verweis</a:t>
            </a:r>
            <a:r>
              <a:rPr lang="de-DE" baseline="0" dirty="0"/>
              <a:t> auf Modul 4 </a:t>
            </a:r>
            <a:r>
              <a:rPr lang="de-DE" baseline="0" dirty="0" err="1"/>
              <a:t>Curriculumsarbeit</a:t>
            </a:r>
            <a:endParaRPr lang="de-DE" dirty="0"/>
          </a:p>
        </p:txBody>
      </p:sp>
      <p:sp>
        <p:nvSpPr>
          <p:cNvPr id="4" name="Foliennummernplatzhalter 3"/>
          <p:cNvSpPr>
            <a:spLocks noGrp="1"/>
          </p:cNvSpPr>
          <p:nvPr>
            <p:ph type="sldNum" sz="quarter" idx="10"/>
          </p:nvPr>
        </p:nvSpPr>
        <p:spPr/>
        <p:txBody>
          <a:bodyPr/>
          <a:lstStyle/>
          <a:p>
            <a:pPr>
              <a:defRPr/>
            </a:pPr>
            <a:fld id="{9243B579-7B7A-4A7B-B729-868AA337F06B}" type="slidenum">
              <a:rPr lang="de-DE" altLang="de-DE" smtClean="0"/>
              <a:pPr>
                <a:defRPr/>
              </a:pPr>
              <a:t>30</a:t>
            </a:fld>
            <a:endParaRPr lang="de-DE" altLang="de-DE"/>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Kopfzeilenplatzhalter 5"/>
          <p:cNvSpPr>
            <a:spLocks noGrp="1"/>
          </p:cNvSpPr>
          <p:nvPr>
            <p:ph type="hdr" sz="quarter" idx="12"/>
          </p:nvPr>
        </p:nvSpPr>
        <p:spPr/>
        <p:txBody>
          <a:bodyPr/>
          <a:lstStyle/>
          <a:p>
            <a:pPr>
              <a:defRPr/>
            </a:pPr>
            <a:endParaRPr lang="de-DE" altLang="de-DE" dirty="0"/>
          </a:p>
        </p:txBody>
      </p:sp>
    </p:spTree>
    <p:extLst>
      <p:ext uri="{BB962C8B-B14F-4D97-AF65-F5344CB8AC3E}">
        <p14:creationId xmlns:p14="http://schemas.microsoft.com/office/powerpoint/2010/main" val="98464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a:t>Jedem Jugendlichen sollen unabhängig von seiner sozialen Herkunft die gleichen Chancen offen stehen.</a:t>
            </a:r>
          </a:p>
        </p:txBody>
      </p:sp>
    </p:spTree>
    <p:extLst>
      <p:ext uri="{BB962C8B-B14F-4D97-AF65-F5344CB8AC3E}">
        <p14:creationId xmlns:p14="http://schemas.microsoft.com/office/powerpoint/2010/main" val="3997090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p:txBody>
          <a:bodyPr/>
          <a:lstStyle/>
          <a:p>
            <a:endParaRPr lang="de-DE" altLang="de-DE"/>
          </a:p>
        </p:txBody>
      </p:sp>
    </p:spTree>
    <p:extLst>
      <p:ext uri="{BB962C8B-B14F-4D97-AF65-F5344CB8AC3E}">
        <p14:creationId xmlns:p14="http://schemas.microsoft.com/office/powerpoint/2010/main" val="1957557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9CF631E-F42A-4A8A-8C9A-E46DC3C4B9D7}" type="slidenum">
              <a:rPr lang="de-DE" smtClean="0"/>
              <a:t>32</a:t>
            </a:fld>
            <a:endParaRPr lang="de-DE"/>
          </a:p>
        </p:txBody>
      </p:sp>
    </p:spTree>
    <p:extLst>
      <p:ext uri="{BB962C8B-B14F-4D97-AF65-F5344CB8AC3E}">
        <p14:creationId xmlns:p14="http://schemas.microsoft.com/office/powerpoint/2010/main" val="107944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Arial" panose="020B0604020202020204" pitchFamily="34" charset="0"/>
              </a:defRPr>
            </a:lvl1pPr>
            <a:lvl2pPr marL="742950" indent="-285750" defTabSz="920750" eaLnBrk="0" hangingPunct="0">
              <a:spcBef>
                <a:spcPct val="30000"/>
              </a:spcBef>
              <a:defRPr sz="1200">
                <a:solidFill>
                  <a:schemeClr val="tx1"/>
                </a:solidFill>
                <a:latin typeface="Arial" panose="020B0604020202020204" pitchFamily="34" charset="0"/>
              </a:defRPr>
            </a:lvl2pPr>
            <a:lvl3pPr marL="1143000" indent="-228600" defTabSz="920750" eaLnBrk="0" hangingPunct="0">
              <a:spcBef>
                <a:spcPct val="30000"/>
              </a:spcBef>
              <a:defRPr sz="1200">
                <a:solidFill>
                  <a:schemeClr val="tx1"/>
                </a:solidFill>
                <a:latin typeface="Arial" panose="020B0604020202020204" pitchFamily="34" charset="0"/>
              </a:defRPr>
            </a:lvl3pPr>
            <a:lvl4pPr marL="1600200" indent="-228600" defTabSz="920750" eaLnBrk="0" hangingPunct="0">
              <a:spcBef>
                <a:spcPct val="30000"/>
              </a:spcBef>
              <a:defRPr sz="1200">
                <a:solidFill>
                  <a:schemeClr val="tx1"/>
                </a:solidFill>
                <a:latin typeface="Arial" panose="020B0604020202020204" pitchFamily="34" charset="0"/>
              </a:defRPr>
            </a:lvl4pPr>
            <a:lvl5pPr marL="2057400" indent="-228600" defTabSz="920750" eaLnBrk="0" hangingPunct="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85FCB0-D56D-4653-BCF1-7F84A3535E1F}" type="slidenum">
              <a:rPr lang="de-DE" altLang="de-DE">
                <a:latin typeface="Times New Roman" panose="02020603050405020304" pitchFamily="18" charset="0"/>
              </a:rPr>
              <a:pPr eaLnBrk="1" hangingPunct="1">
                <a:spcBef>
                  <a:spcPct val="0"/>
                </a:spcBef>
              </a:pPr>
              <a:t>33</a:t>
            </a:fld>
            <a:endParaRPr lang="de-DE" altLang="de-DE">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1456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p:txBody>
          <a:bodyPr/>
          <a:lstStyle/>
          <a:p>
            <a:endParaRPr lang="de-DE" altLang="de-DE"/>
          </a:p>
        </p:txBody>
      </p:sp>
    </p:spTree>
    <p:extLst>
      <p:ext uri="{BB962C8B-B14F-4D97-AF65-F5344CB8AC3E}">
        <p14:creationId xmlns:p14="http://schemas.microsoft.com/office/powerpoint/2010/main" val="284469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endParaRPr lang="de-DE" sz="1600" dirty="0">
              <a:cs typeface="Calibri" pitchFamily="34" charset="0"/>
            </a:endParaRPr>
          </a:p>
        </p:txBody>
      </p:sp>
      <p:sp>
        <p:nvSpPr>
          <p:cNvPr id="22532" name="Foliennummernplatzhalter 3"/>
          <p:cNvSpPr>
            <a:spLocks noGrp="1"/>
          </p:cNvSpPr>
          <p:nvPr>
            <p:ph type="sldNum" sz="quarter" idx="5"/>
          </p:nvPr>
        </p:nvSpPr>
        <p:spPr>
          <a:noFill/>
        </p:spPr>
        <p:txBody>
          <a:bodyPr/>
          <a:lstStyle>
            <a:lvl1pPr algn="ctr" eaLnBrk="0" hangingPunct="0">
              <a:defRPr sz="2800" b="1">
                <a:solidFill>
                  <a:srgbClr val="1E4770"/>
                </a:solidFill>
                <a:latin typeface="Arial" charset="0"/>
              </a:defRPr>
            </a:lvl1pPr>
            <a:lvl2pPr marL="742796" indent="-285690" algn="ctr" eaLnBrk="0" hangingPunct="0">
              <a:defRPr sz="2800" b="1">
                <a:solidFill>
                  <a:srgbClr val="1E4770"/>
                </a:solidFill>
                <a:latin typeface="Arial" charset="0"/>
              </a:defRPr>
            </a:lvl2pPr>
            <a:lvl3pPr marL="1142764" indent="-228553" algn="ctr" eaLnBrk="0" hangingPunct="0">
              <a:defRPr sz="2800" b="1">
                <a:solidFill>
                  <a:srgbClr val="1E4770"/>
                </a:solidFill>
                <a:latin typeface="Arial" charset="0"/>
              </a:defRPr>
            </a:lvl3pPr>
            <a:lvl4pPr marL="1599868" indent="-228553" algn="ctr" eaLnBrk="0" hangingPunct="0">
              <a:defRPr sz="2800" b="1">
                <a:solidFill>
                  <a:srgbClr val="1E4770"/>
                </a:solidFill>
                <a:latin typeface="Arial" charset="0"/>
              </a:defRPr>
            </a:lvl4pPr>
            <a:lvl5pPr marL="2056973" indent="-228553" algn="ctr" eaLnBrk="0" hangingPunct="0">
              <a:defRPr sz="2800" b="1">
                <a:solidFill>
                  <a:srgbClr val="1E4770"/>
                </a:solidFill>
                <a:latin typeface="Arial" charset="0"/>
              </a:defRPr>
            </a:lvl5pPr>
            <a:lvl6pPr marL="2514079" indent="-228553" algn="ctr" eaLnBrk="0" fontAlgn="base" hangingPunct="0">
              <a:spcBef>
                <a:spcPct val="0"/>
              </a:spcBef>
              <a:spcAft>
                <a:spcPct val="0"/>
              </a:spcAft>
              <a:defRPr sz="2800" b="1">
                <a:solidFill>
                  <a:srgbClr val="1E4770"/>
                </a:solidFill>
                <a:latin typeface="Arial" charset="0"/>
              </a:defRPr>
            </a:lvl6pPr>
            <a:lvl7pPr marL="2971183" indent="-228553" algn="ctr" eaLnBrk="0" fontAlgn="base" hangingPunct="0">
              <a:spcBef>
                <a:spcPct val="0"/>
              </a:spcBef>
              <a:spcAft>
                <a:spcPct val="0"/>
              </a:spcAft>
              <a:defRPr sz="2800" b="1">
                <a:solidFill>
                  <a:srgbClr val="1E4770"/>
                </a:solidFill>
                <a:latin typeface="Arial" charset="0"/>
              </a:defRPr>
            </a:lvl7pPr>
            <a:lvl8pPr marL="3428290" indent="-228553" algn="ctr" eaLnBrk="0" fontAlgn="base" hangingPunct="0">
              <a:spcBef>
                <a:spcPct val="0"/>
              </a:spcBef>
              <a:spcAft>
                <a:spcPct val="0"/>
              </a:spcAft>
              <a:defRPr sz="2800" b="1">
                <a:solidFill>
                  <a:srgbClr val="1E4770"/>
                </a:solidFill>
                <a:latin typeface="Arial" charset="0"/>
              </a:defRPr>
            </a:lvl8pPr>
            <a:lvl9pPr marL="3885394" indent="-228553" algn="ctr" eaLnBrk="0" fontAlgn="base" hangingPunct="0">
              <a:spcBef>
                <a:spcPct val="0"/>
              </a:spcBef>
              <a:spcAft>
                <a:spcPct val="0"/>
              </a:spcAft>
              <a:defRPr sz="2800" b="1">
                <a:solidFill>
                  <a:srgbClr val="1E4770"/>
                </a:solidFill>
                <a:latin typeface="Arial" charset="0"/>
              </a:defRPr>
            </a:lvl9pPr>
          </a:lstStyle>
          <a:p>
            <a:pPr algn="r"/>
            <a:fld id="{0F04DEC8-6F86-4173-8AEC-1431609CC99E}" type="slidenum">
              <a:rPr lang="de-DE" sz="1300" b="0">
                <a:solidFill>
                  <a:schemeClr val="tx1"/>
                </a:solidFill>
                <a:latin typeface="Times New Roman" pitchFamily="18" charset="0"/>
              </a:rPr>
              <a:pPr algn="r"/>
              <a:t>7</a:t>
            </a:fld>
            <a:endParaRPr lang="de-DE" sz="1300" b="0">
              <a:solidFill>
                <a:schemeClr val="tx1"/>
              </a:solidFill>
              <a:latin typeface="Times New Roman" pitchFamily="18" charset="0"/>
            </a:endParaRPr>
          </a:p>
        </p:txBody>
      </p:sp>
    </p:spTree>
    <p:extLst>
      <p:ext uri="{BB962C8B-B14F-4D97-AF65-F5344CB8AC3E}">
        <p14:creationId xmlns:p14="http://schemas.microsoft.com/office/powerpoint/2010/main" val="33202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verschiedenen hier aufgeführten Phasen zeigen schematisch den Prozess der Berufsorientierung von der ersten Orientierung bis zur Entscheidung für ein Studium und/oder einen Beruf. </a:t>
            </a:r>
          </a:p>
          <a:p>
            <a:r>
              <a:rPr lang="de-DE" dirty="0"/>
              <a:t>Die Schule wird diesen Prozess aktiv mit der Durchführung der Standardelemente und eigener ergänzender Bausteine unterstützen.</a:t>
            </a:r>
          </a:p>
          <a:p>
            <a:r>
              <a:rPr lang="de-DE" dirty="0"/>
              <a:t>Die Raute</a:t>
            </a:r>
            <a:r>
              <a:rPr lang="de-DE" baseline="0" dirty="0"/>
              <a:t> stellt die Erweiterung des Berufswahlspektrums vom Traumberuf hin zum Zielberuf dar. </a:t>
            </a:r>
          </a:p>
          <a:p>
            <a:r>
              <a:rPr lang="de-DE" baseline="0" dirty="0"/>
              <a:t>Über Erkundungen und Informationen wird das Berufsspektrum der Jugendlichen systematisch erweitert und im Beratungsprozess verbunden mit praktischen Erfahrungen reflektiert und zu einem oder mehreren Zielberufen geführt.</a:t>
            </a:r>
            <a:endParaRPr lang="de-DE" dirty="0"/>
          </a:p>
        </p:txBody>
      </p:sp>
      <p:sp>
        <p:nvSpPr>
          <p:cNvPr id="4" name="Foliennummernplatzhalter 3"/>
          <p:cNvSpPr>
            <a:spLocks noGrp="1"/>
          </p:cNvSpPr>
          <p:nvPr>
            <p:ph type="sldNum" sz="quarter" idx="10"/>
          </p:nvPr>
        </p:nvSpPr>
        <p:spPr/>
        <p:txBody>
          <a:bodyPr/>
          <a:lstStyle/>
          <a:p>
            <a:fld id="{A9CF631E-F42A-4A8A-8C9A-E46DC3C4B9D7}" type="slidenum">
              <a:rPr lang="de-DE" smtClean="0"/>
              <a:t>8</a:t>
            </a:fld>
            <a:endParaRPr lang="de-DE"/>
          </a:p>
        </p:txBody>
      </p:sp>
    </p:spTree>
    <p:extLst>
      <p:ext uri="{BB962C8B-B14F-4D97-AF65-F5344CB8AC3E}">
        <p14:creationId xmlns:p14="http://schemas.microsoft.com/office/powerpoint/2010/main" val="98374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xfrm>
            <a:off x="685637" y="4723924"/>
            <a:ext cx="5486727" cy="44757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52228" name="Foliennummernplatzhalter 3"/>
          <p:cNvSpPr>
            <a:spLocks noGrp="1"/>
          </p:cNvSpPr>
          <p:nvPr>
            <p:ph type="sldNum" sz="quarter" idx="4294967295"/>
          </p:nvPr>
        </p:nvSpPr>
        <p:spPr bwMode="auto">
          <a:xfrm>
            <a:off x="3883643" y="9446257"/>
            <a:ext cx="2972724" cy="497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pitchFamily="-52" charset="-128"/>
              </a:defRPr>
            </a:lvl1pPr>
            <a:lvl2pPr marL="752237" indent="-289322" eaLnBrk="0" hangingPunct="0">
              <a:defRPr>
                <a:solidFill>
                  <a:schemeClr val="tx1"/>
                </a:solidFill>
                <a:latin typeface="Arial" pitchFamily="34" charset="0"/>
                <a:ea typeface="Geneva" pitchFamily="-52" charset="-128"/>
              </a:defRPr>
            </a:lvl2pPr>
            <a:lvl3pPr marL="1157288" indent="-231458" eaLnBrk="0" hangingPunct="0">
              <a:defRPr>
                <a:solidFill>
                  <a:schemeClr val="tx1"/>
                </a:solidFill>
                <a:latin typeface="Arial" pitchFamily="34" charset="0"/>
                <a:ea typeface="Geneva" pitchFamily="-52" charset="-128"/>
              </a:defRPr>
            </a:lvl3pPr>
            <a:lvl4pPr marL="1620203" indent="-231458" eaLnBrk="0" hangingPunct="0">
              <a:defRPr>
                <a:solidFill>
                  <a:schemeClr val="tx1"/>
                </a:solidFill>
                <a:latin typeface="Arial" pitchFamily="34" charset="0"/>
                <a:ea typeface="Geneva" pitchFamily="-52" charset="-128"/>
              </a:defRPr>
            </a:lvl4pPr>
            <a:lvl5pPr marL="2083118" indent="-231458" eaLnBrk="0" hangingPunct="0">
              <a:defRPr>
                <a:solidFill>
                  <a:schemeClr val="tx1"/>
                </a:solidFill>
                <a:latin typeface="Arial" pitchFamily="34" charset="0"/>
                <a:ea typeface="Geneva" pitchFamily="-52" charset="-128"/>
              </a:defRPr>
            </a:lvl5pPr>
            <a:lvl6pPr marL="2546033" indent="-231458" eaLnBrk="0" fontAlgn="base" hangingPunct="0">
              <a:spcBef>
                <a:spcPct val="0"/>
              </a:spcBef>
              <a:spcAft>
                <a:spcPct val="0"/>
              </a:spcAft>
              <a:defRPr>
                <a:solidFill>
                  <a:schemeClr val="tx1"/>
                </a:solidFill>
                <a:latin typeface="Arial" pitchFamily="34" charset="0"/>
                <a:ea typeface="Geneva" pitchFamily="-52" charset="-128"/>
              </a:defRPr>
            </a:lvl6pPr>
            <a:lvl7pPr marL="3008948" indent="-231458" eaLnBrk="0" fontAlgn="base" hangingPunct="0">
              <a:spcBef>
                <a:spcPct val="0"/>
              </a:spcBef>
              <a:spcAft>
                <a:spcPct val="0"/>
              </a:spcAft>
              <a:defRPr>
                <a:solidFill>
                  <a:schemeClr val="tx1"/>
                </a:solidFill>
                <a:latin typeface="Arial" pitchFamily="34" charset="0"/>
                <a:ea typeface="Geneva" pitchFamily="-52" charset="-128"/>
              </a:defRPr>
            </a:lvl7pPr>
            <a:lvl8pPr marL="3471863" indent="-231458" eaLnBrk="0" fontAlgn="base" hangingPunct="0">
              <a:spcBef>
                <a:spcPct val="0"/>
              </a:spcBef>
              <a:spcAft>
                <a:spcPct val="0"/>
              </a:spcAft>
              <a:defRPr>
                <a:solidFill>
                  <a:schemeClr val="tx1"/>
                </a:solidFill>
                <a:latin typeface="Arial" pitchFamily="34" charset="0"/>
                <a:ea typeface="Geneva" pitchFamily="-52" charset="-128"/>
              </a:defRPr>
            </a:lvl8pPr>
            <a:lvl9pPr marL="3934778" indent="-231458" eaLnBrk="0" fontAlgn="base" hangingPunct="0">
              <a:spcBef>
                <a:spcPct val="0"/>
              </a:spcBef>
              <a:spcAft>
                <a:spcPct val="0"/>
              </a:spcAft>
              <a:defRPr>
                <a:solidFill>
                  <a:schemeClr val="tx1"/>
                </a:solidFill>
                <a:latin typeface="Arial" pitchFamily="34" charset="0"/>
                <a:ea typeface="Geneva" pitchFamily="-52" charset="-128"/>
              </a:defRPr>
            </a:lvl9pPr>
          </a:lstStyle>
          <a:p>
            <a:pPr eaLnBrk="1" hangingPunct="1"/>
            <a:fld id="{EC683FCA-CA52-4309-8255-E87E2715E392}" type="slidenum">
              <a:rPr lang="de-DE" altLang="de-DE">
                <a:solidFill>
                  <a:prstClr val="black"/>
                </a:solidFill>
              </a:rPr>
              <a:pPr eaLnBrk="1" hangingPunct="1"/>
              <a:t>10</a:t>
            </a:fld>
            <a:endParaRPr lang="de-DE" altLang="de-DE">
              <a:solidFill>
                <a:prstClr val="black"/>
              </a:solidFill>
            </a:endParaRPr>
          </a:p>
        </p:txBody>
      </p:sp>
    </p:spTree>
    <p:extLst>
      <p:ext uri="{BB962C8B-B14F-4D97-AF65-F5344CB8AC3E}">
        <p14:creationId xmlns:p14="http://schemas.microsoft.com/office/powerpoint/2010/main" val="194818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6125"/>
            <a:ext cx="4962525" cy="3721100"/>
          </a:xfrm>
        </p:spPr>
      </p:sp>
      <p:sp>
        <p:nvSpPr>
          <p:cNvPr id="3" name="Notizenplatzhalter 2"/>
          <p:cNvSpPr>
            <a:spLocks noGrp="1"/>
          </p:cNvSpPr>
          <p:nvPr>
            <p:ph type="body" idx="1"/>
          </p:nvPr>
        </p:nvSpPr>
        <p:spPr/>
        <p:txBody>
          <a:bodyPr>
            <a:normAutofit/>
          </a:bodyPr>
          <a:lstStyle/>
          <a:p>
            <a:pPr>
              <a:defRPr/>
            </a:pPr>
            <a:r>
              <a:rPr lang="de-DE" dirty="0">
                <a:solidFill>
                  <a:srgbClr val="000000"/>
                </a:solidFill>
                <a:cs typeface="Arial" charset="0"/>
              </a:rPr>
              <a:t>PA</a:t>
            </a:r>
            <a:r>
              <a:rPr lang="de-DE" baseline="0" dirty="0">
                <a:solidFill>
                  <a:srgbClr val="000000"/>
                </a:solidFill>
                <a:cs typeface="Arial" charset="0"/>
              </a:rPr>
              <a:t> = Teil der BO – Orientierungsphase </a:t>
            </a:r>
          </a:p>
          <a:p>
            <a:pPr>
              <a:defRPr/>
            </a:pPr>
            <a:endParaRPr lang="de-DE" baseline="0" dirty="0">
              <a:solidFill>
                <a:srgbClr val="000000"/>
              </a:solidFill>
              <a:cs typeface="Arial" charset="0"/>
            </a:endParaRPr>
          </a:p>
          <a:p>
            <a:pPr>
              <a:defRPr/>
            </a:pPr>
            <a:r>
              <a:rPr lang="de-DE" baseline="0" dirty="0">
                <a:solidFill>
                  <a:srgbClr val="000000"/>
                </a:solidFill>
                <a:cs typeface="Arial" charset="0"/>
              </a:rPr>
              <a:t>Abstimmung mit Träger notwendig wer diese Folie bzw. den Inhalt vorträgt.</a:t>
            </a:r>
            <a:endParaRPr lang="de-DE" dirty="0">
              <a:solidFill>
                <a:srgbClr val="000000"/>
              </a:solidFill>
              <a:cs typeface="Arial" charset="0"/>
            </a:endParaRPr>
          </a:p>
        </p:txBody>
      </p:sp>
      <p:sp>
        <p:nvSpPr>
          <p:cNvPr id="4" name="Foliennummernplatzhalter 3"/>
          <p:cNvSpPr>
            <a:spLocks noGrp="1"/>
          </p:cNvSpPr>
          <p:nvPr>
            <p:ph type="sldNum" sz="quarter" idx="10"/>
          </p:nvPr>
        </p:nvSpPr>
        <p:spPr/>
        <p:txBody>
          <a:bodyPr/>
          <a:lstStyle/>
          <a:p>
            <a:pPr>
              <a:defRPr/>
            </a:pPr>
            <a:fld id="{9243B579-7B7A-4A7B-B729-868AA337F06B}" type="slidenum">
              <a:rPr lang="de-DE" altLang="de-DE" smtClean="0">
                <a:solidFill>
                  <a:prstClr val="black"/>
                </a:solidFill>
              </a:rPr>
              <a:pPr>
                <a:defRPr/>
              </a:pPr>
              <a:t>11</a:t>
            </a:fld>
            <a:endParaRPr lang="de-DE" altLang="de-DE">
              <a:solidFill>
                <a:prstClr val="black"/>
              </a:solidFill>
            </a:endParaRPr>
          </a:p>
        </p:txBody>
      </p:sp>
      <p:sp>
        <p:nvSpPr>
          <p:cNvPr id="5" name="Fußzeilenplatzhalter 4"/>
          <p:cNvSpPr>
            <a:spLocks noGrp="1"/>
          </p:cNvSpPr>
          <p:nvPr>
            <p:ph type="ftr" sz="quarter" idx="11"/>
          </p:nvPr>
        </p:nvSpPr>
        <p:spPr/>
        <p:txBody>
          <a:bodyPr/>
          <a:lstStyle/>
          <a:p>
            <a:pPr>
              <a:defRPr/>
            </a:pPr>
            <a:endParaRPr lang="de-DE" altLang="de-DE" dirty="0">
              <a:solidFill>
                <a:prstClr val="black"/>
              </a:solidFill>
            </a:endParaRPr>
          </a:p>
        </p:txBody>
      </p:sp>
      <p:sp>
        <p:nvSpPr>
          <p:cNvPr id="6" name="Kopfzeilenplatzhalter 5"/>
          <p:cNvSpPr>
            <a:spLocks noGrp="1"/>
          </p:cNvSpPr>
          <p:nvPr>
            <p:ph type="hdr" sz="quarter" idx="12"/>
          </p:nvPr>
        </p:nvSpPr>
        <p:spPr/>
        <p:txBody>
          <a:bodyPr/>
          <a:lstStyle/>
          <a:p>
            <a:pPr>
              <a:defRPr/>
            </a:pPr>
            <a:endParaRPr lang="de-DE" altLang="de-DE" dirty="0">
              <a:solidFill>
                <a:prstClr val="black"/>
              </a:solidFill>
            </a:endParaRPr>
          </a:p>
        </p:txBody>
      </p:sp>
    </p:spTree>
    <p:extLst>
      <p:ext uri="{BB962C8B-B14F-4D97-AF65-F5344CB8AC3E}">
        <p14:creationId xmlns:p14="http://schemas.microsoft.com/office/powerpoint/2010/main" val="152042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lstStyle/>
          <a:p>
            <a:r>
              <a:rPr lang="de-DE" baseline="0" dirty="0"/>
              <a:t>möglichst früh Potenziale entwickeln...</a:t>
            </a:r>
          </a:p>
          <a:p>
            <a:endParaRPr lang="de-DE" baseline="0" dirty="0"/>
          </a:p>
          <a:p>
            <a:r>
              <a:rPr lang="de-DE" baseline="0" dirty="0"/>
              <a:t>= Fähigkeit, Talent</a:t>
            </a:r>
          </a:p>
          <a:p>
            <a:endParaRPr lang="de-DE" baseline="0" dirty="0"/>
          </a:p>
          <a:p>
            <a:r>
              <a:rPr lang="de-DE" baseline="0" dirty="0"/>
              <a:t>= Fertigkeit</a:t>
            </a:r>
          </a:p>
          <a:p>
            <a:endParaRPr lang="de-DE" baseline="0" dirty="0"/>
          </a:p>
        </p:txBody>
      </p:sp>
      <p:sp>
        <p:nvSpPr>
          <p:cNvPr id="4" name="Foliennummernplatzhalter 3"/>
          <p:cNvSpPr>
            <a:spLocks noGrp="1"/>
          </p:cNvSpPr>
          <p:nvPr>
            <p:ph type="sldNum" sz="quarter" idx="10"/>
          </p:nvPr>
        </p:nvSpPr>
        <p:spPr/>
        <p:txBody>
          <a:bodyPr/>
          <a:lstStyle/>
          <a:p>
            <a:pPr>
              <a:defRPr/>
            </a:pPr>
            <a:fld id="{9243B579-7B7A-4A7B-B729-868AA337F06B}" type="slidenum">
              <a:rPr lang="de-DE" altLang="de-DE" smtClean="0"/>
              <a:pPr>
                <a:defRPr/>
              </a:pPr>
              <a:t>12</a:t>
            </a:fld>
            <a:endParaRPr lang="de-DE" altLang="de-DE"/>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Kopfzeilenplatzhalter 5"/>
          <p:cNvSpPr>
            <a:spLocks noGrp="1"/>
          </p:cNvSpPr>
          <p:nvPr>
            <p:ph type="hdr" sz="quarter" idx="12"/>
          </p:nvPr>
        </p:nvSpPr>
        <p:spPr/>
        <p:txBody>
          <a:bodyPr/>
          <a:lstStyle/>
          <a:p>
            <a:pPr>
              <a:defRPr/>
            </a:pPr>
            <a:endParaRPr lang="de-DE" altLang="de-DE" dirty="0"/>
          </a:p>
        </p:txBody>
      </p:sp>
    </p:spTree>
    <p:extLst>
      <p:ext uri="{BB962C8B-B14F-4D97-AF65-F5344CB8AC3E}">
        <p14:creationId xmlns:p14="http://schemas.microsoft.com/office/powerpoint/2010/main" val="288950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normAutofit/>
          </a:bodyPr>
          <a:lstStyle/>
          <a:p>
            <a:pPr>
              <a:defRPr/>
            </a:pPr>
            <a:r>
              <a:rPr lang="de-DE" dirty="0">
                <a:solidFill>
                  <a:srgbClr val="000000"/>
                </a:solidFill>
                <a:cs typeface="Arial" charset="0"/>
              </a:rPr>
              <a:t>Verweis auf Reader S. 16</a:t>
            </a:r>
          </a:p>
          <a:p>
            <a:pPr>
              <a:defRPr/>
            </a:pPr>
            <a:r>
              <a:rPr lang="de-DE" dirty="0">
                <a:solidFill>
                  <a:srgbClr val="000000"/>
                </a:solidFill>
                <a:cs typeface="Arial" charset="0"/>
              </a:rPr>
              <a:t>Welche Kompetenzen GIBT</a:t>
            </a:r>
            <a:r>
              <a:rPr lang="de-DE" baseline="0" dirty="0">
                <a:solidFill>
                  <a:srgbClr val="000000"/>
                </a:solidFill>
                <a:cs typeface="Arial" charset="0"/>
              </a:rPr>
              <a:t> ES? 				(erfassen klingt nach PA)</a:t>
            </a:r>
          </a:p>
          <a:p>
            <a:pPr>
              <a:defRPr/>
            </a:pPr>
            <a:r>
              <a:rPr lang="de-DE" dirty="0">
                <a:solidFill>
                  <a:srgbClr val="000000"/>
                </a:solidFill>
                <a:cs typeface="Arial" charset="0"/>
              </a:rPr>
              <a:t>Methodenkompetenz: Aufgaben anzufassen</a:t>
            </a:r>
            <a:r>
              <a:rPr lang="de-DE" baseline="0" dirty="0">
                <a:solidFill>
                  <a:srgbClr val="000000"/>
                </a:solidFill>
                <a:cs typeface="Arial" charset="0"/>
              </a:rPr>
              <a:t> und lösen zu können</a:t>
            </a:r>
          </a:p>
          <a:p>
            <a:pPr>
              <a:defRPr/>
            </a:pPr>
            <a:r>
              <a:rPr lang="de-DE" baseline="0" dirty="0">
                <a:solidFill>
                  <a:srgbClr val="000000"/>
                </a:solidFill>
                <a:cs typeface="Arial" charset="0"/>
              </a:rPr>
              <a:t>Sozialkompetenz: Aufgaben kooperativ und kommunikativ selbstorganisiert zu handeln</a:t>
            </a:r>
          </a:p>
          <a:p>
            <a:pPr>
              <a:defRPr/>
            </a:pPr>
            <a:r>
              <a:rPr lang="de-DE" baseline="0" dirty="0">
                <a:solidFill>
                  <a:srgbClr val="000000"/>
                </a:solidFill>
                <a:cs typeface="Arial" charset="0"/>
              </a:rPr>
              <a:t>Personale Kompetenz: sich selbst einschätzen zu können, eigene Begabungen, Motivationen zu entfalten</a:t>
            </a:r>
            <a:endParaRPr lang="de-DE" dirty="0">
              <a:solidFill>
                <a:srgbClr val="000000"/>
              </a:solidFill>
              <a:cs typeface="Arial" charset="0"/>
            </a:endParaRPr>
          </a:p>
          <a:p>
            <a:pPr>
              <a:defRPr/>
            </a:pPr>
            <a:endParaRPr lang="de-DE" dirty="0">
              <a:solidFill>
                <a:srgbClr val="000000"/>
              </a:solidFill>
              <a:cs typeface="Arial" charset="0"/>
            </a:endParaRPr>
          </a:p>
          <a:p>
            <a:pPr>
              <a:defRPr/>
            </a:pPr>
            <a:r>
              <a:rPr lang="de-DE" dirty="0">
                <a:solidFill>
                  <a:srgbClr val="000000"/>
                </a:solidFill>
                <a:cs typeface="Arial" charset="0"/>
              </a:rPr>
              <a:t>Fachkompetenzen:</a:t>
            </a:r>
          </a:p>
          <a:p>
            <a:pPr>
              <a:defRPr/>
            </a:pPr>
            <a:r>
              <a:rPr lang="de-DE" dirty="0">
                <a:solidFill>
                  <a:srgbClr val="000000"/>
                </a:solidFill>
                <a:cs typeface="Arial" charset="0"/>
              </a:rPr>
              <a:t>Inhalte aus Schule</a:t>
            </a:r>
          </a:p>
          <a:p>
            <a:pPr>
              <a:defRPr/>
            </a:pPr>
            <a:r>
              <a:rPr lang="de-DE" dirty="0">
                <a:solidFill>
                  <a:srgbClr val="000000"/>
                </a:solidFill>
                <a:cs typeface="Arial" charset="0"/>
              </a:rPr>
              <a:t>Als Kassiererin brauche</a:t>
            </a:r>
            <a:r>
              <a:rPr lang="de-DE" baseline="0" dirty="0">
                <a:solidFill>
                  <a:srgbClr val="000000"/>
                </a:solidFill>
                <a:cs typeface="Arial" charset="0"/>
              </a:rPr>
              <a:t> ich eine andere fachliche Kompetenz als Rechtsanwalt</a:t>
            </a:r>
          </a:p>
          <a:p>
            <a:pPr>
              <a:defRPr/>
            </a:pPr>
            <a:endParaRPr lang="de-DE" dirty="0">
              <a:solidFill>
                <a:srgbClr val="000000"/>
              </a:solidFill>
              <a:cs typeface="Arial" charset="0"/>
            </a:endParaRPr>
          </a:p>
        </p:txBody>
      </p:sp>
      <p:sp>
        <p:nvSpPr>
          <p:cNvPr id="4" name="Foliennummernplatzhalter 3"/>
          <p:cNvSpPr>
            <a:spLocks noGrp="1"/>
          </p:cNvSpPr>
          <p:nvPr>
            <p:ph type="sldNum" sz="quarter" idx="10"/>
          </p:nvPr>
        </p:nvSpPr>
        <p:spPr/>
        <p:txBody>
          <a:bodyPr/>
          <a:lstStyle/>
          <a:p>
            <a:pPr>
              <a:defRPr/>
            </a:pPr>
            <a:fld id="{9243B579-7B7A-4A7B-B729-868AA337F06B}" type="slidenum">
              <a:rPr lang="de-DE" altLang="de-DE" smtClean="0"/>
              <a:pPr>
                <a:defRPr/>
              </a:pPr>
              <a:t>13</a:t>
            </a:fld>
            <a:endParaRPr lang="de-DE" altLang="de-DE"/>
          </a:p>
        </p:txBody>
      </p:sp>
      <p:sp>
        <p:nvSpPr>
          <p:cNvPr id="5" name="Fußzeilenplatzhalter 4"/>
          <p:cNvSpPr>
            <a:spLocks noGrp="1"/>
          </p:cNvSpPr>
          <p:nvPr>
            <p:ph type="ftr" sz="quarter" idx="11"/>
          </p:nvPr>
        </p:nvSpPr>
        <p:spPr/>
        <p:txBody>
          <a:bodyPr/>
          <a:lstStyle/>
          <a:p>
            <a:pPr>
              <a:defRPr/>
            </a:pPr>
            <a:endParaRPr lang="de-DE" altLang="de-DE" dirty="0"/>
          </a:p>
        </p:txBody>
      </p:sp>
      <p:sp>
        <p:nvSpPr>
          <p:cNvPr id="6" name="Kopfzeilenplatzhalter 5"/>
          <p:cNvSpPr>
            <a:spLocks noGrp="1"/>
          </p:cNvSpPr>
          <p:nvPr>
            <p:ph type="hdr" sz="quarter" idx="12"/>
          </p:nvPr>
        </p:nvSpPr>
        <p:spPr/>
        <p:txBody>
          <a:bodyPr/>
          <a:lstStyle/>
          <a:p>
            <a:pPr>
              <a:defRPr/>
            </a:pPr>
            <a:endParaRPr lang="de-DE" altLang="de-DE" dirty="0"/>
          </a:p>
        </p:txBody>
      </p:sp>
    </p:spTree>
    <p:extLst>
      <p:ext uri="{BB962C8B-B14F-4D97-AF65-F5344CB8AC3E}">
        <p14:creationId xmlns:p14="http://schemas.microsoft.com/office/powerpoint/2010/main" val="112231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erreicht /fördert die Potenzialanalyse eine Selbstreflexion und Selbstorganisation von Jugendlichen?</a:t>
            </a:r>
          </a:p>
          <a:p>
            <a:endParaRPr lang="de-DE" sz="400" dirty="0"/>
          </a:p>
          <a:p>
            <a:endParaRPr lang="de-DE" sz="400" dirty="0"/>
          </a:p>
          <a:p>
            <a:pPr marL="220553" indent="-220553">
              <a:buAutoNum type="arabicPeriod"/>
            </a:pPr>
            <a:endParaRPr lang="de-DE" dirty="0"/>
          </a:p>
          <a:p>
            <a:r>
              <a:rPr lang="de-DE" dirty="0"/>
              <a:t>Das Ergebnis der Potenzialanalyse wird mit Ihrem Kind vom durchführenden Träger in einem Einzelgespräch besprochen. Dabei wird zunächst die Selbsteinschätzung erfragt und diese mit den Ergebnissen der Fremdeinschätzung verglichen. Ziel des Feedbacks ist die Selbstreflexion, das Selbst-Bewusstsein und nicht zuletzt den Stolz auf eigene Kompetenzen zu stärken. </a:t>
            </a:r>
          </a:p>
          <a:p>
            <a:endParaRPr lang="de-DE" dirty="0"/>
          </a:p>
          <a:p>
            <a:r>
              <a:rPr lang="de-DE" dirty="0"/>
              <a:t>Mit dem Ergebnis der PA in schulische Beratung gehen:</a:t>
            </a:r>
          </a:p>
          <a:p>
            <a:pPr marL="220553" indent="-220553">
              <a:buAutoNum type="arabicPeriod"/>
            </a:pPr>
            <a:r>
              <a:rPr lang="de-DE" dirty="0"/>
              <a:t>Beratungsgespräch baut auf PA-Ergebnis auf. Ergebnis des  Gesprächs: Formulierung von Entwicklungszielen bis hin zu konkreten Handlungsaufgaben</a:t>
            </a:r>
          </a:p>
          <a:p>
            <a:endParaRPr lang="de-DE" dirty="0"/>
          </a:p>
        </p:txBody>
      </p:sp>
      <p:sp>
        <p:nvSpPr>
          <p:cNvPr id="4" name="Foliennummernplatzhalter 3"/>
          <p:cNvSpPr>
            <a:spLocks noGrp="1"/>
          </p:cNvSpPr>
          <p:nvPr>
            <p:ph type="sldNum" sz="quarter" idx="10"/>
          </p:nvPr>
        </p:nvSpPr>
        <p:spPr/>
        <p:txBody>
          <a:bodyPr/>
          <a:lstStyle/>
          <a:p>
            <a:pPr>
              <a:defRPr/>
            </a:pPr>
            <a:fld id="{90DE2615-60C5-4E3E-BE5B-18D35FC92B76}" type="slidenum">
              <a:rPr lang="de-DE" smtClean="0"/>
              <a:pPr>
                <a:defRPr/>
              </a:pPr>
              <a:t>14</a:t>
            </a:fld>
            <a:endParaRPr lang="de-DE"/>
          </a:p>
        </p:txBody>
      </p:sp>
    </p:spTree>
    <p:extLst>
      <p:ext uri="{BB962C8B-B14F-4D97-AF65-F5344CB8AC3E}">
        <p14:creationId xmlns:p14="http://schemas.microsoft.com/office/powerpoint/2010/main" val="209298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E7ACF4E-2FA6-43A8-B44C-A7F0C51EE287}" type="datetimeFigureOut">
              <a:rPr lang="de-DE" smtClean="0"/>
              <a:t>21.01.2021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17046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E7ACF4E-2FA6-43A8-B44C-A7F0C51EE287}" type="datetimeFigureOut">
              <a:rPr lang="de-DE" smtClean="0"/>
              <a:t>21.01.2021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176653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E7ACF4E-2FA6-43A8-B44C-A7F0C51EE287}" type="datetimeFigureOut">
              <a:rPr lang="de-DE" smtClean="0"/>
              <a:t>21.01.2021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265151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600" y="3429000"/>
            <a:ext cx="7200800" cy="1431032"/>
          </a:xfrm>
          <a:prstGeom prst="rect">
            <a:avLst/>
          </a:prstGeom>
        </p:spPr>
        <p:txBody>
          <a:bodyPr/>
          <a:lstStyle>
            <a:lvl1pPr>
              <a:defRPr b="1">
                <a:solidFill>
                  <a:srgbClr val="336600"/>
                </a:solidFill>
              </a:defRPr>
            </a:lvl1pPr>
          </a:lstStyle>
          <a:p>
            <a:r>
              <a:rPr lang="de-DE" dirty="0"/>
              <a:t>Titel</a:t>
            </a:r>
          </a:p>
        </p:txBody>
      </p:sp>
      <p:sp>
        <p:nvSpPr>
          <p:cNvPr id="17" name="Datumsplatzhalter 16"/>
          <p:cNvSpPr>
            <a:spLocks noGrp="1"/>
          </p:cNvSpPr>
          <p:nvPr>
            <p:ph type="dt" sz="half" idx="10"/>
          </p:nvPr>
        </p:nvSpPr>
        <p:spPr/>
        <p:txBody>
          <a:bodyPr/>
          <a:lstStyle/>
          <a:p>
            <a:r>
              <a:rPr lang="de-DE" dirty="0"/>
              <a:t>17.08.2015</a:t>
            </a:r>
          </a:p>
        </p:txBody>
      </p:sp>
      <p:sp>
        <p:nvSpPr>
          <p:cNvPr id="18" name="Foliennummernplatzhalter 17"/>
          <p:cNvSpPr>
            <a:spLocks noGrp="1"/>
          </p:cNvSpPr>
          <p:nvPr>
            <p:ph type="sldNum" sz="quarter" idx="11"/>
          </p:nvPr>
        </p:nvSpPr>
        <p:spPr/>
        <p:txBody>
          <a:bodyPr/>
          <a:lstStyle/>
          <a:p>
            <a:fld id="{32BDC07F-FB00-413F-9998-195D2EA7D2CC}" type="slidenum">
              <a:rPr lang="de-DE" smtClean="0"/>
              <a:pPr/>
              <a:t>‹Nr.›</a:t>
            </a:fld>
            <a:endParaRPr lang="de-DE" dirty="0"/>
          </a:p>
        </p:txBody>
      </p:sp>
      <p:sp>
        <p:nvSpPr>
          <p:cNvPr id="19" name="Fußzeilenplatzhalter 18"/>
          <p:cNvSpPr>
            <a:spLocks noGrp="1"/>
          </p:cNvSpPr>
          <p:nvPr>
            <p:ph type="ftr" sz="quarter" idx="12"/>
          </p:nvPr>
        </p:nvSpPr>
        <p:spPr/>
        <p:txBody>
          <a:bodyPr/>
          <a:lstStyle/>
          <a:p>
            <a:r>
              <a:rPr lang="de-DE" dirty="0"/>
              <a:t>Kommunale Koordinierung Düsseldorf</a:t>
            </a:r>
          </a:p>
        </p:txBody>
      </p:sp>
      <p:pic>
        <p:nvPicPr>
          <p:cNvPr id="4" name="Grafik 3" descr="Ein Bild, das Text enthält.&#10;&#10;Automatisch generierte Beschreibung">
            <a:extLst>
              <a:ext uri="{FF2B5EF4-FFF2-40B4-BE49-F238E27FC236}">
                <a16:creationId xmlns:a16="http://schemas.microsoft.com/office/drawing/2014/main" id="{BD251BD3-5DA5-4B1C-9ADA-9599A3982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419" y="1082215"/>
            <a:ext cx="4019162" cy="1545570"/>
          </a:xfrm>
          <a:prstGeom prst="rect">
            <a:avLst/>
          </a:prstGeom>
        </p:spPr>
      </p:pic>
      <p:pic>
        <p:nvPicPr>
          <p:cNvPr id="6" name="Grafik 5" descr="Ein Bild, das Karte enthält.&#10;&#10;Automatisch generierte Beschreibung">
            <a:extLst>
              <a:ext uri="{FF2B5EF4-FFF2-40B4-BE49-F238E27FC236}">
                <a16:creationId xmlns:a16="http://schemas.microsoft.com/office/drawing/2014/main" id="{CB0BF4F7-8D5C-438E-AB7A-86C4A5960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2691" y="5327099"/>
            <a:ext cx="5658618" cy="897372"/>
          </a:xfrm>
          <a:prstGeom prst="rect">
            <a:avLst/>
          </a:prstGeom>
        </p:spPr>
      </p:pic>
    </p:spTree>
    <p:extLst>
      <p:ext uri="{BB962C8B-B14F-4D97-AF65-F5344CB8AC3E}">
        <p14:creationId xmlns:p14="http://schemas.microsoft.com/office/powerpoint/2010/main" val="348685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p:cNvSpPr>
            <a:spLocks noGrp="1"/>
          </p:cNvSpPr>
          <p:nvPr>
            <p:ph type="title" hasCustomPrompt="1"/>
          </p:nvPr>
        </p:nvSpPr>
        <p:spPr/>
        <p:txBody>
          <a:bodyPr/>
          <a:lstStyle>
            <a:lvl1pPr>
              <a:defRPr/>
            </a:lvl1pPr>
          </a:lstStyle>
          <a:p>
            <a:br>
              <a:rPr lang="de-DE" dirty="0"/>
            </a:br>
            <a:r>
              <a:rPr lang="de-DE" dirty="0"/>
              <a:t>Titelmasterformat durch Klicken bearbeiten</a:t>
            </a:r>
          </a:p>
        </p:txBody>
      </p:sp>
    </p:spTree>
    <p:extLst>
      <p:ext uri="{BB962C8B-B14F-4D97-AF65-F5344CB8AC3E}">
        <p14:creationId xmlns:p14="http://schemas.microsoft.com/office/powerpoint/2010/main" val="120807383"/>
      </p:ext>
    </p:extLst>
  </p:cSld>
  <p:clrMapOvr>
    <a:masterClrMapping/>
  </p:clrMapOvr>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E7ACF4E-2FA6-43A8-B44C-A7F0C51EE287}" type="datetimeFigureOut">
              <a:rPr lang="de-DE" smtClean="0"/>
              <a:t>21.01.2021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248047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E7ACF4E-2FA6-43A8-B44C-A7F0C51EE287}" type="datetimeFigureOut">
              <a:rPr lang="de-DE" smtClean="0"/>
              <a:t>21.01.2021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135846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E7ACF4E-2FA6-43A8-B44C-A7F0C51EE287}" type="datetimeFigureOut">
              <a:rPr lang="de-DE" smtClean="0"/>
              <a:t>21.01.2021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84933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E7ACF4E-2FA6-43A8-B44C-A7F0C51EE287}" type="datetimeFigureOut">
              <a:rPr lang="de-DE" smtClean="0"/>
              <a:t>21.01.2021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159619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E7ACF4E-2FA6-43A8-B44C-A7F0C51EE287}" type="datetimeFigureOut">
              <a:rPr lang="de-DE" smtClean="0"/>
              <a:t>21.01.2021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112331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ACF4E-2FA6-43A8-B44C-A7F0C51EE287}" type="datetimeFigureOut">
              <a:rPr lang="de-DE" smtClean="0"/>
              <a:t>21.01.2021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203780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E7ACF4E-2FA6-43A8-B44C-A7F0C51EE287}" type="datetimeFigureOut">
              <a:rPr lang="de-DE" smtClean="0"/>
              <a:t>21.01.2021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412547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E7ACF4E-2FA6-43A8-B44C-A7F0C51EE287}" type="datetimeFigureOut">
              <a:rPr lang="de-DE" smtClean="0"/>
              <a:t>21.01.2021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E45E05-BFCE-47C9-827A-9E27E7ED4C8B}" type="slidenum">
              <a:rPr lang="de-DE" smtClean="0"/>
              <a:t>‹Nr.›</a:t>
            </a:fld>
            <a:endParaRPr lang="de-DE"/>
          </a:p>
        </p:txBody>
      </p:sp>
    </p:spTree>
    <p:extLst>
      <p:ext uri="{BB962C8B-B14F-4D97-AF65-F5344CB8AC3E}">
        <p14:creationId xmlns:p14="http://schemas.microsoft.com/office/powerpoint/2010/main" val="399426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ACF4E-2FA6-43A8-B44C-A7F0C51EE287}" type="datetimeFigureOut">
              <a:rPr lang="de-DE" smtClean="0"/>
              <a:t>21.01.2021</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5E05-BFCE-47C9-827A-9E27E7ED4C8B}" type="slidenum">
              <a:rPr lang="de-DE" smtClean="0"/>
              <a:t>‹Nr.›</a:t>
            </a:fld>
            <a:endParaRPr lang="de-DE"/>
          </a:p>
        </p:txBody>
      </p:sp>
    </p:spTree>
    <p:extLst>
      <p:ext uri="{BB962C8B-B14F-4D97-AF65-F5344CB8AC3E}">
        <p14:creationId xmlns:p14="http://schemas.microsoft.com/office/powerpoint/2010/main" val="278412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erufsorientierung-nrw.de/cms/upload/videos/MinSWNRW_KeinAbschlussohneAnschluss_V3.mp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5157" y="2778034"/>
            <a:ext cx="7193685" cy="2260497"/>
          </a:xfrm>
        </p:spPr>
        <p:txBody>
          <a:bodyPr>
            <a:normAutofit/>
          </a:bodyPr>
          <a:lstStyle/>
          <a:p>
            <a:pPr algn="ctr"/>
            <a:r>
              <a:rPr lang="de-DE" sz="2800" dirty="0">
                <a:solidFill>
                  <a:schemeClr val="accent1">
                    <a:lumMod val="50000"/>
                  </a:schemeClr>
                </a:solidFill>
                <a:latin typeface="Arial" panose="020B0604020202020204" pitchFamily="34" charset="0"/>
                <a:cs typeface="Arial" panose="020B0604020202020204" pitchFamily="34" charset="0"/>
              </a:rPr>
              <a:t>Informationen zur Potenzialanalyse und dem Landesvorhaben „Kein Abschluss ohne Anschluss“  </a:t>
            </a:r>
          </a:p>
        </p:txBody>
      </p:sp>
    </p:spTree>
    <p:extLst>
      <p:ext uri="{BB962C8B-B14F-4D97-AF65-F5344CB8AC3E}">
        <p14:creationId xmlns:p14="http://schemas.microsoft.com/office/powerpoint/2010/main" val="66932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bwMode="auto">
          <a:xfrm>
            <a:off x="1840649" y="1481297"/>
            <a:ext cx="2376000" cy="2376000"/>
          </a:xfrm>
          <a:prstGeom prst="roundRect">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endParaRPr lang="de-DE" sz="1800" b="1" dirty="0">
              <a:solidFill>
                <a:srgbClr val="000000"/>
              </a:solidFill>
              <a:latin typeface="Arial" pitchFamily="96" charset="0"/>
            </a:endParaRPr>
          </a:p>
          <a:p>
            <a:pPr algn="ctr">
              <a:defRPr/>
            </a:pPr>
            <a:r>
              <a:rPr lang="de-DE" sz="1800" b="1" dirty="0">
                <a:solidFill>
                  <a:srgbClr val="000000"/>
                </a:solidFill>
                <a:latin typeface="Arial" pitchFamily="96" charset="0"/>
              </a:rPr>
              <a:t>Potenzialanalyse</a:t>
            </a:r>
          </a:p>
          <a:p>
            <a:pPr algn="ctr">
              <a:defRPr/>
            </a:pPr>
            <a:endParaRPr lang="de-DE" sz="1600" b="1" dirty="0">
              <a:solidFill>
                <a:srgbClr val="000000"/>
              </a:solidFill>
              <a:latin typeface="Arial" pitchFamily="96" charset="0"/>
            </a:endParaRPr>
          </a:p>
        </p:txBody>
      </p:sp>
      <p:sp>
        <p:nvSpPr>
          <p:cNvPr id="11" name="Abgerundetes Rechteck 10"/>
          <p:cNvSpPr/>
          <p:nvPr/>
        </p:nvSpPr>
        <p:spPr bwMode="auto">
          <a:xfrm>
            <a:off x="1680831" y="399464"/>
            <a:ext cx="5071635" cy="863415"/>
          </a:xfrm>
          <a:prstGeom prst="roundRect">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de-DE" sz="2400" b="1" dirty="0">
                <a:solidFill>
                  <a:srgbClr val="000000"/>
                </a:solidFill>
                <a:latin typeface="Arial" pitchFamily="96" charset="0"/>
              </a:rPr>
              <a:t>Standardelemente für die Jgst. 8</a:t>
            </a:r>
          </a:p>
        </p:txBody>
      </p:sp>
      <p:sp>
        <p:nvSpPr>
          <p:cNvPr id="9" name="Abgerundetes Rechteck 8"/>
          <p:cNvSpPr/>
          <p:nvPr/>
        </p:nvSpPr>
        <p:spPr bwMode="auto">
          <a:xfrm>
            <a:off x="4216649" y="1481297"/>
            <a:ext cx="2376000" cy="2376000"/>
          </a:xfrm>
          <a:prstGeom prst="roundRect">
            <a:avLst/>
          </a:prstGeom>
          <a:solidFill>
            <a:srgbClr val="00B0F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endParaRPr lang="de-DE" sz="1800" b="1" dirty="0">
              <a:solidFill>
                <a:srgbClr val="000000"/>
              </a:solidFill>
              <a:latin typeface="Arial" pitchFamily="96" charset="0"/>
            </a:endParaRPr>
          </a:p>
          <a:p>
            <a:pPr algn="ctr">
              <a:defRPr/>
            </a:pPr>
            <a:r>
              <a:rPr lang="de-DE" sz="1800" b="1" dirty="0">
                <a:solidFill>
                  <a:srgbClr val="000000"/>
                </a:solidFill>
                <a:latin typeface="Arial" pitchFamily="96" charset="0"/>
              </a:rPr>
              <a:t>Berufsfelder-erkundungen</a:t>
            </a:r>
            <a:endParaRPr lang="de-DE" sz="1050" b="1" dirty="0">
              <a:solidFill>
                <a:srgbClr val="000000"/>
              </a:solidFill>
            </a:endParaRPr>
          </a:p>
        </p:txBody>
      </p:sp>
      <p:sp>
        <p:nvSpPr>
          <p:cNvPr id="8" name="Abgerundetes Rechteck 7"/>
          <p:cNvSpPr/>
          <p:nvPr/>
        </p:nvSpPr>
        <p:spPr bwMode="auto">
          <a:xfrm>
            <a:off x="4216649" y="3870549"/>
            <a:ext cx="2376000" cy="2376000"/>
          </a:xfrm>
          <a:prstGeom prst="roundRect">
            <a:avLst/>
          </a:prstGeom>
          <a:solidFill>
            <a:srgbClr val="FFFF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de-DE" sz="1800" b="1" dirty="0">
                <a:solidFill>
                  <a:srgbClr val="000000"/>
                </a:solidFill>
                <a:latin typeface="Arial" pitchFamily="96" charset="0"/>
              </a:rPr>
              <a:t>Portfolioinstrument</a:t>
            </a:r>
          </a:p>
        </p:txBody>
      </p:sp>
      <p:sp>
        <p:nvSpPr>
          <p:cNvPr id="13" name="Abgerundetes Rechteck 12"/>
          <p:cNvSpPr/>
          <p:nvPr/>
        </p:nvSpPr>
        <p:spPr bwMode="auto">
          <a:xfrm>
            <a:off x="1840649" y="3857297"/>
            <a:ext cx="2376000" cy="2376000"/>
          </a:xfrm>
          <a:prstGeom prst="roundRect">
            <a:avLst/>
          </a:prstGeom>
          <a:solidFill>
            <a:srgbClr val="FF66CC"/>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de-DE" b="1" dirty="0">
                <a:solidFill>
                  <a:srgbClr val="000000"/>
                </a:solidFill>
                <a:latin typeface="Arial" pitchFamily="96" charset="0"/>
              </a:rPr>
              <a:t>Beratung</a:t>
            </a:r>
            <a:endParaRPr lang="de-DE" sz="1600" b="1" dirty="0">
              <a:solidFill>
                <a:srgbClr val="000000"/>
              </a:solidFill>
              <a:latin typeface="Arial" pitchFamily="96" charset="0"/>
            </a:endParaRPr>
          </a:p>
        </p:txBody>
      </p:sp>
    </p:spTree>
    <p:extLst>
      <p:ext uri="{BB962C8B-B14F-4D97-AF65-F5344CB8AC3E}">
        <p14:creationId xmlns:p14="http://schemas.microsoft.com/office/powerpoint/2010/main" val="242483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Inhaltsplatzhalter 3"/>
          <p:cNvSpPr>
            <a:spLocks noGrp="1"/>
          </p:cNvSpPr>
          <p:nvPr>
            <p:ph idx="1"/>
          </p:nvPr>
        </p:nvSpPr>
        <p:spPr>
          <a:xfrm>
            <a:off x="251521" y="1113231"/>
            <a:ext cx="8400576" cy="5571348"/>
          </a:xfrm>
        </p:spPr>
        <p:txBody>
          <a:bodyPr>
            <a:noAutofit/>
          </a:bodyPr>
          <a:lstStyle/>
          <a:p>
            <a:pPr marL="0" indent="0">
              <a:lnSpc>
                <a:spcPct val="120000"/>
              </a:lnSpc>
              <a:buNone/>
            </a:pPr>
            <a:r>
              <a:rPr lang="de-DE" sz="1700" dirty="0">
                <a:solidFill>
                  <a:schemeClr val="accent1">
                    <a:lumMod val="50000"/>
                  </a:schemeClr>
                </a:solidFill>
                <a:latin typeface="Arial" panose="020B0604020202020204" pitchFamily="34" charset="0"/>
                <a:cs typeface="Arial" panose="020B0604020202020204" pitchFamily="34" charset="0"/>
              </a:rPr>
              <a:t>Die Potenzialanalyse…</a:t>
            </a:r>
          </a:p>
          <a:p>
            <a:pPr>
              <a:lnSpc>
                <a:spcPct val="12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ist der Türöffner für die Auseinandersetzung mit den eigenen Potenzialen, Fähigkeiten und Talenten in Bezug auf berufliche Perspektiven - mit oder ohne Studium,</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ist Teil einer Beruflichen Orientierung, die auf die Persönlichkeitsentwicklung zielt,</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ist Grundlage zur Kompetenzentwicklung und –</a:t>
            </a:r>
            <a:r>
              <a:rPr lang="de-DE" sz="1700" dirty="0" err="1">
                <a:solidFill>
                  <a:schemeClr val="accent1">
                    <a:lumMod val="50000"/>
                  </a:schemeClr>
                </a:solidFill>
                <a:latin typeface="Arial" panose="020B0604020202020204" pitchFamily="34" charset="0"/>
                <a:cs typeface="Arial" panose="020B0604020202020204" pitchFamily="34" charset="0"/>
              </a:rPr>
              <a:t>förderprozessplanung</a:t>
            </a:r>
            <a:r>
              <a:rPr lang="de-DE" sz="1700" dirty="0">
                <a:solidFill>
                  <a:schemeClr val="accent1">
                    <a:lumMod val="50000"/>
                  </a:schemeClr>
                </a:solidFill>
                <a:latin typeface="Arial" panose="020B0604020202020204" pitchFamily="34" charset="0"/>
                <a:cs typeface="Arial" panose="020B0604020202020204" pitchFamily="34" charset="0"/>
              </a:rPr>
              <a:t>,</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stellt den Jugendlichen in den Mittelpunkt und ist stärkenorientiert konzipiert,</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fördert die Auseinandersetzung mit Neigungen, Interessen und mit Wunsch-träumen und den eigenen Lebensplänen,</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sensibilisiert für den individuellen Orientierungsprozess,</a:t>
            </a:r>
          </a:p>
          <a:p>
            <a:pPr>
              <a:lnSpc>
                <a:spcPct val="170000"/>
              </a:lnSpc>
              <a:buClr>
                <a:schemeClr val="tx1"/>
              </a:buClr>
              <a:buFont typeface="Arial" panose="020B0604020202020204" pitchFamily="34" charset="0"/>
              <a:buChar char="•"/>
            </a:pPr>
            <a:r>
              <a:rPr lang="de-DE" sz="1700" dirty="0">
                <a:solidFill>
                  <a:schemeClr val="accent1">
                    <a:lumMod val="50000"/>
                  </a:schemeClr>
                </a:solidFill>
                <a:latin typeface="Arial" panose="020B0604020202020204" pitchFamily="34" charset="0"/>
                <a:cs typeface="Arial" panose="020B0604020202020204" pitchFamily="34" charset="0"/>
              </a:rPr>
              <a:t>fördert Selbstreflexion und Selbstorganisation der Jugendlichen.</a:t>
            </a:r>
          </a:p>
          <a:p>
            <a:pPr>
              <a:buClr>
                <a:schemeClr val="tx1"/>
              </a:buClr>
              <a:buFont typeface="Arial" panose="020B0604020202020204" pitchFamily="34" charset="0"/>
              <a:buChar char="•"/>
            </a:pPr>
            <a:endParaRPr lang="de-DE" sz="1700"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de-DE" sz="1700" dirty="0">
              <a:solidFill>
                <a:schemeClr val="accent1">
                  <a:lumMod val="50000"/>
                </a:schemeClr>
              </a:solidFill>
              <a:latin typeface="Arial" panose="020B0604020202020204" pitchFamily="34" charset="0"/>
              <a:cs typeface="Arial" panose="020B0604020202020204" pitchFamily="34" charset="0"/>
            </a:endParaRPr>
          </a:p>
        </p:txBody>
      </p:sp>
      <p:sp>
        <p:nvSpPr>
          <p:cNvPr id="6" name="Titel 2"/>
          <p:cNvSpPr txBox="1">
            <a:spLocks noGrp="1"/>
          </p:cNvSpPr>
          <p:nvPr>
            <p:ph type="title"/>
          </p:nvPr>
        </p:nvSpPr>
        <p:spPr>
          <a:xfrm>
            <a:off x="0" y="249135"/>
            <a:ext cx="9144000" cy="864096"/>
          </a:xfrm>
          <a:prstGeom prst="rect">
            <a:avLst/>
          </a:prstGeom>
        </p:spPr>
        <p:txBody>
          <a:bodyP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r>
              <a:rPr lang="de-DE" sz="2400" kern="0" dirty="0">
                <a:solidFill>
                  <a:schemeClr val="accent1">
                    <a:lumMod val="50000"/>
                  </a:schemeClr>
                </a:solidFill>
                <a:latin typeface="+mn-lt"/>
              </a:rPr>
              <a:t>Die Potenzialanalyse als Basis </a:t>
            </a:r>
            <a:br>
              <a:rPr lang="de-DE" sz="2400" kern="0" dirty="0">
                <a:solidFill>
                  <a:schemeClr val="accent1">
                    <a:lumMod val="50000"/>
                  </a:schemeClr>
                </a:solidFill>
                <a:latin typeface="+mn-lt"/>
              </a:rPr>
            </a:br>
            <a:r>
              <a:rPr lang="de-DE" sz="2400" kern="0" dirty="0">
                <a:solidFill>
                  <a:schemeClr val="accent1">
                    <a:lumMod val="50000"/>
                  </a:schemeClr>
                </a:solidFill>
                <a:latin typeface="+mn-lt"/>
              </a:rPr>
              <a:t>individueller Förderung in der Berufsorientierung</a:t>
            </a:r>
          </a:p>
        </p:txBody>
      </p:sp>
    </p:spTree>
    <p:extLst>
      <p:ext uri="{BB962C8B-B14F-4D97-AF65-F5344CB8AC3E}">
        <p14:creationId xmlns:p14="http://schemas.microsoft.com/office/powerpoint/2010/main" val="24898177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p:cNvSpPr>
            <a:spLocks noGrp="1"/>
          </p:cNvSpPr>
          <p:nvPr>
            <p:ph type="title"/>
          </p:nvPr>
        </p:nvSpPr>
        <p:spPr>
          <a:xfrm>
            <a:off x="1" y="794518"/>
            <a:ext cx="9144000" cy="614776"/>
          </a:xfrm>
        </p:spPr>
        <p:txBody>
          <a:bodyPr>
            <a:noAutofit/>
          </a:bodyPr>
          <a:lstStyle/>
          <a:p>
            <a:pPr algn="ctr"/>
            <a:r>
              <a:rPr lang="de-DE" altLang="de-DE" sz="2400" b="1" dirty="0">
                <a:solidFill>
                  <a:schemeClr val="accent1">
                    <a:lumMod val="50000"/>
                  </a:schemeClr>
                </a:solidFill>
                <a:latin typeface="Arial" panose="020B0604020202020204" pitchFamily="34" charset="0"/>
                <a:cs typeface="Arial" panose="020B0604020202020204" pitchFamily="34" charset="0"/>
              </a:rPr>
              <a:t>Begriffsbestimmung</a:t>
            </a:r>
          </a:p>
        </p:txBody>
      </p:sp>
      <p:sp>
        <p:nvSpPr>
          <p:cNvPr id="12291" name="Inhaltsplatzhalter 3"/>
          <p:cNvSpPr>
            <a:spLocks noGrp="1"/>
          </p:cNvSpPr>
          <p:nvPr>
            <p:ph idx="1"/>
          </p:nvPr>
        </p:nvSpPr>
        <p:spPr>
          <a:xfrm>
            <a:off x="539751" y="1798674"/>
            <a:ext cx="8064500" cy="3600400"/>
          </a:xfrm>
        </p:spPr>
        <p:txBody>
          <a:bodyPr>
            <a:normAutofit/>
          </a:bodyPr>
          <a:lstStyle/>
          <a:p>
            <a:pPr algn="l"/>
            <a:r>
              <a:rPr lang="de-DE" sz="1800" dirty="0">
                <a:solidFill>
                  <a:schemeClr val="accent1">
                    <a:lumMod val="50000"/>
                  </a:schemeClr>
                </a:solidFill>
                <a:latin typeface="Arial" panose="020B0604020202020204" pitchFamily="34" charset="0"/>
                <a:cs typeface="Arial" panose="020B0604020202020204" pitchFamily="34" charset="0"/>
              </a:rPr>
              <a:t>Potenziale bezeichnen verborgene, (noch) nicht entwickelte Kompetenzen.</a:t>
            </a:r>
            <a:br>
              <a:rPr lang="de-DE" sz="1800" dirty="0">
                <a:solidFill>
                  <a:schemeClr val="accent1">
                    <a:lumMod val="50000"/>
                  </a:schemeClr>
                </a:solidFill>
                <a:latin typeface="Arial" panose="020B0604020202020204" pitchFamily="34" charset="0"/>
                <a:cs typeface="Arial" panose="020B0604020202020204" pitchFamily="34" charset="0"/>
              </a:rPr>
            </a:br>
            <a:endParaRPr lang="de-DE" sz="1800" dirty="0">
              <a:solidFill>
                <a:schemeClr val="accent1">
                  <a:lumMod val="50000"/>
                </a:schemeClr>
              </a:solidFill>
              <a:latin typeface="Arial" panose="020B0604020202020204" pitchFamily="34" charset="0"/>
              <a:cs typeface="Arial" panose="020B0604020202020204" pitchFamily="34" charset="0"/>
            </a:endParaRPr>
          </a:p>
          <a:p>
            <a:r>
              <a:rPr lang="de-DE" sz="1800" dirty="0">
                <a:solidFill>
                  <a:schemeClr val="accent1">
                    <a:lumMod val="50000"/>
                  </a:schemeClr>
                </a:solidFill>
                <a:latin typeface="Arial" panose="020B0604020202020204" pitchFamily="34" charset="0"/>
                <a:cs typeface="Arial" panose="020B0604020202020204" pitchFamily="34" charset="0"/>
              </a:rPr>
              <a:t>Kompetenz ist die Befähigung einer Person, in einer Situation selbstorganisiert Anforderungen zu bewältigen.</a:t>
            </a:r>
            <a:br>
              <a:rPr lang="de-DE" sz="1800" dirty="0">
                <a:solidFill>
                  <a:schemeClr val="accent1">
                    <a:lumMod val="50000"/>
                  </a:schemeClr>
                </a:solidFill>
                <a:latin typeface="Arial" panose="020B0604020202020204" pitchFamily="34" charset="0"/>
                <a:cs typeface="Arial" panose="020B0604020202020204" pitchFamily="34" charset="0"/>
              </a:rPr>
            </a:br>
            <a:endParaRPr lang="de-DE" sz="1800" dirty="0">
              <a:solidFill>
                <a:schemeClr val="accent1">
                  <a:lumMod val="50000"/>
                </a:schemeClr>
              </a:solidFill>
              <a:latin typeface="Arial" panose="020B0604020202020204" pitchFamily="34" charset="0"/>
              <a:cs typeface="Arial" panose="020B0604020202020204" pitchFamily="34" charset="0"/>
            </a:endParaRPr>
          </a:p>
          <a:p>
            <a:pPr algn="l"/>
            <a:r>
              <a:rPr lang="de-DE" sz="1800" dirty="0">
                <a:solidFill>
                  <a:schemeClr val="accent1">
                    <a:lumMod val="50000"/>
                  </a:schemeClr>
                </a:solidFill>
                <a:latin typeface="Arial" panose="020B0604020202020204" pitchFamily="34" charset="0"/>
                <a:cs typeface="Arial" panose="020B0604020202020204" pitchFamily="34" charset="0"/>
              </a:rPr>
              <a:t>In der Potenzialanalyse geht es darum zu erkennen, was in einem Jugendlichen steckt, welche Talente noch schlummern, sich aber entfalten könnten.</a:t>
            </a:r>
          </a:p>
          <a:p>
            <a:pPr marL="0" indent="0" algn="l">
              <a:buNone/>
            </a:pPr>
            <a:endParaRPr lang="de-DE" sz="2300" dirty="0">
              <a:solidFill>
                <a:schemeClr val="accent1">
                  <a:lumMod val="50000"/>
                </a:schemeClr>
              </a:solidFill>
              <a:latin typeface="Arial" panose="020B0604020202020204" pitchFamily="34" charset="0"/>
              <a:cs typeface="Arial" panose="020B0604020202020204" pitchFamily="34" charset="0"/>
            </a:endParaRPr>
          </a:p>
          <a:p>
            <a:pPr>
              <a:buNone/>
            </a:pPr>
            <a:r>
              <a:rPr lang="de-DE" sz="1200" dirty="0" err="1">
                <a:solidFill>
                  <a:schemeClr val="accent1">
                    <a:lumMod val="50000"/>
                  </a:schemeClr>
                </a:solidFill>
                <a:latin typeface="Arial" panose="020B0604020202020204" pitchFamily="34" charset="0"/>
                <a:cs typeface="Arial" panose="020B0604020202020204" pitchFamily="34" charset="0"/>
              </a:rPr>
              <a:t>Vgl</a:t>
            </a:r>
            <a:r>
              <a:rPr lang="de-DE" sz="1200" dirty="0">
                <a:solidFill>
                  <a:schemeClr val="accent1">
                    <a:lumMod val="50000"/>
                  </a:schemeClr>
                </a:solidFill>
                <a:latin typeface="Arial" panose="020B0604020202020204" pitchFamily="34" charset="0"/>
                <a:cs typeface="Arial" panose="020B0604020202020204" pitchFamily="34" charset="0"/>
              </a:rPr>
              <a:t>:. </a:t>
            </a:r>
            <a:r>
              <a:rPr lang="de-DE" sz="1200" dirty="0" err="1">
                <a:solidFill>
                  <a:schemeClr val="accent1">
                    <a:lumMod val="50000"/>
                  </a:schemeClr>
                </a:solidFill>
                <a:latin typeface="Arial" panose="020B0604020202020204" pitchFamily="34" charset="0"/>
                <a:cs typeface="Arial" panose="020B0604020202020204" pitchFamily="34" charset="0"/>
              </a:rPr>
              <a:t>Lippegaus</a:t>
            </a:r>
            <a:r>
              <a:rPr lang="de-DE" sz="1200" dirty="0">
                <a:solidFill>
                  <a:schemeClr val="accent1">
                    <a:lumMod val="50000"/>
                  </a:schemeClr>
                </a:solidFill>
                <a:latin typeface="Arial" panose="020B0604020202020204" pitchFamily="34" charset="0"/>
                <a:cs typeface="Arial" panose="020B0604020202020204" pitchFamily="34" charset="0"/>
              </a:rPr>
              <a:t>-Grünau, Stolz Handreichung zur Durchführung von Potenzialanalysen im Berufsorientierungsprogramm des BMBF, S. 10f.</a:t>
            </a:r>
          </a:p>
          <a:p>
            <a:pPr>
              <a:buNone/>
            </a:pPr>
            <a:endParaRPr lang="de-DE" sz="2800" dirty="0">
              <a:solidFill>
                <a:schemeClr val="accent1">
                  <a:lumMod val="50000"/>
                </a:schemeClr>
              </a:solidFill>
              <a:latin typeface="Arial" panose="020B0604020202020204" pitchFamily="34" charset="0"/>
              <a:cs typeface="Arial" panose="020B0604020202020204" pitchFamily="34" charset="0"/>
            </a:endParaRPr>
          </a:p>
          <a:p>
            <a:pPr marL="0" indent="0">
              <a:buNone/>
              <a:defRPr/>
            </a:pPr>
            <a:endParaRPr lang="de-DE" sz="2800" dirty="0">
              <a:solidFill>
                <a:schemeClr val="accent1">
                  <a:lumMod val="50000"/>
                </a:schemeClr>
              </a:solidFill>
              <a:latin typeface="Arial" panose="020B0604020202020204" pitchFamily="34" charset="0"/>
              <a:cs typeface="Arial" panose="020B0604020202020204" pitchFamily="34" charset="0"/>
            </a:endParaRPr>
          </a:p>
          <a:p>
            <a:pPr marL="0" indent="0">
              <a:buNone/>
              <a:defRPr/>
            </a:pPr>
            <a:endParaRPr lang="de-DE" altLang="de-DE" sz="2100" dirty="0">
              <a:solidFill>
                <a:schemeClr val="accent1">
                  <a:lumMod val="50000"/>
                </a:schemeClr>
              </a:solidFill>
              <a:latin typeface="Arial" panose="020B0604020202020204" pitchFamily="34" charset="0"/>
              <a:cs typeface="Arial" panose="020B0604020202020204" pitchFamily="34" charset="0"/>
            </a:endParaRPr>
          </a:p>
          <a:p>
            <a:pPr marL="0" indent="0">
              <a:buNone/>
              <a:defRPr/>
            </a:pPr>
            <a:endParaRPr lang="de-DE" altLang="de-DE" sz="21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883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p:cNvSpPr>
            <a:spLocks noGrp="1"/>
          </p:cNvSpPr>
          <p:nvPr>
            <p:ph type="title"/>
          </p:nvPr>
        </p:nvSpPr>
        <p:spPr>
          <a:xfrm>
            <a:off x="287722" y="442825"/>
            <a:ext cx="8352730" cy="1308538"/>
          </a:xfrm>
        </p:spPr>
        <p:txBody>
          <a:bodyPr>
            <a:normAutofit fontScale="90000"/>
          </a:bodyPr>
          <a:lstStyle/>
          <a:p>
            <a:pPr lvl="0" algn="ctr"/>
            <a:r>
              <a:rPr lang="de-DE" sz="2400" dirty="0">
                <a:solidFill>
                  <a:schemeClr val="accent1">
                    <a:lumMod val="50000"/>
                  </a:schemeClr>
                </a:solidFill>
                <a:latin typeface="Arial" panose="020B0604020202020204" pitchFamily="34" charset="0"/>
                <a:cs typeface="Arial" panose="020B0604020202020204" pitchFamily="34" charset="0"/>
              </a:rPr>
              <a:t>Die Potenzialanalyse ist eine </a:t>
            </a: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stärken- und handlungsorientierte Analyse</a:t>
            </a:r>
            <a:br>
              <a:rPr lang="de-DE" sz="2400" dirty="0">
                <a:solidFill>
                  <a:schemeClr val="accent1">
                    <a:lumMod val="50000"/>
                  </a:schemeClr>
                </a:solidFill>
                <a:latin typeface="Arial" panose="020B0604020202020204" pitchFamily="34" charset="0"/>
                <a:cs typeface="Arial" panose="020B0604020202020204" pitchFamily="34" charset="0"/>
              </a:rPr>
            </a:b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Kernelement: Handlungsorientierte Beobachtungsaufgaben</a:t>
            </a:r>
          </a:p>
        </p:txBody>
      </p:sp>
      <p:sp>
        <p:nvSpPr>
          <p:cNvPr id="12291" name="Inhaltsplatzhalter 3"/>
          <p:cNvSpPr>
            <a:spLocks noGrp="1"/>
          </p:cNvSpPr>
          <p:nvPr>
            <p:ph idx="1"/>
          </p:nvPr>
        </p:nvSpPr>
        <p:spPr>
          <a:xfrm>
            <a:off x="571472" y="2060848"/>
            <a:ext cx="8032580" cy="4248472"/>
          </a:xfrm>
        </p:spPr>
        <p:txBody>
          <a:bodyPr>
            <a:normAutofit fontScale="85000" lnSpcReduction="20000"/>
          </a:bodyPr>
          <a:lstStyle/>
          <a:p>
            <a:pPr marL="0" indent="0" algn="ctr">
              <a:buNone/>
            </a:pPr>
            <a:r>
              <a:rPr lang="de-DE" sz="2400" dirty="0">
                <a:solidFill>
                  <a:schemeClr val="accent1">
                    <a:lumMod val="50000"/>
                  </a:schemeClr>
                </a:solidFill>
                <a:latin typeface="Arial" panose="020B0604020202020204" pitchFamily="34" charset="0"/>
                <a:cs typeface="Arial" panose="020B0604020202020204" pitchFamily="34" charset="0"/>
              </a:rPr>
              <a:t>	</a:t>
            </a:r>
          </a:p>
          <a:p>
            <a:pPr algn="ctr"/>
            <a:r>
              <a:rPr lang="de-DE" sz="2400" dirty="0">
                <a:solidFill>
                  <a:schemeClr val="accent1">
                    <a:lumMod val="50000"/>
                  </a:schemeClr>
                </a:solidFill>
                <a:latin typeface="Arial" panose="020B0604020202020204" pitchFamily="34" charset="0"/>
                <a:cs typeface="Arial" panose="020B0604020202020204" pitchFamily="34" charset="0"/>
              </a:rPr>
              <a:t>Methodenkompetenz</a:t>
            </a: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	</a:t>
            </a:r>
          </a:p>
          <a:p>
            <a:pPr algn="ctr"/>
            <a:r>
              <a:rPr lang="de-DE" sz="2400" dirty="0">
                <a:solidFill>
                  <a:schemeClr val="accent1">
                    <a:lumMod val="50000"/>
                  </a:schemeClr>
                </a:solidFill>
                <a:latin typeface="Arial" panose="020B0604020202020204" pitchFamily="34" charset="0"/>
                <a:cs typeface="Arial" panose="020B0604020202020204" pitchFamily="34" charset="0"/>
              </a:rPr>
              <a:t>Sozialkompetenz</a:t>
            </a:r>
            <a:br>
              <a:rPr lang="de-DE" sz="2400" dirty="0">
                <a:solidFill>
                  <a:schemeClr val="accent1">
                    <a:lumMod val="50000"/>
                  </a:schemeClr>
                </a:solidFill>
                <a:latin typeface="Arial" panose="020B0604020202020204" pitchFamily="34" charset="0"/>
                <a:cs typeface="Arial" panose="020B0604020202020204" pitchFamily="34" charset="0"/>
              </a:rPr>
            </a:br>
            <a:r>
              <a:rPr lang="de-DE" sz="2400" dirty="0">
                <a:solidFill>
                  <a:schemeClr val="accent1">
                    <a:lumMod val="50000"/>
                  </a:schemeClr>
                </a:solidFill>
                <a:latin typeface="Arial" panose="020B0604020202020204" pitchFamily="34" charset="0"/>
                <a:cs typeface="Arial" panose="020B0604020202020204" pitchFamily="34" charset="0"/>
              </a:rPr>
              <a:t>	</a:t>
            </a:r>
          </a:p>
          <a:p>
            <a:pPr algn="ctr"/>
            <a:r>
              <a:rPr lang="de-DE" sz="2400" dirty="0">
                <a:solidFill>
                  <a:schemeClr val="accent1">
                    <a:lumMod val="50000"/>
                  </a:schemeClr>
                </a:solidFill>
                <a:latin typeface="Arial" panose="020B0604020202020204" pitchFamily="34" charset="0"/>
                <a:cs typeface="Arial" panose="020B0604020202020204" pitchFamily="34" charset="0"/>
              </a:rPr>
              <a:t>Personale Kompetenz</a:t>
            </a:r>
            <a:br>
              <a:rPr lang="de-DE" sz="2400" dirty="0">
                <a:solidFill>
                  <a:schemeClr val="accent1">
                    <a:lumMod val="50000"/>
                  </a:schemeClr>
                </a:solidFill>
                <a:latin typeface="Arial" panose="020B0604020202020204" pitchFamily="34" charset="0"/>
                <a:cs typeface="Arial" panose="020B0604020202020204" pitchFamily="34" charset="0"/>
              </a:rPr>
            </a:br>
            <a:endParaRPr lang="de-DE" sz="2400" dirty="0">
              <a:solidFill>
                <a:schemeClr val="accent1">
                  <a:lumMod val="50000"/>
                </a:schemeClr>
              </a:solidFill>
              <a:latin typeface="Arial" panose="020B0604020202020204" pitchFamily="34" charset="0"/>
              <a:cs typeface="Arial" panose="020B0604020202020204" pitchFamily="34" charset="0"/>
            </a:endParaRPr>
          </a:p>
          <a:p>
            <a:pPr algn="ctr"/>
            <a:r>
              <a:rPr lang="de-DE" sz="2400" dirty="0">
                <a:solidFill>
                  <a:schemeClr val="accent1">
                    <a:lumMod val="50000"/>
                  </a:schemeClr>
                </a:solidFill>
                <a:latin typeface="Arial" panose="020B0604020202020204" pitchFamily="34" charset="0"/>
                <a:cs typeface="Arial" panose="020B0604020202020204" pitchFamily="34" charset="0"/>
              </a:rPr>
              <a:t>Berufliche Basiskompetenz/Fachkompetenz</a:t>
            </a:r>
          </a:p>
          <a:p>
            <a:pPr>
              <a:buNone/>
            </a:pPr>
            <a:endParaRPr lang="de-DE" sz="2400" dirty="0">
              <a:solidFill>
                <a:schemeClr val="accent1">
                  <a:lumMod val="50000"/>
                </a:schemeClr>
              </a:solidFill>
              <a:latin typeface="Arial" panose="020B0604020202020204" pitchFamily="34" charset="0"/>
              <a:cs typeface="Arial" panose="020B0604020202020204" pitchFamily="34" charset="0"/>
            </a:endParaRPr>
          </a:p>
          <a:p>
            <a:pPr>
              <a:buNone/>
            </a:pPr>
            <a:br>
              <a:rPr lang="de-DE" sz="2400" dirty="0">
                <a:solidFill>
                  <a:schemeClr val="accent1">
                    <a:lumMod val="50000"/>
                  </a:schemeClr>
                </a:solidFill>
                <a:latin typeface="Arial" panose="020B0604020202020204" pitchFamily="34" charset="0"/>
                <a:cs typeface="Arial" panose="020B0604020202020204" pitchFamily="34" charset="0"/>
              </a:rPr>
            </a:br>
            <a:endParaRPr lang="de-DE" sz="2400" dirty="0">
              <a:solidFill>
                <a:schemeClr val="accent1">
                  <a:lumMod val="50000"/>
                </a:schemeClr>
              </a:solidFill>
              <a:latin typeface="Arial" panose="020B0604020202020204" pitchFamily="34" charset="0"/>
              <a:cs typeface="Arial" panose="020B0604020202020204" pitchFamily="34" charset="0"/>
            </a:endParaRPr>
          </a:p>
          <a:p>
            <a:pPr algn="ctr">
              <a:buNone/>
            </a:pPr>
            <a:r>
              <a:rPr lang="de-DE" sz="2400" dirty="0">
                <a:solidFill>
                  <a:schemeClr val="accent1">
                    <a:lumMod val="50000"/>
                  </a:schemeClr>
                </a:solidFill>
                <a:latin typeface="Arial" panose="020B0604020202020204" pitchFamily="34" charset="0"/>
                <a:cs typeface="Arial" panose="020B0604020202020204" pitchFamily="34" charset="0"/>
              </a:rPr>
              <a:t>	</a:t>
            </a:r>
          </a:p>
          <a:p>
            <a:pPr algn="ctr">
              <a:buNone/>
            </a:pPr>
            <a:r>
              <a:rPr lang="de-DE" sz="2400" dirty="0">
                <a:solidFill>
                  <a:schemeClr val="accent1">
                    <a:lumMod val="50000"/>
                  </a:schemeClr>
                </a:solidFill>
                <a:latin typeface="Arial" panose="020B0604020202020204" pitchFamily="34" charset="0"/>
                <a:cs typeface="Arial" panose="020B0604020202020204" pitchFamily="34" charset="0"/>
              </a:rPr>
              <a:t>= </a:t>
            </a:r>
            <a:r>
              <a:rPr lang="de-DE" sz="2400" b="1" dirty="0">
                <a:solidFill>
                  <a:schemeClr val="accent1">
                    <a:lumMod val="50000"/>
                  </a:schemeClr>
                </a:solidFill>
                <a:latin typeface="Arial" panose="020B0604020202020204" pitchFamily="34" charset="0"/>
                <a:cs typeface="Arial" panose="020B0604020202020204" pitchFamily="34" charset="0"/>
              </a:rPr>
              <a:t>Handlungskompetenz </a:t>
            </a:r>
            <a:br>
              <a:rPr lang="de-DE" sz="2800" dirty="0">
                <a:solidFill>
                  <a:schemeClr val="accent1">
                    <a:lumMod val="50000"/>
                  </a:schemeClr>
                </a:solidFill>
                <a:latin typeface="Arial" panose="020B0604020202020204" pitchFamily="34" charset="0"/>
                <a:cs typeface="Arial" panose="020B0604020202020204" pitchFamily="34" charset="0"/>
              </a:rPr>
            </a:br>
            <a:endParaRPr lang="de-DE" sz="2800" dirty="0">
              <a:solidFill>
                <a:schemeClr val="accent1">
                  <a:lumMod val="50000"/>
                </a:schemeClr>
              </a:solidFill>
              <a:latin typeface="Arial" panose="020B0604020202020204" pitchFamily="34" charset="0"/>
              <a:cs typeface="Arial" panose="020B0604020202020204" pitchFamily="34" charset="0"/>
            </a:endParaRPr>
          </a:p>
        </p:txBody>
      </p:sp>
      <p:sp>
        <p:nvSpPr>
          <p:cNvPr id="4" name="Pfeil nach unten 3"/>
          <p:cNvSpPr/>
          <p:nvPr/>
        </p:nvSpPr>
        <p:spPr>
          <a:xfrm>
            <a:off x="4464087" y="4679602"/>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de-DE">
              <a:solidFill>
                <a:schemeClr val="accent1">
                  <a:lumMod val="50000"/>
                </a:schemeClr>
              </a:solidFill>
            </a:endParaRPr>
          </a:p>
        </p:txBody>
      </p:sp>
    </p:spTree>
    <p:extLst>
      <p:ext uri="{BB962C8B-B14F-4D97-AF65-F5344CB8AC3E}">
        <p14:creationId xmlns:p14="http://schemas.microsoft.com/office/powerpoint/2010/main" val="2862082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000" y="2188919"/>
            <a:ext cx="7759338" cy="3083921"/>
          </a:xfrm>
          <a:prstGeom prst="rect">
            <a:avLst/>
          </a:prstGeom>
        </p:spPr>
        <p:txBody>
          <a:bodyPr wrap="square">
            <a:spAutoFit/>
          </a:bodyPr>
          <a:lstStyle/>
          <a:p>
            <a:r>
              <a:rPr lang="de-DE" u="sng" dirty="0">
                <a:solidFill>
                  <a:schemeClr val="accent1">
                    <a:lumMod val="50000"/>
                  </a:schemeClr>
                </a:solidFill>
                <a:latin typeface="Arial" panose="020B0604020202020204" pitchFamily="34" charset="0"/>
                <a:cs typeface="Arial" panose="020B0604020202020204" pitchFamily="34" charset="0"/>
              </a:rPr>
              <a:t>Die Potenzialanalyse </a:t>
            </a:r>
            <a:r>
              <a:rPr lang="de-DE" dirty="0">
                <a:solidFill>
                  <a:schemeClr val="accent1">
                    <a:lumMod val="50000"/>
                  </a:schemeClr>
                </a:solidFill>
                <a:latin typeface="Arial" panose="020B0604020202020204" pitchFamily="34" charset="0"/>
                <a:cs typeface="Arial" panose="020B0604020202020204" pitchFamily="34" charset="0"/>
              </a:rPr>
              <a:t>und </a:t>
            </a:r>
            <a:r>
              <a:rPr lang="de-DE" u="sng" dirty="0">
                <a:solidFill>
                  <a:schemeClr val="accent1">
                    <a:lumMod val="50000"/>
                  </a:schemeClr>
                </a:solidFill>
                <a:latin typeface="Arial" panose="020B0604020202020204" pitchFamily="34" charset="0"/>
                <a:cs typeface="Arial" panose="020B0604020202020204" pitchFamily="34" charset="0"/>
              </a:rPr>
              <a:t>der begleitende Unterricht </a:t>
            </a:r>
            <a:r>
              <a:rPr lang="de-DE" dirty="0">
                <a:solidFill>
                  <a:schemeClr val="accent1">
                    <a:lumMod val="50000"/>
                  </a:schemeClr>
                </a:solidFill>
                <a:latin typeface="Arial" panose="020B0604020202020204" pitchFamily="34" charset="0"/>
                <a:cs typeface="Arial" panose="020B0604020202020204" pitchFamily="34" charset="0"/>
              </a:rPr>
              <a:t>fördert …</a:t>
            </a:r>
          </a:p>
          <a:p>
            <a:endParaRPr lang="de-DE" dirty="0">
              <a:solidFill>
                <a:schemeClr val="accent1">
                  <a:lumMod val="50000"/>
                </a:schemeClr>
              </a:solidFill>
              <a:latin typeface="Arial" panose="020B0604020202020204" pitchFamily="34" charset="0"/>
              <a:cs typeface="Arial" panose="020B0604020202020204" pitchFamily="34" charset="0"/>
            </a:endParaRPr>
          </a:p>
          <a:p>
            <a:pPr marL="285750" indent="-285750">
              <a:lnSpc>
                <a:spcPct val="17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Auseinandersetzung mit den eigenen Neigungen und Interessen,</a:t>
            </a:r>
          </a:p>
          <a:p>
            <a:pPr marL="285750" indent="-285750">
              <a:lnSpc>
                <a:spcPct val="17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Auseinandersetzung mit Wunschträumen und Lebensplänen,</a:t>
            </a:r>
          </a:p>
          <a:p>
            <a:pPr marL="285750" indent="-285750">
              <a:lnSpc>
                <a:spcPct val="17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Selbstreflexion und Selbstorganisation,</a:t>
            </a:r>
          </a:p>
          <a:p>
            <a:pPr marL="285750" indent="-285750">
              <a:lnSpc>
                <a:spcPct val="17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Entscheidungs- und Handlungskompetenz</a:t>
            </a:r>
          </a:p>
          <a:p>
            <a:endParaRPr lang="de-DE" b="0" dirty="0">
              <a:solidFill>
                <a:schemeClr val="accent1">
                  <a:lumMod val="50000"/>
                </a:schemeClr>
              </a:solidFill>
              <a:latin typeface="Arial" panose="020B0604020202020204" pitchFamily="34" charset="0"/>
              <a:cs typeface="Arial" panose="020B0604020202020204" pitchFamily="34" charset="0"/>
            </a:endParaRPr>
          </a:p>
          <a:p>
            <a:endParaRPr lang="de-DE" dirty="0">
              <a:solidFill>
                <a:schemeClr val="accent1">
                  <a:lumMod val="50000"/>
                </a:schemeClr>
              </a:solidFill>
              <a:latin typeface="Arial" panose="020B0604020202020204" pitchFamily="34" charset="0"/>
              <a:cs typeface="Arial" panose="020B0604020202020204" pitchFamily="34" charset="0"/>
            </a:endParaRPr>
          </a:p>
        </p:txBody>
      </p:sp>
      <p:sp>
        <p:nvSpPr>
          <p:cNvPr id="2" name="Rechteck 1"/>
          <p:cNvSpPr/>
          <p:nvPr/>
        </p:nvSpPr>
        <p:spPr>
          <a:xfrm>
            <a:off x="612000" y="598596"/>
            <a:ext cx="7680959" cy="794064"/>
          </a:xfrm>
          <a:prstGeom prst="rect">
            <a:avLst/>
          </a:prstGeom>
        </p:spPr>
        <p:txBody>
          <a:bodyPr wrap="square">
            <a:spAutoFit/>
          </a:bodyPr>
          <a:lstStyle/>
          <a:p>
            <a:pPr eaLnBrk="0" hangingPunct="0">
              <a:lnSpc>
                <a:spcPct val="95000"/>
              </a:lnSpc>
            </a:pPr>
            <a:r>
              <a:rPr lang="de-DE" sz="2400" b="1" dirty="0">
                <a:solidFill>
                  <a:schemeClr val="accent1">
                    <a:lumMod val="50000"/>
                  </a:schemeClr>
                </a:solidFill>
                <a:latin typeface="Arial" panose="020B0604020202020204" pitchFamily="34" charset="0"/>
                <a:cs typeface="Arial" panose="020B0604020202020204" pitchFamily="34" charset="0"/>
              </a:rPr>
              <a:t>Zielsetzung der Potenzialanalyse bei Schülerinnen und Schülern</a:t>
            </a:r>
          </a:p>
        </p:txBody>
      </p:sp>
    </p:spTree>
    <p:extLst>
      <p:ext uri="{BB962C8B-B14F-4D97-AF65-F5344CB8AC3E}">
        <p14:creationId xmlns:p14="http://schemas.microsoft.com/office/powerpoint/2010/main" val="311067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000" y="1130690"/>
            <a:ext cx="7344816" cy="5493812"/>
          </a:xfrm>
          <a:prstGeom prst="rect">
            <a:avLst/>
          </a:prstGeom>
        </p:spPr>
        <p:txBody>
          <a:bodyPr wrap="square">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Alle Schülerinnen und Schüler der Jahrgangsstufe 8 der allgemein bildenden Schulen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Zusätzlich eine definierte Gruppe von Schülerinnen und Schüler, die im letzten Schuljahr in der 8. Jgst. nicht teilgenommen haben: </a:t>
            </a:r>
          </a:p>
          <a:p>
            <a:pPr marL="742950" marR="0" lvl="1"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Seiteneinsteiger/Flüchtlinge, die in der 8. Jgst. noch nicht über ausreichende Sprachkenntnisse verfügten,</a:t>
            </a:r>
          </a:p>
          <a:p>
            <a:pPr marL="742950" marR="0" lvl="1"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Jugendliche, die in der 8. Jgst. nicht teilnehmen konnten (z.B. Krankheit, Wohnort außerhalb von NRW),</a:t>
            </a:r>
          </a:p>
          <a:p>
            <a:pPr marL="742950" marR="0" lvl="1"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Förderschüler/innen, wenn sie vom Entwicklungsstand her der 8. Jgst. zuzuordnen sind und nicht im Vorjahr teilgenommen haben.</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Eine zweimalige Teilnahme von Schülerinnen und Schülern, die z. B. die Jahrgangsstufe wiederholen, ist nicht möglich.</a:t>
            </a:r>
            <a:endParaRPr kumimoji="0" lang="de-DE"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2" name="Rechteck 1"/>
          <p:cNvSpPr/>
          <p:nvPr/>
        </p:nvSpPr>
        <p:spPr>
          <a:xfrm>
            <a:off x="0" y="504000"/>
            <a:ext cx="914400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Personenkreis für die Durchführung der Potenzialanalyse</a:t>
            </a:r>
          </a:p>
        </p:txBody>
      </p:sp>
    </p:spTree>
    <p:extLst>
      <p:ext uri="{BB962C8B-B14F-4D97-AF65-F5344CB8AC3E}">
        <p14:creationId xmlns:p14="http://schemas.microsoft.com/office/powerpoint/2010/main" val="306351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398557" y="1111270"/>
            <a:ext cx="2052000" cy="5400000"/>
          </a:xfrm>
          <a:prstGeom prst="rect">
            <a:avLst/>
          </a:prstGeom>
          <a:noFill/>
          <a:ln w="12700">
            <a:solidFill>
              <a:schemeClr val="tx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Zweitägige KAoA PA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durchgeführt von Trägern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Portfolio-instrument wird gestellt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Zielgruppe: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Schüler/innen mit den Förderschwer-punkten LE + ES an Förderschulen</a:t>
            </a:r>
          </a:p>
        </p:txBody>
      </p:sp>
      <p:sp>
        <p:nvSpPr>
          <p:cNvPr id="11" name="Textfeld 10"/>
          <p:cNvSpPr txBox="1"/>
          <p:nvPr/>
        </p:nvSpPr>
        <p:spPr>
          <a:xfrm>
            <a:off x="6868295" y="1111270"/>
            <a:ext cx="2052000" cy="5400000"/>
          </a:xfrm>
          <a:prstGeom prst="rect">
            <a:avLst/>
          </a:prstGeom>
          <a:noFill/>
          <a:ln w="12700">
            <a:solidFill>
              <a:schemeClr val="tx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Zweitägige PA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KAoA-STAR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durchgeführt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Von Trägern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Kein Portfolio-instrument</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Zielgruppe: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Jugendliche mit den Förderschwer-punkten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GG, KM, HK, SE, SQ und/oder schwerbehinderte Jugendliche</a:t>
            </a:r>
            <a:endParaRPr kumimoji="0" lang="nb-NO"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2" name="Textfeld 11"/>
          <p:cNvSpPr txBox="1"/>
          <p:nvPr/>
        </p:nvSpPr>
        <p:spPr>
          <a:xfrm>
            <a:off x="0" y="326555"/>
            <a:ext cx="9144000"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Varianten der Potenzialanalyse</a:t>
            </a:r>
          </a:p>
        </p:txBody>
      </p:sp>
      <p:sp>
        <p:nvSpPr>
          <p:cNvPr id="5" name="Textfeld 4"/>
          <p:cNvSpPr txBox="1"/>
          <p:nvPr/>
        </p:nvSpPr>
        <p:spPr>
          <a:xfrm>
            <a:off x="163688" y="1111270"/>
            <a:ext cx="2052000" cy="5400000"/>
          </a:xfrm>
          <a:prstGeom prst="rect">
            <a:avLst/>
          </a:prstGeom>
          <a:noFill/>
          <a:ln w="12700">
            <a:solidFill>
              <a:schemeClr val="tx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Eintägige KAoA PA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durchgeführt von Trägern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Portfolio-instrument wird gestellt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Zielgruppe: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alle Schülerinnen und Schüler der 8. Jgst.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neu zugewanderte Jugendliche + Jugendliche aus anderen Bundesländern aus der 9. Jgst.</a:t>
            </a:r>
          </a:p>
        </p:txBody>
      </p:sp>
      <p:sp>
        <p:nvSpPr>
          <p:cNvPr id="6" name="Textfeld 5"/>
          <p:cNvSpPr txBox="1"/>
          <p:nvPr/>
        </p:nvSpPr>
        <p:spPr>
          <a:xfrm>
            <a:off x="4633426" y="1111270"/>
            <a:ext cx="2052000" cy="5400000"/>
          </a:xfrm>
          <a:prstGeom prst="rect">
            <a:avLst/>
          </a:prstGeom>
          <a:noFill/>
          <a:ln w="12700">
            <a:solidFill>
              <a:schemeClr val="tx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Zweitätige PA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KAoA kompakt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durchgeführt von Trägern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Kein Portfolio-instrument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Zielgruppe: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neu zugewanderte Jugendliche</a:t>
            </a:r>
          </a:p>
        </p:txBody>
      </p:sp>
    </p:spTree>
    <p:extLst>
      <p:ext uri="{BB962C8B-B14F-4D97-AF65-F5344CB8AC3E}">
        <p14:creationId xmlns:p14="http://schemas.microsoft.com/office/powerpoint/2010/main" val="1788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500"/>
                                        <p:tgtEl>
                                          <p:spTgt spid="5">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fade">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Effect transition="in" filter="fade">
                                      <p:cBhvr>
                                        <p:cTn id="77" dur="500"/>
                                        <p:tgtEl>
                                          <p:spTgt spid="5">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bg/>
                                          </p:spTgt>
                                        </p:tgtEl>
                                        <p:attrNameLst>
                                          <p:attrName>style.visibility</p:attrName>
                                        </p:attrNameLst>
                                      </p:cBhvr>
                                      <p:to>
                                        <p:strVal val="visible"/>
                                      </p:to>
                                    </p:set>
                                    <p:animEffect transition="in" filter="fade">
                                      <p:cBhvr>
                                        <p:cTn id="82" dur="500"/>
                                        <p:tgtEl>
                                          <p:spTgt spid="6">
                                            <p:bg/>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fade">
                                      <p:cBhvr>
                                        <p:cTn id="87" dur="500"/>
                                        <p:tgtEl>
                                          <p:spTgt spid="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fade">
                                      <p:cBhvr>
                                        <p:cTn id="92" dur="500"/>
                                        <p:tgtEl>
                                          <p:spTgt spid="6">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fade">
                                      <p:cBhvr>
                                        <p:cTn id="97" dur="500"/>
                                        <p:tgtEl>
                                          <p:spTgt spid="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txEl>
                                              <p:pRg st="4" end="4"/>
                                            </p:txEl>
                                          </p:spTgt>
                                        </p:tgtEl>
                                        <p:attrNameLst>
                                          <p:attrName>style.visibility</p:attrName>
                                        </p:attrNameLst>
                                      </p:cBhvr>
                                      <p:to>
                                        <p:strVal val="visible"/>
                                      </p:to>
                                    </p:set>
                                    <p:animEffect transition="in" filter="fade">
                                      <p:cBhvr>
                                        <p:cTn id="102" dur="500"/>
                                        <p:tgtEl>
                                          <p:spTgt spid="6">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
                                            <p:txEl>
                                              <p:pRg st="7" end="7"/>
                                            </p:txEl>
                                          </p:spTgt>
                                        </p:tgtEl>
                                        <p:attrNameLst>
                                          <p:attrName>style.visibility</p:attrName>
                                        </p:attrNameLst>
                                      </p:cBhvr>
                                      <p:to>
                                        <p:strVal val="visible"/>
                                      </p:to>
                                    </p:set>
                                    <p:animEffect transition="in" filter="fade">
                                      <p:cBhvr>
                                        <p:cTn id="107" dur="500"/>
                                        <p:tgtEl>
                                          <p:spTgt spid="6">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txEl>
                                              <p:pRg st="8" end="8"/>
                                            </p:txEl>
                                          </p:spTgt>
                                        </p:tgtEl>
                                        <p:attrNameLst>
                                          <p:attrName>style.visibility</p:attrName>
                                        </p:attrNameLst>
                                      </p:cBhvr>
                                      <p:to>
                                        <p:strVal val="visible"/>
                                      </p:to>
                                    </p:set>
                                    <p:animEffect transition="in" filter="fade">
                                      <p:cBhvr>
                                        <p:cTn id="11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092463"/>
            <a:ext cx="8000777" cy="1946828"/>
          </a:xfrm>
        </p:spPr>
        <p:txBody>
          <a:bodyPr>
            <a:noAutofit/>
          </a:bodyPr>
          <a:lstStyle/>
          <a:p>
            <a:pPr>
              <a:spcBef>
                <a:spcPts val="0"/>
              </a:spcBef>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Lose</a:t>
            </a:r>
            <a:r>
              <a:rPr lang="de-DE" sz="1800" dirty="0">
                <a:solidFill>
                  <a:schemeClr val="accent1">
                    <a:lumMod val="50000"/>
                  </a:schemeClr>
                </a:solidFill>
                <a:latin typeface="Arial" panose="020B0604020202020204" pitchFamily="34" charset="0"/>
                <a:cs typeface="Arial" panose="020B0604020202020204" pitchFamily="34" charset="0"/>
              </a:rPr>
              <a:t> werden regional nach Vorgaben der LGH festgelegt</a:t>
            </a:r>
          </a:p>
          <a:p>
            <a:pPr>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keine Auswahlmöglichkeit </a:t>
            </a:r>
            <a:r>
              <a:rPr lang="de-DE" sz="1800" dirty="0">
                <a:solidFill>
                  <a:schemeClr val="accent1">
                    <a:lumMod val="50000"/>
                  </a:schemeClr>
                </a:solidFill>
                <a:latin typeface="Arial" panose="020B0604020202020204" pitchFamily="34" charset="0"/>
                <a:cs typeface="Arial" panose="020B0604020202020204" pitchFamily="34" charset="0"/>
              </a:rPr>
              <a:t>der Träger durch die Schule</a:t>
            </a:r>
          </a:p>
          <a:p>
            <a:pPr>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Portfolioinstrument</a:t>
            </a:r>
            <a:r>
              <a:rPr lang="de-DE" sz="1800" dirty="0">
                <a:solidFill>
                  <a:schemeClr val="accent1">
                    <a:lumMod val="50000"/>
                  </a:schemeClr>
                </a:solidFill>
                <a:latin typeface="Arial" panose="020B0604020202020204" pitchFamily="34" charset="0"/>
                <a:cs typeface="Arial" panose="020B0604020202020204" pitchFamily="34" charset="0"/>
              </a:rPr>
              <a:t> ist für alle teilnehmenden Schüler*innen finanziert - die Finanzierung ist an die Teilnahme an der PA gebunden</a:t>
            </a:r>
          </a:p>
        </p:txBody>
      </p:sp>
      <p:sp>
        <p:nvSpPr>
          <p:cNvPr id="4" name="Titel 1"/>
          <p:cNvSpPr txBox="1">
            <a:spLocks/>
          </p:cNvSpPr>
          <p:nvPr/>
        </p:nvSpPr>
        <p:spPr>
          <a:xfrm>
            <a:off x="612000" y="504000"/>
            <a:ext cx="4548593" cy="396875"/>
          </a:xfrm>
          <a:prstGeom prst="rect">
            <a:avLst/>
          </a:prstGeom>
        </p:spPr>
        <p:txBody>
          <a:bodyPr anchor="ct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pPr algn="l"/>
            <a:r>
              <a:rPr lang="de-DE" sz="2400" kern="0" dirty="0">
                <a:solidFill>
                  <a:schemeClr val="accent1">
                    <a:lumMod val="50000"/>
                  </a:schemeClr>
                </a:solidFill>
                <a:latin typeface="Arial" panose="020B0604020202020204" pitchFamily="34" charset="0"/>
                <a:cs typeface="Arial" panose="020B0604020202020204" pitchFamily="34" charset="0"/>
              </a:rPr>
              <a:t>Potenzialanalyse nach KAoA</a:t>
            </a:r>
          </a:p>
        </p:txBody>
      </p:sp>
      <p:sp>
        <p:nvSpPr>
          <p:cNvPr id="5" name="Titel 1">
            <a:extLst>
              <a:ext uri="{FF2B5EF4-FFF2-40B4-BE49-F238E27FC236}">
                <a16:creationId xmlns:a16="http://schemas.microsoft.com/office/drawing/2014/main" id="{7D7E6593-B9F1-45EB-B67F-A5E9CF91C639}"/>
              </a:ext>
            </a:extLst>
          </p:cNvPr>
          <p:cNvSpPr txBox="1">
            <a:spLocks/>
          </p:cNvSpPr>
          <p:nvPr/>
        </p:nvSpPr>
        <p:spPr>
          <a:xfrm>
            <a:off x="537977" y="3176543"/>
            <a:ext cx="4548593" cy="396875"/>
          </a:xfrm>
          <a:prstGeom prst="rect">
            <a:avLst/>
          </a:prstGeom>
        </p:spPr>
        <p:txBody>
          <a:bodyPr anchor="ct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pPr algn="l"/>
            <a:r>
              <a:rPr lang="de-DE" sz="2400" kern="0" dirty="0">
                <a:solidFill>
                  <a:schemeClr val="accent1">
                    <a:lumMod val="50000"/>
                  </a:schemeClr>
                </a:solidFill>
                <a:latin typeface="Arial" panose="020B0604020202020204" pitchFamily="34" charset="0"/>
                <a:cs typeface="Arial" panose="020B0604020202020204" pitchFamily="34" charset="0"/>
              </a:rPr>
              <a:t>Potenzialanalyse nach STAR</a:t>
            </a:r>
          </a:p>
        </p:txBody>
      </p:sp>
      <p:sp>
        <p:nvSpPr>
          <p:cNvPr id="6" name="Inhaltsplatzhalter 2">
            <a:extLst>
              <a:ext uri="{FF2B5EF4-FFF2-40B4-BE49-F238E27FC236}">
                <a16:creationId xmlns:a16="http://schemas.microsoft.com/office/drawing/2014/main" id="{F4C08EC2-B180-4B5F-B5A8-FED21250F15A}"/>
              </a:ext>
            </a:extLst>
          </p:cNvPr>
          <p:cNvSpPr txBox="1">
            <a:spLocks/>
          </p:cNvSpPr>
          <p:nvPr/>
        </p:nvSpPr>
        <p:spPr>
          <a:xfrm>
            <a:off x="537977" y="3710670"/>
            <a:ext cx="8259182" cy="2960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Lose</a:t>
            </a:r>
            <a:r>
              <a:rPr lang="de-DE" sz="1800" dirty="0">
                <a:solidFill>
                  <a:schemeClr val="accent1">
                    <a:lumMod val="50000"/>
                  </a:schemeClr>
                </a:solidFill>
                <a:latin typeface="Arial" panose="020B0604020202020204" pitchFamily="34" charset="0"/>
                <a:cs typeface="Arial" panose="020B0604020202020204" pitchFamily="34" charset="0"/>
              </a:rPr>
              <a:t> werden regional nach Vorgaben des LVR festgelegt</a:t>
            </a:r>
          </a:p>
          <a:p>
            <a:pPr>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keine Auswahlmöglichkeit </a:t>
            </a:r>
            <a:r>
              <a:rPr lang="de-DE" sz="1800" dirty="0">
                <a:solidFill>
                  <a:schemeClr val="accent1">
                    <a:lumMod val="50000"/>
                  </a:schemeClr>
                </a:solidFill>
                <a:latin typeface="Arial" panose="020B0604020202020204" pitchFamily="34" charset="0"/>
                <a:cs typeface="Arial" panose="020B0604020202020204" pitchFamily="34" charset="0"/>
              </a:rPr>
              <a:t>der Träger durch die Schule</a:t>
            </a:r>
          </a:p>
          <a:p>
            <a:pPr>
              <a:spcAft>
                <a:spcPts val="1200"/>
              </a:spcAft>
            </a:pPr>
            <a:r>
              <a:rPr lang="de-DE" sz="1800" b="1" dirty="0">
                <a:solidFill>
                  <a:schemeClr val="accent1">
                    <a:lumMod val="50000"/>
                  </a:schemeClr>
                </a:solidFill>
                <a:latin typeface="Arial" panose="020B0604020202020204" pitchFamily="34" charset="0"/>
                <a:cs typeface="Arial" panose="020B0604020202020204" pitchFamily="34" charset="0"/>
              </a:rPr>
              <a:t>Optionsziehung</a:t>
            </a:r>
            <a:r>
              <a:rPr lang="de-DE" sz="1800" dirty="0">
                <a:solidFill>
                  <a:schemeClr val="accent1">
                    <a:lumMod val="50000"/>
                  </a:schemeClr>
                </a:solidFill>
                <a:latin typeface="Arial" panose="020B0604020202020204" pitchFamily="34" charset="0"/>
                <a:cs typeface="Arial" panose="020B0604020202020204" pitchFamily="34" charset="0"/>
              </a:rPr>
              <a:t> bezogen auf das Einzellos durch den LVR möglich bis zum nächsten Schuljahr</a:t>
            </a:r>
          </a:p>
          <a:p>
            <a:pPr>
              <a:spcAft>
                <a:spcPts val="1200"/>
              </a:spcAft>
            </a:pPr>
            <a:r>
              <a:rPr lang="de-DE" sz="1800" dirty="0">
                <a:solidFill>
                  <a:schemeClr val="accent1">
                    <a:lumMod val="50000"/>
                  </a:schemeClr>
                </a:solidFill>
                <a:latin typeface="Arial" panose="020B0604020202020204" pitchFamily="34" charset="0"/>
                <a:cs typeface="Arial" panose="020B0604020202020204" pitchFamily="34" charset="0"/>
              </a:rPr>
              <a:t>Der Integrationsfachdienst unterstützt Schulen bei der Umsetzung von STAR</a:t>
            </a:r>
          </a:p>
          <a:p>
            <a:pPr>
              <a:spcAft>
                <a:spcPts val="1200"/>
              </a:spcAft>
            </a:pPr>
            <a:r>
              <a:rPr lang="de-DE" sz="1800" dirty="0">
                <a:solidFill>
                  <a:schemeClr val="accent1">
                    <a:lumMod val="50000"/>
                  </a:schemeClr>
                </a:solidFill>
                <a:latin typeface="Arial" panose="020B0604020202020204" pitchFamily="34" charset="0"/>
                <a:cs typeface="Arial" panose="020B0604020202020204" pitchFamily="34" charset="0"/>
              </a:rPr>
              <a:t>Abgestimmtes Angebot an Potenzialanalyseverfahren auf die verschiedenen Förderschwerpunkte</a:t>
            </a:r>
          </a:p>
        </p:txBody>
      </p:sp>
    </p:spTree>
    <p:extLst>
      <p:ext uri="{BB962C8B-B14F-4D97-AF65-F5344CB8AC3E}">
        <p14:creationId xmlns:p14="http://schemas.microsoft.com/office/powerpoint/2010/main" val="166754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white">
          <a:xfrm>
            <a:off x="1625600" y="1586191"/>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ECC122"/>
              </a:buClr>
              <a:buSzPct val="130000"/>
              <a:buChar char="•"/>
              <a:defRPr sz="2400">
                <a:solidFill>
                  <a:schemeClr val="tx1"/>
                </a:solidFill>
                <a:latin typeface="Arial" panose="020B0604020202020204" pitchFamily="34" charset="0"/>
              </a:defRPr>
            </a:lvl1pPr>
            <a:lvl2pPr marL="742950" indent="-285750" eaLnBrk="0" hangingPunct="0">
              <a:spcBef>
                <a:spcPct val="20000"/>
              </a:spcBef>
              <a:buClr>
                <a:srgbClr val="ECC122"/>
              </a:buClr>
              <a:buSzPct val="130000"/>
              <a:buChar char="•"/>
              <a:defRPr sz="2000">
                <a:solidFill>
                  <a:schemeClr val="tx1"/>
                </a:solidFill>
                <a:latin typeface="Arial" panose="020B0604020202020204" pitchFamily="34" charset="0"/>
              </a:defRPr>
            </a:lvl2pPr>
            <a:lvl3pPr marL="1143000" indent="-228600" eaLnBrk="0" hangingPunct="0">
              <a:spcBef>
                <a:spcPct val="20000"/>
              </a:spcBef>
              <a:buClr>
                <a:srgbClr val="ECC122"/>
              </a:buClr>
              <a:buSzPct val="130000"/>
              <a:buChar char="•"/>
              <a:defRPr>
                <a:solidFill>
                  <a:schemeClr val="tx1"/>
                </a:solidFill>
                <a:latin typeface="Arial" panose="020B0604020202020204" pitchFamily="34" charset="0"/>
              </a:defRPr>
            </a:lvl3pPr>
            <a:lvl4pPr marL="1600200" indent="-228600" eaLnBrk="0" hangingPunct="0">
              <a:spcBef>
                <a:spcPct val="20000"/>
              </a:spcBef>
              <a:buClr>
                <a:srgbClr val="ECC122"/>
              </a:buClr>
              <a:buChar char="•"/>
              <a:defRPr sz="1600">
                <a:solidFill>
                  <a:schemeClr val="tx1"/>
                </a:solidFill>
                <a:latin typeface="Arial" panose="020B0604020202020204" pitchFamily="34" charset="0"/>
              </a:defRPr>
            </a:lvl4pPr>
            <a:lvl5pPr marL="2057400" indent="-228600" eaLnBrk="0" hangingPunct="0">
              <a:buClr>
                <a:srgbClr val="ECC122"/>
              </a:buClr>
              <a:buSzPct val="130000"/>
              <a:buChar char="•"/>
              <a:defRPr sz="1400">
                <a:solidFill>
                  <a:schemeClr val="tx1"/>
                </a:solidFill>
                <a:latin typeface="Arial" panose="020B0604020202020204" pitchFamily="34" charset="0"/>
              </a:defRPr>
            </a:lvl5pPr>
            <a:lvl6pPr marL="25146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6pPr>
            <a:lvl7pPr marL="29718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7pPr>
            <a:lvl8pPr marL="34290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8pPr>
            <a:lvl9pPr marL="38862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de-DE" altLang="de-DE" sz="1800">
              <a:solidFill>
                <a:schemeClr val="accent1">
                  <a:lumMod val="50000"/>
                </a:schemeClr>
              </a:solidFill>
            </a:endParaRPr>
          </a:p>
        </p:txBody>
      </p:sp>
      <p:sp>
        <p:nvSpPr>
          <p:cNvPr id="6147" name="Rectangle 3"/>
          <p:cNvSpPr>
            <a:spLocks noGrp="1" noChangeArrowheads="1"/>
          </p:cNvSpPr>
          <p:nvPr>
            <p:ph type="body" idx="1"/>
          </p:nvPr>
        </p:nvSpPr>
        <p:spPr>
          <a:xfrm>
            <a:off x="498154" y="1066345"/>
            <a:ext cx="8147691" cy="5307429"/>
          </a:xfrm>
        </p:spPr>
        <p:txBody>
          <a:bodyPr>
            <a:normAutofit/>
          </a:bodyPr>
          <a:lstStyle/>
          <a:p>
            <a:r>
              <a:rPr lang="de-DE" altLang="de-DE" sz="1800" dirty="0">
                <a:solidFill>
                  <a:schemeClr val="accent1">
                    <a:lumMod val="50000"/>
                  </a:schemeClr>
                </a:solidFill>
                <a:latin typeface="Arial" panose="020B0604020202020204" pitchFamily="34" charset="0"/>
                <a:cs typeface="Arial" panose="020B0604020202020204" pitchFamily="34" charset="0"/>
              </a:rPr>
              <a:t>Schule muss in Absprache mit dem jeweiligen Träger entscheiden, ob die neu zugewanderten Jugendlichen im ersten Jahr oder im zweiten Jahr der Förderung an der PA teilnehmen</a:t>
            </a:r>
          </a:p>
          <a:p>
            <a:r>
              <a:rPr lang="de-DE" altLang="de-DE" sz="1800" dirty="0">
                <a:solidFill>
                  <a:schemeClr val="accent1">
                    <a:lumMod val="50000"/>
                  </a:schemeClr>
                </a:solidFill>
                <a:latin typeface="Arial" panose="020B0604020202020204" pitchFamily="34" charset="0"/>
                <a:cs typeface="Arial" panose="020B0604020202020204" pitchFamily="34" charset="0"/>
              </a:rPr>
              <a:t>Mögliches Entscheidungskriterium: Sprachniveau A2 (Europäischer Referenzrahmen für Sprachen)</a:t>
            </a:r>
          </a:p>
          <a:p>
            <a:endParaRPr lang="de-DE" altLang="de-DE" sz="18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de-DE" altLang="de-DE" sz="1800" b="1" dirty="0">
                <a:solidFill>
                  <a:schemeClr val="accent1">
                    <a:lumMod val="50000"/>
                  </a:schemeClr>
                </a:solidFill>
                <a:latin typeface="Arial" panose="020B0604020202020204" pitchFamily="34" charset="0"/>
                <a:cs typeface="Arial" panose="020B0604020202020204" pitchFamily="34" charset="0"/>
              </a:rPr>
              <a:t>KAoA kompakt innerschulisch für ältere schulpflichtige Jugendliche</a:t>
            </a:r>
          </a:p>
          <a:p>
            <a:r>
              <a:rPr lang="de-DE" altLang="de-DE" sz="1800" dirty="0">
                <a:solidFill>
                  <a:schemeClr val="accent1">
                    <a:lumMod val="50000"/>
                  </a:schemeClr>
                </a:solidFill>
                <a:latin typeface="Arial" panose="020B0604020202020204" pitchFamily="34" charset="0"/>
                <a:cs typeface="Arial" panose="020B0604020202020204" pitchFamily="34" charset="0"/>
              </a:rPr>
              <a:t>ältere Jugendliche in Seiteneinsteigerklassen oberhalb Klasse 9 und IFK am Berufskolleg bekommen mit KAoA kompakt ein alternatives Angebot</a:t>
            </a:r>
          </a:p>
          <a:p>
            <a:endParaRPr lang="de-DE" altLang="de-DE" sz="8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de-DE" sz="1800" b="1" dirty="0">
                <a:solidFill>
                  <a:schemeClr val="accent1">
                    <a:lumMod val="50000"/>
                  </a:schemeClr>
                </a:solidFill>
                <a:latin typeface="Arial" panose="020B0604020202020204" pitchFamily="34" charset="0"/>
                <a:cs typeface="Arial" panose="020B0604020202020204" pitchFamily="34" charset="0"/>
              </a:rPr>
              <a:t>Nachschulisch für junge, nicht mehr schulpflichtige Flüchtlinge</a:t>
            </a:r>
          </a:p>
          <a:p>
            <a:r>
              <a:rPr lang="de-DE" sz="1800" dirty="0">
                <a:solidFill>
                  <a:schemeClr val="accent1">
                    <a:lumMod val="50000"/>
                  </a:schemeClr>
                </a:solidFill>
                <a:latin typeface="Arial" panose="020B0604020202020204" pitchFamily="34" charset="0"/>
                <a:cs typeface="Arial" panose="020B0604020202020204" pitchFamily="34" charset="0"/>
              </a:rPr>
              <a:t>13-wöchige „Berufsorientierung für Flüchtlinge – BOF“: In Zusammenarbeit von BMBF, Zentralverbands des Deutschen Handwerks und Agentur für Arbeit</a:t>
            </a:r>
            <a:endParaRPr lang="de-DE" altLang="de-DE" sz="1800" dirty="0">
              <a:solidFill>
                <a:schemeClr val="accent1">
                  <a:lumMod val="50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0" y="32355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rgbClr val="ECC122"/>
              </a:buClr>
              <a:buSzPct val="130000"/>
              <a:buChar char="•"/>
              <a:defRPr sz="2400">
                <a:solidFill>
                  <a:schemeClr val="tx1"/>
                </a:solidFill>
                <a:latin typeface="Arial" panose="020B0604020202020204" pitchFamily="34" charset="0"/>
              </a:defRPr>
            </a:lvl1pPr>
            <a:lvl2pPr marL="742950" indent="-285750" eaLnBrk="0" hangingPunct="0">
              <a:spcBef>
                <a:spcPct val="20000"/>
              </a:spcBef>
              <a:buClr>
                <a:srgbClr val="ECC122"/>
              </a:buClr>
              <a:buSzPct val="130000"/>
              <a:buChar char="•"/>
              <a:defRPr sz="2000">
                <a:solidFill>
                  <a:schemeClr val="tx1"/>
                </a:solidFill>
                <a:latin typeface="Arial" panose="020B0604020202020204" pitchFamily="34" charset="0"/>
              </a:defRPr>
            </a:lvl2pPr>
            <a:lvl3pPr marL="1143000" indent="-228600" eaLnBrk="0" hangingPunct="0">
              <a:spcBef>
                <a:spcPct val="20000"/>
              </a:spcBef>
              <a:buClr>
                <a:srgbClr val="ECC122"/>
              </a:buClr>
              <a:buSzPct val="130000"/>
              <a:buChar char="•"/>
              <a:defRPr>
                <a:solidFill>
                  <a:schemeClr val="tx1"/>
                </a:solidFill>
                <a:latin typeface="Arial" panose="020B0604020202020204" pitchFamily="34" charset="0"/>
              </a:defRPr>
            </a:lvl3pPr>
            <a:lvl4pPr marL="1600200" indent="-228600" eaLnBrk="0" hangingPunct="0">
              <a:spcBef>
                <a:spcPct val="20000"/>
              </a:spcBef>
              <a:buClr>
                <a:srgbClr val="ECC122"/>
              </a:buClr>
              <a:buChar char="•"/>
              <a:defRPr sz="1600">
                <a:solidFill>
                  <a:schemeClr val="tx1"/>
                </a:solidFill>
                <a:latin typeface="Arial" panose="020B0604020202020204" pitchFamily="34" charset="0"/>
              </a:defRPr>
            </a:lvl4pPr>
            <a:lvl5pPr marL="2057400" indent="-228600" eaLnBrk="0" hangingPunct="0">
              <a:buClr>
                <a:srgbClr val="ECC122"/>
              </a:buClr>
              <a:buSzPct val="130000"/>
              <a:buChar char="•"/>
              <a:defRPr sz="1400">
                <a:solidFill>
                  <a:schemeClr val="tx1"/>
                </a:solidFill>
                <a:latin typeface="Arial" panose="020B0604020202020204" pitchFamily="34" charset="0"/>
              </a:defRPr>
            </a:lvl5pPr>
            <a:lvl6pPr marL="25146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6pPr>
            <a:lvl7pPr marL="29718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7pPr>
            <a:lvl8pPr marL="34290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8pPr>
            <a:lvl9pPr marL="38862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9pPr>
          </a:lstStyle>
          <a:p>
            <a:pPr algn="ctr">
              <a:spcBef>
                <a:spcPct val="50000"/>
              </a:spcBef>
              <a:buClrTx/>
              <a:buSzTx/>
              <a:buFontTx/>
              <a:buNone/>
            </a:pPr>
            <a:r>
              <a:rPr lang="de-DE" altLang="de-DE" b="1" dirty="0">
                <a:solidFill>
                  <a:schemeClr val="accent1">
                    <a:lumMod val="50000"/>
                  </a:schemeClr>
                </a:solidFill>
              </a:rPr>
              <a:t>Potenzialanalyse und neu zugewanderte Jugendliche</a:t>
            </a:r>
          </a:p>
        </p:txBody>
      </p:sp>
    </p:spTree>
    <p:extLst>
      <p:ext uri="{BB962C8B-B14F-4D97-AF65-F5344CB8AC3E}">
        <p14:creationId xmlns:p14="http://schemas.microsoft.com/office/powerpoint/2010/main" val="19509479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 y="324001"/>
            <a:ext cx="9144000" cy="442354"/>
          </a:xfrm>
          <a:prstGeom prst="rect">
            <a:avLst/>
          </a:prstGeom>
        </p:spPr>
        <p:txBody>
          <a:bodyPr anchor="ct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r>
              <a:rPr lang="de-DE" sz="2400" kern="0" dirty="0">
                <a:solidFill>
                  <a:schemeClr val="accent1">
                    <a:lumMod val="50000"/>
                  </a:schemeClr>
                </a:solidFill>
                <a:latin typeface="Arial" panose="020B0604020202020204" pitchFamily="34" charset="0"/>
                <a:cs typeface="Arial" panose="020B0604020202020204" pitchFamily="34" charset="0"/>
              </a:rPr>
              <a:t>Durchführung der Potenzialanalyse nach KAoA</a:t>
            </a:r>
          </a:p>
        </p:txBody>
      </p:sp>
      <p:sp>
        <p:nvSpPr>
          <p:cNvPr id="3" name="Rechteck 2"/>
          <p:cNvSpPr/>
          <p:nvPr/>
        </p:nvSpPr>
        <p:spPr>
          <a:xfrm>
            <a:off x="612000" y="839961"/>
            <a:ext cx="8011738" cy="5493812"/>
          </a:xfrm>
          <a:prstGeom prst="rect">
            <a:avLst/>
          </a:prstGeom>
        </p:spPr>
        <p:txBody>
          <a:bodyPr wrap="square">
            <a:spAutoFit/>
          </a:bodyPr>
          <a:lstStyle/>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Durchführungszeitraum: Schuljahresbeginn je nach Los bis zum Monat </a:t>
            </a:r>
            <a:r>
              <a:rPr lang="de-DE"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März eines Schuljahres (Zeitraum variiert je Träger und Region)</a:t>
            </a: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eintägig, </a:t>
            </a:r>
            <a:r>
              <a:rPr lang="de-DE"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sechs Stunden inklusive Pausen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Beobachtung durch geschultes Personal </a:t>
            </a:r>
            <a:r>
              <a:rPr lang="de-DE" dirty="0">
                <a:solidFill>
                  <a:schemeClr val="accent1">
                    <a:lumMod val="50000"/>
                  </a:schemeClr>
                </a:solidFill>
                <a:latin typeface="Arial" panose="020B0604020202020204" pitchFamily="34" charset="0"/>
                <a:cs typeface="Arial" panose="020B0604020202020204" pitchFamily="34" charset="0"/>
              </a:rPr>
              <a:t>(ein*e Beobachter*in für je vier Jugendliche)</a:t>
            </a: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Potenzialanalyse muss</a:t>
            </a:r>
            <a:r>
              <a:rPr lang="de-DE" b="1" dirty="0">
                <a:solidFill>
                  <a:schemeClr val="accent1">
                    <a:lumMod val="50000"/>
                  </a:schemeClr>
                </a:solidFill>
                <a:latin typeface="Arial" panose="020B0604020202020204" pitchFamily="34" charset="0"/>
                <a:cs typeface="Arial" panose="020B0604020202020204" pitchFamily="34" charset="0"/>
              </a:rPr>
              <a:t> an einem außerschulischen Ort </a:t>
            </a:r>
            <a:r>
              <a:rPr lang="de-DE" dirty="0">
                <a:solidFill>
                  <a:schemeClr val="accent1">
                    <a:lumMod val="50000"/>
                  </a:schemeClr>
                </a:solidFill>
                <a:latin typeface="Arial" panose="020B0604020202020204" pitchFamily="34" charset="0"/>
                <a:cs typeface="Arial" panose="020B0604020202020204" pitchFamily="34" charset="0"/>
              </a:rPr>
              <a:t>in über-betrieblichen Bildungsstätten oder bei vergleichbaren Bildungsträgern durchgeführt werden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Vor- und Nachbereitung in der Schule</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Einbeziehung der Eltern bzw. Erziehungsberechtigten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schriftliche Dokumentation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individuelles Auswertungsgespräch</a:t>
            </a: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Alle Schüler*innen erhalten ein </a:t>
            </a:r>
            <a:r>
              <a:rPr lang="de-DE" b="1" dirty="0">
                <a:solidFill>
                  <a:schemeClr val="accent1">
                    <a:lumMod val="50000"/>
                  </a:schemeClr>
                </a:solidFill>
                <a:latin typeface="Arial" panose="020B0604020202020204" pitchFamily="34" charset="0"/>
                <a:cs typeface="Arial" panose="020B0604020202020204" pitchFamily="34" charset="0"/>
              </a:rPr>
              <a:t>Portfolioinstrument</a:t>
            </a:r>
          </a:p>
        </p:txBody>
      </p:sp>
    </p:spTree>
    <p:extLst>
      <p:ext uri="{BB962C8B-B14F-4D97-AF65-F5344CB8AC3E}">
        <p14:creationId xmlns:p14="http://schemas.microsoft.com/office/powerpoint/2010/main" val="16678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60201"/>
            <a:ext cx="7200900" cy="375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50069" y="5741764"/>
            <a:ext cx="8010078" cy="646331"/>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Film: </a:t>
            </a:r>
            <a:r>
              <a:rPr lang="de-DE" sz="1200" dirty="0">
                <a:latin typeface="Arial" panose="020B0604020202020204" pitchFamily="34" charset="0"/>
                <a:cs typeface="Arial" panose="020B0604020202020204" pitchFamily="34" charset="0"/>
                <a:hlinkClick r:id="rId3"/>
              </a:rPr>
              <a:t>http://www.berufsorientierung-nrw.de/cms/upload/videos/MinSWNRW_KeinAbschlussohneAnschluss_V3.mp4</a:t>
            </a:r>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sp>
        <p:nvSpPr>
          <p:cNvPr id="7" name="Shape 94"/>
          <p:cNvSpPr txBox="1">
            <a:spLocks noGrp="1"/>
          </p:cNvSpPr>
          <p:nvPr>
            <p:ph type="title"/>
          </p:nvPr>
        </p:nvSpPr>
        <p:spPr>
          <a:xfrm>
            <a:off x="1072023" y="663051"/>
            <a:ext cx="6986127" cy="836285"/>
          </a:xfrm>
          <a:prstGeom prst="rect">
            <a:avLst/>
          </a:prstGeom>
          <a:noFill/>
          <a:ln>
            <a:noFill/>
          </a:ln>
        </p:spPr>
        <p:txBody>
          <a:bodyPr vert="horz" lIns="68569" tIns="34275" rIns="68569" bIns="34275" rtlCol="0" anchor="ctr" anchorCtr="0">
            <a:noAutofit/>
          </a:bodyPr>
          <a:lstStyle/>
          <a:p>
            <a:pPr algn="ctr">
              <a:spcBef>
                <a:spcPts val="0"/>
              </a:spcBef>
              <a:buClr>
                <a:schemeClr val="dk1"/>
              </a:buClr>
              <a:buSzPct val="25000"/>
            </a:pPr>
            <a:r>
              <a:rPr lang="de-DE" sz="2400" b="1" dirty="0">
                <a:solidFill>
                  <a:schemeClr val="accent1">
                    <a:lumMod val="50000"/>
                  </a:schemeClr>
                </a:solidFill>
                <a:latin typeface="Arial" panose="020B0604020202020204" pitchFamily="34" charset="0"/>
                <a:ea typeface="Calibri"/>
                <a:cs typeface="Arial" panose="020B0604020202020204" pitchFamily="34" charset="0"/>
                <a:sym typeface="Calibri"/>
              </a:rPr>
              <a:t>Das Landesvorhaben „Kein Abschluss ohne Anschluss – Übergang Schule-Beruf in NRW“</a:t>
            </a:r>
          </a:p>
        </p:txBody>
      </p:sp>
    </p:spTree>
    <p:extLst>
      <p:ext uri="{BB962C8B-B14F-4D97-AF65-F5344CB8AC3E}">
        <p14:creationId xmlns:p14="http://schemas.microsoft.com/office/powerpoint/2010/main" val="334550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 y="324000"/>
            <a:ext cx="9144000" cy="589803"/>
          </a:xfrm>
          <a:prstGeom prst="rect">
            <a:avLst/>
          </a:prstGeom>
        </p:spPr>
        <p:txBody>
          <a:bodyPr anchor="ct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r>
              <a:rPr lang="de-DE" sz="2400" kern="0" dirty="0">
                <a:solidFill>
                  <a:schemeClr val="accent1">
                    <a:lumMod val="50000"/>
                  </a:schemeClr>
                </a:solidFill>
                <a:latin typeface="Arial" panose="020B0604020202020204" pitchFamily="34" charset="0"/>
                <a:cs typeface="Arial" panose="020B0604020202020204" pitchFamily="34" charset="0"/>
              </a:rPr>
              <a:t>Durchführung der Potenzialanalyse nach STAR</a:t>
            </a:r>
          </a:p>
        </p:txBody>
      </p:sp>
      <p:sp>
        <p:nvSpPr>
          <p:cNvPr id="3" name="Rechteck 2"/>
          <p:cNvSpPr/>
          <p:nvPr/>
        </p:nvSpPr>
        <p:spPr>
          <a:xfrm>
            <a:off x="612000" y="1092217"/>
            <a:ext cx="8074800"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Durchführungszeitraum: 8. Jahrgangsstufe vor der Berufsfelderkundung</a:t>
            </a:r>
            <a:endParaRPr lang="de-DE"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zweitägig, á sechs Stunden inklusive Pausen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Beobachtung durch geschultes Personal</a:t>
            </a:r>
            <a:endParaRPr lang="de-DE"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Potenzialanalyse muss</a:t>
            </a:r>
            <a:r>
              <a:rPr lang="de-DE" b="1" dirty="0">
                <a:solidFill>
                  <a:schemeClr val="accent1">
                    <a:lumMod val="50000"/>
                  </a:schemeClr>
                </a:solidFill>
                <a:latin typeface="Arial" panose="020B0604020202020204" pitchFamily="34" charset="0"/>
                <a:cs typeface="Arial" panose="020B0604020202020204" pitchFamily="34" charset="0"/>
              </a:rPr>
              <a:t> an einem außerschulischen Ort </a:t>
            </a:r>
            <a:r>
              <a:rPr lang="de-DE" dirty="0">
                <a:solidFill>
                  <a:schemeClr val="accent1">
                    <a:lumMod val="50000"/>
                  </a:schemeClr>
                </a:solidFill>
                <a:latin typeface="Arial" panose="020B0604020202020204" pitchFamily="34" charset="0"/>
                <a:cs typeface="Arial" panose="020B0604020202020204" pitchFamily="34" charset="0"/>
              </a:rPr>
              <a:t>durchgeführt werden</a:t>
            </a: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Angepasste Verfahren an die verschiedenen Förderschwerpunkte</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Vor- und Nachbereitung in der Schule</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Einbeziehung der Eltern bzw. Erziehungsberechtigten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schriftliche Dokumentation</a:t>
            </a:r>
          </a:p>
          <a:p>
            <a:pPr marL="342900" indent="-342900">
              <a:lnSpc>
                <a:spcPct val="150000"/>
              </a:lnSpc>
              <a:buFont typeface="Arial" panose="020B0604020202020204" pitchFamily="34" charset="0"/>
              <a:buChar char="•"/>
            </a:pPr>
            <a:r>
              <a:rPr lang="de-DE" b="1" dirty="0">
                <a:solidFill>
                  <a:schemeClr val="accent1">
                    <a:lumMod val="50000"/>
                  </a:schemeClr>
                </a:solidFill>
                <a:latin typeface="Arial" panose="020B0604020202020204" pitchFamily="34" charset="0"/>
                <a:cs typeface="Arial" panose="020B0604020202020204" pitchFamily="34" charset="0"/>
              </a:rPr>
              <a:t>individuelles Auswertungsgespräch</a:t>
            </a:r>
          </a:p>
          <a:p>
            <a:pPr marL="342900" indent="-34290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Rückmeldungen enthalten keine „Berufsempfehlungen“ sondern Hinweise auf individuelle Potenziale</a:t>
            </a:r>
          </a:p>
        </p:txBody>
      </p:sp>
    </p:spTree>
    <p:extLst>
      <p:ext uri="{BB962C8B-B14F-4D97-AF65-F5344CB8AC3E}">
        <p14:creationId xmlns:p14="http://schemas.microsoft.com/office/powerpoint/2010/main" val="125129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000" y="1224000"/>
            <a:ext cx="8074800" cy="5129609"/>
          </a:xfrm>
          <a:prstGeom prst="rect">
            <a:avLst/>
          </a:prstGeom>
        </p:spPr>
        <p:txBody>
          <a:bodyPr wrap="square">
            <a:spAutoFit/>
          </a:bodyPr>
          <a:lstStyle/>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Bekanntgabe der ausgewählten Bildungsträger bei der KAoA PA bis zum Juni/Juli eines Jahres, bei STAR bis Ende September</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Zuständige Träger oder Kommunale Koordinierungsstelle melden sich noch vor den Sommerferien bei den Schulen</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Vorgespräch mit dem Träger über Ablauf der PA und über die Schülergruppe (Seiteneinsteigende, inklusiv unterrichtete Jugendliche)</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Festlegung aller Termine</a:t>
            </a:r>
          </a:p>
          <a:p>
            <a:pPr marL="742950" lvl="1" indent="-285750">
              <a:spcAft>
                <a:spcPts val="10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Informationsveranstaltung für die Elternschaft/Kollegium</a:t>
            </a:r>
          </a:p>
          <a:p>
            <a:pPr marL="742950" lvl="1" indent="-285750">
              <a:spcAft>
                <a:spcPts val="10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Durchführungstage</a:t>
            </a:r>
          </a:p>
          <a:p>
            <a:pPr marL="742950" lvl="1" indent="-285750">
              <a:spcAft>
                <a:spcPts val="10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Nachholtermin</a:t>
            </a:r>
          </a:p>
          <a:p>
            <a:pPr marL="742950" lvl="1" indent="-285750">
              <a:spcAft>
                <a:spcPts val="10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Auswertungsgespräche</a:t>
            </a:r>
          </a:p>
          <a:p>
            <a:pPr marL="742950" lvl="1" indent="-285750">
              <a:spcAft>
                <a:spcPts val="10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Abschlussgesprächs Träger/Schule (Generale KAoA der unteren Schulaufsicht/Kommunale Koordinierungsstelle)</a:t>
            </a:r>
          </a:p>
        </p:txBody>
      </p:sp>
      <p:sp>
        <p:nvSpPr>
          <p:cNvPr id="2" name="Rechteck 1"/>
          <p:cNvSpPr/>
          <p:nvPr/>
        </p:nvSpPr>
        <p:spPr>
          <a:xfrm>
            <a:off x="0" y="504000"/>
            <a:ext cx="9144000" cy="461665"/>
          </a:xfrm>
          <a:prstGeom prst="rect">
            <a:avLst/>
          </a:prstGeom>
        </p:spPr>
        <p:txBody>
          <a:bodyPr wrap="square">
            <a:spAutoFit/>
          </a:bodyPr>
          <a:lstStyle/>
          <a:p>
            <a:pPr algn="ctr"/>
            <a:r>
              <a:rPr lang="de-DE" sz="2400" b="1" dirty="0">
                <a:solidFill>
                  <a:schemeClr val="accent1">
                    <a:lumMod val="50000"/>
                  </a:schemeClr>
                </a:solidFill>
                <a:latin typeface="Arial" panose="020B0604020202020204" pitchFamily="34" charset="0"/>
                <a:cs typeface="Arial" panose="020B0604020202020204" pitchFamily="34" charset="0"/>
              </a:rPr>
              <a:t>Regionale Vorbereitung der Potenzialanalyse</a:t>
            </a:r>
          </a:p>
        </p:txBody>
      </p:sp>
    </p:spTree>
    <p:extLst>
      <p:ext uri="{BB962C8B-B14F-4D97-AF65-F5344CB8AC3E}">
        <p14:creationId xmlns:p14="http://schemas.microsoft.com/office/powerpoint/2010/main" val="191146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000" y="1224000"/>
            <a:ext cx="7796190" cy="4970591"/>
          </a:xfrm>
          <a:prstGeom prst="rect">
            <a:avLst/>
          </a:prstGeom>
        </p:spPr>
        <p:txBody>
          <a:bodyPr wrap="square">
            <a:spAutoFit/>
          </a:bodyPr>
          <a:lstStyle/>
          <a:p>
            <a:pPr marL="285750" indent="-285750">
              <a:spcBef>
                <a:spcPct val="500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Inhaltliche Information über die Potenzialanalyse und deren Einbindung in den BO-Prozess an die Klassenleitungen der 8. Klassen</a:t>
            </a:r>
          </a:p>
          <a:p>
            <a:pPr marL="285750" indent="-285750">
              <a:spcBef>
                <a:spcPct val="50000"/>
              </a:spcBef>
              <a:buFont typeface="Arial" panose="020B0604020202020204" pitchFamily="34" charset="0"/>
              <a:buChar char="•"/>
            </a:pPr>
            <a:r>
              <a:rPr lang="de-DE" altLang="de-DE" dirty="0">
                <a:solidFill>
                  <a:schemeClr val="accent1">
                    <a:lumMod val="50000"/>
                  </a:schemeClr>
                </a:solidFill>
                <a:latin typeface="Arial" panose="020B0604020202020204" pitchFamily="34" charset="0"/>
                <a:cs typeface="Arial" panose="020B0604020202020204" pitchFamily="34" charset="0"/>
              </a:rPr>
              <a:t>Transfer zum Durchführungsort (Schule)</a:t>
            </a:r>
          </a:p>
          <a:p>
            <a:pPr marL="285750" indent="-285750">
              <a:spcBef>
                <a:spcPct val="50000"/>
              </a:spcBef>
              <a:buFont typeface="Arial" panose="020B0604020202020204" pitchFamily="34" charset="0"/>
              <a:buChar char="•"/>
            </a:pPr>
            <a:r>
              <a:rPr lang="de-DE" altLang="de-DE" dirty="0" err="1">
                <a:solidFill>
                  <a:schemeClr val="accent1">
                    <a:lumMod val="50000"/>
                  </a:schemeClr>
                </a:solidFill>
                <a:latin typeface="Arial" panose="020B0604020202020204" pitchFamily="34" charset="0"/>
                <a:cs typeface="Arial" panose="020B0604020202020204" pitchFamily="34" charset="0"/>
              </a:rPr>
              <a:t>Teilnehmendenlisten</a:t>
            </a:r>
            <a:r>
              <a:rPr lang="de-DE" altLang="de-DE" dirty="0">
                <a:solidFill>
                  <a:schemeClr val="accent1">
                    <a:lumMod val="50000"/>
                  </a:schemeClr>
                </a:solidFill>
                <a:latin typeface="Arial" panose="020B0604020202020204" pitchFamily="34" charset="0"/>
                <a:cs typeface="Arial" panose="020B0604020202020204" pitchFamily="34" charset="0"/>
              </a:rPr>
              <a:t> mit Stammdaten der Schülerinnen und Schüler (Vor-/Name, Geb.-Datum, Geschlecht)</a:t>
            </a:r>
          </a:p>
          <a:p>
            <a:pPr marL="285750" indent="-285750">
              <a:spcBef>
                <a:spcPct val="50000"/>
              </a:spcBef>
              <a:buFont typeface="Arial" panose="020B0604020202020204" pitchFamily="34" charset="0"/>
              <a:buChar char="•"/>
            </a:pPr>
            <a:r>
              <a:rPr lang="de-DE" altLang="de-DE" dirty="0">
                <a:solidFill>
                  <a:schemeClr val="accent1">
                    <a:lumMod val="50000"/>
                  </a:schemeClr>
                </a:solidFill>
                <a:latin typeface="Arial" panose="020B0604020202020204" pitchFamily="34" charset="0"/>
                <a:cs typeface="Arial" panose="020B0604020202020204" pitchFamily="34" charset="0"/>
              </a:rPr>
              <a:t>Festlegung der begleitenden Aufsichtsperson von Schulseite</a:t>
            </a:r>
          </a:p>
          <a:p>
            <a:pPr marL="285750" indent="-285750">
              <a:spcBef>
                <a:spcPct val="50000"/>
              </a:spcBef>
              <a:buFont typeface="Arial" panose="020B0604020202020204" pitchFamily="34" charset="0"/>
              <a:buChar char="•"/>
            </a:pPr>
            <a:r>
              <a:rPr lang="de-DE" altLang="de-DE" dirty="0">
                <a:solidFill>
                  <a:schemeClr val="accent1">
                    <a:lumMod val="50000"/>
                  </a:schemeClr>
                </a:solidFill>
                <a:latin typeface="Arial" panose="020B0604020202020204" pitchFamily="34" charset="0"/>
                <a:cs typeface="Arial" panose="020B0604020202020204" pitchFamily="34" charset="0"/>
              </a:rPr>
              <a:t>Konzept zur Beschäftigung der Schülerinnen und Schüler während der Pausen (Erholungs- und Leerlaufphasen der PA)</a:t>
            </a:r>
          </a:p>
          <a:p>
            <a:pPr marL="285750" indent="-285750">
              <a:spcBef>
                <a:spcPct val="500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Buchung über das BAN-Portal</a:t>
            </a:r>
          </a:p>
          <a:p>
            <a:pPr marL="285750" indent="-285750">
              <a:spcBef>
                <a:spcPts val="6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Information an Eltern und Erziehungsberechtigte (Elternbrief)</a:t>
            </a:r>
          </a:p>
          <a:p>
            <a:pPr marL="285750" indent="-285750">
              <a:spcBef>
                <a:spcPts val="6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Elternabend in der 8. Jahrgangsstufe</a:t>
            </a:r>
          </a:p>
          <a:p>
            <a:pPr marL="285750" indent="-285750">
              <a:spcBef>
                <a:spcPts val="6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Information und Vorbereitung der Schülerinnen und Schüler im Unterricht (Wer übernimmt in welchem Fach…)</a:t>
            </a:r>
          </a:p>
          <a:p>
            <a:pPr marL="285750" indent="-285750">
              <a:spcBef>
                <a:spcPts val="600"/>
              </a:spcBef>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Fahrkartenbedarf klären (Schokoticket)</a:t>
            </a:r>
          </a:p>
        </p:txBody>
      </p:sp>
      <p:sp>
        <p:nvSpPr>
          <p:cNvPr id="2" name="Rechteck 1"/>
          <p:cNvSpPr/>
          <p:nvPr/>
        </p:nvSpPr>
        <p:spPr>
          <a:xfrm>
            <a:off x="0" y="504000"/>
            <a:ext cx="9144000" cy="461665"/>
          </a:xfrm>
          <a:prstGeom prst="rect">
            <a:avLst/>
          </a:prstGeom>
        </p:spPr>
        <p:txBody>
          <a:bodyPr wrap="square">
            <a:spAutoFit/>
          </a:bodyPr>
          <a:lstStyle/>
          <a:p>
            <a:pPr algn="ctr"/>
            <a:r>
              <a:rPr lang="de-DE" sz="2400" b="1" dirty="0">
                <a:solidFill>
                  <a:schemeClr val="accent1">
                    <a:lumMod val="50000"/>
                  </a:schemeClr>
                </a:solidFill>
                <a:latin typeface="Arial" panose="020B0604020202020204" pitchFamily="34" charset="0"/>
                <a:cs typeface="Arial" panose="020B0604020202020204" pitchFamily="34" charset="0"/>
              </a:rPr>
              <a:t>Vorbereitung der Potenzialanalyse durch die Schule</a:t>
            </a:r>
          </a:p>
        </p:txBody>
      </p:sp>
    </p:spTree>
    <p:extLst>
      <p:ext uri="{BB962C8B-B14F-4D97-AF65-F5344CB8AC3E}">
        <p14:creationId xmlns:p14="http://schemas.microsoft.com/office/powerpoint/2010/main" val="375139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000" y="1224000"/>
            <a:ext cx="7344816" cy="3231654"/>
          </a:xfrm>
          <a:prstGeom prst="rect">
            <a:avLst/>
          </a:prstGeom>
        </p:spPr>
        <p:txBody>
          <a:bodyPr wrap="square">
            <a:spAutoFit/>
          </a:bodyPr>
          <a:lstStyle/>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Erfassen und Nachmeldung der Schülerinnen und Schüler, die am Tag der PA fehlten</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Organisation der Auswertungsgespräche (Terminierung, Eltern– und Schülerinformation)</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Übertragung / Aufbewahrung der Auswertung in das Berufsportfolio (welches Fach, wann?)</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Einbindung in schulische Beratung (Grundlage des 1. Gesprächs)</a:t>
            </a:r>
          </a:p>
          <a:p>
            <a:pPr marL="342900" indent="-342900">
              <a:spcAft>
                <a:spcPts val="18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Berücksichtigung der Auswertung bei Berufsfelderkundungen</a:t>
            </a:r>
          </a:p>
        </p:txBody>
      </p:sp>
      <p:sp>
        <p:nvSpPr>
          <p:cNvPr id="2" name="Rechteck 1"/>
          <p:cNvSpPr/>
          <p:nvPr/>
        </p:nvSpPr>
        <p:spPr>
          <a:xfrm>
            <a:off x="0" y="504000"/>
            <a:ext cx="9144000" cy="461665"/>
          </a:xfrm>
          <a:prstGeom prst="rect">
            <a:avLst/>
          </a:prstGeom>
        </p:spPr>
        <p:txBody>
          <a:bodyPr wrap="square">
            <a:spAutoFit/>
          </a:bodyPr>
          <a:lstStyle/>
          <a:p>
            <a:pPr algn="ctr"/>
            <a:r>
              <a:rPr lang="de-DE" sz="2400" b="1" dirty="0">
                <a:solidFill>
                  <a:schemeClr val="accent1">
                    <a:lumMod val="50000"/>
                  </a:schemeClr>
                </a:solidFill>
                <a:latin typeface="Arial" panose="020B0604020202020204" pitchFamily="34" charset="0"/>
                <a:cs typeface="Arial" panose="020B0604020202020204" pitchFamily="34" charset="0"/>
              </a:rPr>
              <a:t>Nachbereitung der Potenzialanalyse</a:t>
            </a:r>
          </a:p>
        </p:txBody>
      </p:sp>
    </p:spTree>
    <p:extLst>
      <p:ext uri="{BB962C8B-B14F-4D97-AF65-F5344CB8AC3E}">
        <p14:creationId xmlns:p14="http://schemas.microsoft.com/office/powerpoint/2010/main" val="398210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 name="Tabelle 18"/>
          <p:cNvGraphicFramePr>
            <a:graphicFrameLocks noGrp="1"/>
          </p:cNvGraphicFramePr>
          <p:nvPr>
            <p:extLst>
              <p:ext uri="{D42A27DB-BD31-4B8C-83A1-F6EECF244321}">
                <p14:modId xmlns:p14="http://schemas.microsoft.com/office/powerpoint/2010/main" val="2543839701"/>
              </p:ext>
            </p:extLst>
          </p:nvPr>
        </p:nvGraphicFramePr>
        <p:xfrm>
          <a:off x="2" y="2989418"/>
          <a:ext cx="9097095" cy="366713"/>
        </p:xfrm>
        <a:graphic>
          <a:graphicData uri="http://schemas.openxmlformats.org/drawingml/2006/table">
            <a:tbl>
              <a:tblPr firstRow="1" bandRow="1">
                <a:tableStyleId>{5C22544A-7EE6-4342-B048-85BDC9FD1C3A}</a:tableStyleId>
              </a:tblPr>
              <a:tblGrid>
                <a:gridCol w="606473">
                  <a:extLst>
                    <a:ext uri="{9D8B030D-6E8A-4147-A177-3AD203B41FA5}">
                      <a16:colId xmlns:a16="http://schemas.microsoft.com/office/drawing/2014/main" val="20000"/>
                    </a:ext>
                  </a:extLst>
                </a:gridCol>
                <a:gridCol w="606473">
                  <a:extLst>
                    <a:ext uri="{9D8B030D-6E8A-4147-A177-3AD203B41FA5}">
                      <a16:colId xmlns:a16="http://schemas.microsoft.com/office/drawing/2014/main" val="20001"/>
                    </a:ext>
                  </a:extLst>
                </a:gridCol>
                <a:gridCol w="606473">
                  <a:extLst>
                    <a:ext uri="{9D8B030D-6E8A-4147-A177-3AD203B41FA5}">
                      <a16:colId xmlns:a16="http://schemas.microsoft.com/office/drawing/2014/main" val="20002"/>
                    </a:ext>
                  </a:extLst>
                </a:gridCol>
                <a:gridCol w="606473">
                  <a:extLst>
                    <a:ext uri="{9D8B030D-6E8A-4147-A177-3AD203B41FA5}">
                      <a16:colId xmlns:a16="http://schemas.microsoft.com/office/drawing/2014/main" val="20003"/>
                    </a:ext>
                  </a:extLst>
                </a:gridCol>
                <a:gridCol w="606473">
                  <a:extLst>
                    <a:ext uri="{9D8B030D-6E8A-4147-A177-3AD203B41FA5}">
                      <a16:colId xmlns:a16="http://schemas.microsoft.com/office/drawing/2014/main" val="20004"/>
                    </a:ext>
                  </a:extLst>
                </a:gridCol>
                <a:gridCol w="606473">
                  <a:extLst>
                    <a:ext uri="{9D8B030D-6E8A-4147-A177-3AD203B41FA5}">
                      <a16:colId xmlns:a16="http://schemas.microsoft.com/office/drawing/2014/main" val="20005"/>
                    </a:ext>
                  </a:extLst>
                </a:gridCol>
                <a:gridCol w="606473">
                  <a:extLst>
                    <a:ext uri="{9D8B030D-6E8A-4147-A177-3AD203B41FA5}">
                      <a16:colId xmlns:a16="http://schemas.microsoft.com/office/drawing/2014/main" val="20006"/>
                    </a:ext>
                  </a:extLst>
                </a:gridCol>
                <a:gridCol w="606473">
                  <a:extLst>
                    <a:ext uri="{9D8B030D-6E8A-4147-A177-3AD203B41FA5}">
                      <a16:colId xmlns:a16="http://schemas.microsoft.com/office/drawing/2014/main" val="20007"/>
                    </a:ext>
                  </a:extLst>
                </a:gridCol>
                <a:gridCol w="606473">
                  <a:extLst>
                    <a:ext uri="{9D8B030D-6E8A-4147-A177-3AD203B41FA5}">
                      <a16:colId xmlns:a16="http://schemas.microsoft.com/office/drawing/2014/main" val="20008"/>
                    </a:ext>
                  </a:extLst>
                </a:gridCol>
                <a:gridCol w="606473">
                  <a:extLst>
                    <a:ext uri="{9D8B030D-6E8A-4147-A177-3AD203B41FA5}">
                      <a16:colId xmlns:a16="http://schemas.microsoft.com/office/drawing/2014/main" val="20009"/>
                    </a:ext>
                  </a:extLst>
                </a:gridCol>
                <a:gridCol w="606473">
                  <a:extLst>
                    <a:ext uri="{9D8B030D-6E8A-4147-A177-3AD203B41FA5}">
                      <a16:colId xmlns:a16="http://schemas.microsoft.com/office/drawing/2014/main" val="20010"/>
                    </a:ext>
                  </a:extLst>
                </a:gridCol>
                <a:gridCol w="606473">
                  <a:extLst>
                    <a:ext uri="{9D8B030D-6E8A-4147-A177-3AD203B41FA5}">
                      <a16:colId xmlns:a16="http://schemas.microsoft.com/office/drawing/2014/main" val="20011"/>
                    </a:ext>
                  </a:extLst>
                </a:gridCol>
                <a:gridCol w="606473">
                  <a:extLst>
                    <a:ext uri="{9D8B030D-6E8A-4147-A177-3AD203B41FA5}">
                      <a16:colId xmlns:a16="http://schemas.microsoft.com/office/drawing/2014/main" val="20012"/>
                    </a:ext>
                  </a:extLst>
                </a:gridCol>
                <a:gridCol w="606473">
                  <a:extLst>
                    <a:ext uri="{9D8B030D-6E8A-4147-A177-3AD203B41FA5}">
                      <a16:colId xmlns:a16="http://schemas.microsoft.com/office/drawing/2014/main" val="20013"/>
                    </a:ext>
                  </a:extLst>
                </a:gridCol>
                <a:gridCol w="606473">
                  <a:extLst>
                    <a:ext uri="{9D8B030D-6E8A-4147-A177-3AD203B41FA5}">
                      <a16:colId xmlns:a16="http://schemas.microsoft.com/office/drawing/2014/main" val="20014"/>
                    </a:ext>
                  </a:extLst>
                </a:gridCol>
              </a:tblGrid>
              <a:tr h="366713">
                <a:tc>
                  <a:txBody>
                    <a:bodyPr/>
                    <a:lstStyle/>
                    <a:p>
                      <a:pPr algn="ctr"/>
                      <a:r>
                        <a:rPr lang="de-DE" sz="1500" dirty="0">
                          <a:solidFill>
                            <a:schemeClr val="tx1"/>
                          </a:solidFill>
                        </a:rPr>
                        <a:t>Okt.</a:t>
                      </a:r>
                    </a:p>
                  </a:txBody>
                  <a:tcPr marL="91439" marR="91439" marT="45780" marB="45780" anchor="ctr">
                    <a:noFill/>
                  </a:tcPr>
                </a:tc>
                <a:tc>
                  <a:txBody>
                    <a:bodyPr/>
                    <a:lstStyle/>
                    <a:p>
                      <a:pPr algn="ctr"/>
                      <a:r>
                        <a:rPr lang="de-DE" sz="1500" dirty="0">
                          <a:solidFill>
                            <a:schemeClr val="tx1"/>
                          </a:solidFill>
                        </a:rPr>
                        <a:t>Nov.</a:t>
                      </a:r>
                    </a:p>
                  </a:txBody>
                  <a:tcPr marL="91439" marR="91439" marT="45780" marB="45780" anchor="ctr">
                    <a:noFill/>
                  </a:tcPr>
                </a:tc>
                <a:tc>
                  <a:txBody>
                    <a:bodyPr/>
                    <a:lstStyle/>
                    <a:p>
                      <a:pPr algn="ctr"/>
                      <a:r>
                        <a:rPr lang="de-DE" sz="1500" dirty="0">
                          <a:solidFill>
                            <a:schemeClr val="tx1"/>
                          </a:solidFill>
                        </a:rPr>
                        <a:t>Dez.</a:t>
                      </a:r>
                    </a:p>
                  </a:txBody>
                  <a:tcPr marL="91439" marR="91439" marT="45780" marB="45780" anchor="ctr">
                    <a:noFill/>
                  </a:tcPr>
                </a:tc>
                <a:tc>
                  <a:txBody>
                    <a:bodyPr/>
                    <a:lstStyle/>
                    <a:p>
                      <a:pPr algn="ctr"/>
                      <a:r>
                        <a:rPr lang="de-DE" sz="1500" dirty="0">
                          <a:solidFill>
                            <a:schemeClr val="tx1"/>
                          </a:solidFill>
                        </a:rPr>
                        <a:t>Jan.</a:t>
                      </a:r>
                    </a:p>
                  </a:txBody>
                  <a:tcPr marL="91439" marR="91439" marT="45780" marB="45780" anchor="ctr">
                    <a:noFill/>
                  </a:tcPr>
                </a:tc>
                <a:tc>
                  <a:txBody>
                    <a:bodyPr/>
                    <a:lstStyle/>
                    <a:p>
                      <a:pPr algn="ctr"/>
                      <a:r>
                        <a:rPr lang="de-DE" sz="1500" dirty="0">
                          <a:solidFill>
                            <a:schemeClr val="tx1"/>
                          </a:solidFill>
                        </a:rPr>
                        <a:t>Feb.</a:t>
                      </a:r>
                    </a:p>
                  </a:txBody>
                  <a:tcPr marL="91439" marR="91439" marT="45780" marB="45780" anchor="ctr">
                    <a:noFill/>
                  </a:tcPr>
                </a:tc>
                <a:tc>
                  <a:txBody>
                    <a:bodyPr/>
                    <a:lstStyle/>
                    <a:p>
                      <a:pPr algn="ctr"/>
                      <a:r>
                        <a:rPr lang="de-DE" sz="1500" dirty="0">
                          <a:solidFill>
                            <a:schemeClr val="tx1"/>
                          </a:solidFill>
                        </a:rPr>
                        <a:t>Mrz.</a:t>
                      </a:r>
                    </a:p>
                  </a:txBody>
                  <a:tcPr marL="91439" marR="91439" marT="45780" marB="45780" anchor="ctr">
                    <a:noFill/>
                  </a:tcPr>
                </a:tc>
                <a:tc>
                  <a:txBody>
                    <a:bodyPr/>
                    <a:lstStyle/>
                    <a:p>
                      <a:pPr algn="ctr"/>
                      <a:r>
                        <a:rPr lang="de-DE" sz="1500" dirty="0">
                          <a:solidFill>
                            <a:schemeClr val="tx1"/>
                          </a:solidFill>
                        </a:rPr>
                        <a:t>Apr.</a:t>
                      </a:r>
                    </a:p>
                  </a:txBody>
                  <a:tcPr marL="91439" marR="91439" marT="45780" marB="45780" anchor="ctr">
                    <a:noFill/>
                  </a:tcPr>
                </a:tc>
                <a:tc>
                  <a:txBody>
                    <a:bodyPr/>
                    <a:lstStyle/>
                    <a:p>
                      <a:pPr algn="ctr"/>
                      <a:r>
                        <a:rPr lang="de-DE" sz="1500" dirty="0">
                          <a:solidFill>
                            <a:schemeClr val="tx1"/>
                          </a:solidFill>
                        </a:rPr>
                        <a:t>Mai</a:t>
                      </a:r>
                    </a:p>
                  </a:txBody>
                  <a:tcPr marL="91439" marR="91439" marT="45780" marB="45780" anchor="ctr">
                    <a:noFill/>
                  </a:tcPr>
                </a:tc>
                <a:tc>
                  <a:txBody>
                    <a:bodyPr/>
                    <a:lstStyle/>
                    <a:p>
                      <a:pPr algn="ctr"/>
                      <a:r>
                        <a:rPr lang="de-DE" sz="1500" dirty="0">
                          <a:solidFill>
                            <a:schemeClr val="tx1"/>
                          </a:solidFill>
                        </a:rPr>
                        <a:t>Juni</a:t>
                      </a:r>
                    </a:p>
                  </a:txBody>
                  <a:tcPr marL="91439" marR="91439" marT="45780" marB="45780" anchor="ctr">
                    <a:noFill/>
                  </a:tcPr>
                </a:tc>
                <a:tc>
                  <a:txBody>
                    <a:bodyPr/>
                    <a:lstStyle/>
                    <a:p>
                      <a:pPr algn="ctr"/>
                      <a:r>
                        <a:rPr lang="de-DE" sz="1500" dirty="0">
                          <a:solidFill>
                            <a:schemeClr val="tx1"/>
                          </a:solidFill>
                        </a:rPr>
                        <a:t>Juli</a:t>
                      </a:r>
                    </a:p>
                  </a:txBody>
                  <a:tcPr marL="91439" marR="91439" marT="45780" marB="4578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rPr>
                        <a:t>Aug.</a:t>
                      </a:r>
                    </a:p>
                  </a:txBody>
                  <a:tcPr marL="91439" marR="91439" marT="45780" marB="45780" anchor="ctr">
                    <a:noFill/>
                  </a:tcPr>
                </a:tc>
                <a:tc>
                  <a:txBody>
                    <a:bodyPr/>
                    <a:lstStyle/>
                    <a:p>
                      <a:pPr algn="ctr"/>
                      <a:r>
                        <a:rPr lang="de-DE" sz="1500" dirty="0">
                          <a:solidFill>
                            <a:schemeClr val="tx1"/>
                          </a:solidFill>
                        </a:rPr>
                        <a:t>Sep.</a:t>
                      </a:r>
                    </a:p>
                  </a:txBody>
                  <a:tcPr marL="91439" marR="91439" marT="45780" marB="45780" anchor="ctr">
                    <a:noFill/>
                  </a:tcPr>
                </a:tc>
                <a:tc>
                  <a:txBody>
                    <a:bodyPr/>
                    <a:lstStyle/>
                    <a:p>
                      <a:pPr algn="ctr"/>
                      <a:r>
                        <a:rPr lang="de-DE" sz="1500" dirty="0">
                          <a:solidFill>
                            <a:schemeClr val="tx1"/>
                          </a:solidFill>
                        </a:rPr>
                        <a:t>Okt.</a:t>
                      </a:r>
                    </a:p>
                  </a:txBody>
                  <a:tcPr marL="91439" marR="91439" marT="45780" marB="45780" anchor="ctr">
                    <a:noFill/>
                  </a:tcPr>
                </a:tc>
                <a:tc>
                  <a:txBody>
                    <a:bodyPr/>
                    <a:lstStyle/>
                    <a:p>
                      <a:pPr algn="ctr"/>
                      <a:r>
                        <a:rPr lang="de-DE" sz="1500" dirty="0">
                          <a:solidFill>
                            <a:schemeClr val="tx1"/>
                          </a:solidFill>
                        </a:rPr>
                        <a:t>Nov.</a:t>
                      </a:r>
                    </a:p>
                  </a:txBody>
                  <a:tcPr marL="91439" marR="91439" marT="45780" marB="45780" anchor="ctr">
                    <a:noFill/>
                  </a:tcPr>
                </a:tc>
                <a:tc>
                  <a:txBody>
                    <a:bodyPr/>
                    <a:lstStyle/>
                    <a:p>
                      <a:pPr algn="ctr"/>
                      <a:r>
                        <a:rPr lang="de-DE" sz="1500" dirty="0">
                          <a:solidFill>
                            <a:schemeClr val="tx1"/>
                          </a:solidFill>
                        </a:rPr>
                        <a:t>Dez.</a:t>
                      </a:r>
                    </a:p>
                  </a:txBody>
                  <a:tcPr marL="91439" marR="91439" marT="45780" marB="45780" anchor="ctr">
                    <a:noFill/>
                  </a:tcPr>
                </a:tc>
                <a:extLst>
                  <a:ext uri="{0D108BD9-81ED-4DB2-BD59-A6C34878D82A}">
                    <a16:rowId xmlns:a16="http://schemas.microsoft.com/office/drawing/2014/main" val="10000"/>
                  </a:ext>
                </a:extLst>
              </a:tr>
            </a:tbl>
          </a:graphicData>
        </a:graphic>
      </p:graphicFrame>
      <p:sp>
        <p:nvSpPr>
          <p:cNvPr id="3" name="Rechteck 2"/>
          <p:cNvSpPr/>
          <p:nvPr/>
        </p:nvSpPr>
        <p:spPr>
          <a:xfrm>
            <a:off x="94987" y="2800350"/>
            <a:ext cx="2415460" cy="241200"/>
          </a:xfrm>
          <a:prstGeom prst="rect">
            <a:avLst/>
          </a:prstGeom>
          <a:pattFill prst="dkUp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Rechteck 14"/>
          <p:cNvSpPr/>
          <p:nvPr/>
        </p:nvSpPr>
        <p:spPr>
          <a:xfrm>
            <a:off x="2424911" y="2800129"/>
            <a:ext cx="2383572" cy="239955"/>
          </a:xfrm>
          <a:prstGeom prst="rect">
            <a:avLst/>
          </a:prstGeom>
          <a:pattFill prst="dkUpDiag">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endParaRPr>
          </a:p>
        </p:txBody>
      </p:sp>
      <p:sp>
        <p:nvSpPr>
          <p:cNvPr id="16" name="Rechteck 19"/>
          <p:cNvSpPr>
            <a:spLocks noChangeArrowheads="1"/>
          </p:cNvSpPr>
          <p:nvPr/>
        </p:nvSpPr>
        <p:spPr bwMode="auto">
          <a:xfrm>
            <a:off x="2748433" y="2259977"/>
            <a:ext cx="2531031" cy="42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Arial" charset="0"/>
                <a:ea typeface="+mn-ea"/>
                <a:cs typeface="+mn-cs"/>
              </a:rPr>
              <a:t>ggf. zentrale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Arial" charset="0"/>
                <a:ea typeface="+mn-ea"/>
                <a:cs typeface="+mn-cs"/>
              </a:rPr>
              <a:t>Ausschreibung</a:t>
            </a:r>
            <a:endParaRPr kumimoji="0" lang="de-DE" sz="1500" b="0" i="0" u="none" strike="noStrike" kern="1200" cap="none" spc="0" normalizeH="0" baseline="0" noProof="0" dirty="0">
              <a:ln>
                <a:noFill/>
              </a:ln>
              <a:solidFill>
                <a:schemeClr val="accent1">
                  <a:lumMod val="50000"/>
                </a:schemeClr>
              </a:solidFill>
              <a:effectLst/>
              <a:uLnTx/>
              <a:uFillTx/>
              <a:latin typeface="Arial" charset="0"/>
              <a:ea typeface="+mn-ea"/>
              <a:cs typeface="+mn-cs"/>
            </a:endParaRPr>
          </a:p>
        </p:txBody>
      </p:sp>
      <p:sp>
        <p:nvSpPr>
          <p:cNvPr id="17" name="Rechteck 16"/>
          <p:cNvSpPr/>
          <p:nvPr/>
        </p:nvSpPr>
        <p:spPr>
          <a:xfrm>
            <a:off x="4808484" y="2800129"/>
            <a:ext cx="1840260" cy="246549"/>
          </a:xfrm>
          <a:prstGeom prst="rect">
            <a:avLst/>
          </a:prstGeom>
          <a:pattFill prst="dkUpDiag">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endParaRPr>
          </a:p>
        </p:txBody>
      </p:sp>
      <p:sp>
        <p:nvSpPr>
          <p:cNvPr id="18" name="Rechteck 19"/>
          <p:cNvSpPr>
            <a:spLocks noChangeArrowheads="1"/>
          </p:cNvSpPr>
          <p:nvPr/>
        </p:nvSpPr>
        <p:spPr bwMode="auto">
          <a:xfrm>
            <a:off x="4761186" y="2259869"/>
            <a:ext cx="1769566" cy="38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Organisatorische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Vorbereitung</a:t>
            </a:r>
            <a:endParaRPr kumimoji="0" lang="de-DE" sz="15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21" name="Rechteck 19"/>
          <p:cNvSpPr>
            <a:spLocks noChangeArrowheads="1"/>
          </p:cNvSpPr>
          <p:nvPr/>
        </p:nvSpPr>
        <p:spPr bwMode="auto">
          <a:xfrm>
            <a:off x="125679" y="3234435"/>
            <a:ext cx="2192381" cy="112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500" b="0" i="0" u="none" strike="noStrike" kern="1200" cap="none" spc="0" normalizeH="0" baseline="0" noProof="0" dirty="0">
              <a:ln>
                <a:noFill/>
              </a:ln>
              <a:solidFill>
                <a:schemeClr val="accent1">
                  <a:lumMod val="50000"/>
                </a:schemeClr>
              </a:solidFill>
              <a:effectLst/>
              <a:uLnTx/>
              <a:uFillTx/>
              <a:latin typeface="Arial" charset="0"/>
              <a:ea typeface="+mn-ea"/>
              <a:cs typeface="+mn-cs"/>
            </a:endParaRPr>
          </a:p>
        </p:txBody>
      </p:sp>
      <p:sp>
        <p:nvSpPr>
          <p:cNvPr id="22" name="Rechteck 21"/>
          <p:cNvSpPr/>
          <p:nvPr/>
        </p:nvSpPr>
        <p:spPr>
          <a:xfrm>
            <a:off x="6547541" y="2800128"/>
            <a:ext cx="2596460" cy="246549"/>
          </a:xfrm>
          <a:prstGeom prst="rect">
            <a:avLst/>
          </a:prstGeom>
          <a:pattFill prst="dkUpDiag">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endParaRPr>
          </a:p>
        </p:txBody>
      </p:sp>
      <p:sp>
        <p:nvSpPr>
          <p:cNvPr id="23" name="Rechteck 19"/>
          <p:cNvSpPr>
            <a:spLocks noChangeArrowheads="1"/>
          </p:cNvSpPr>
          <p:nvPr/>
        </p:nvSpPr>
        <p:spPr bwMode="auto">
          <a:xfrm>
            <a:off x="7172819" y="2459200"/>
            <a:ext cx="1499908" cy="42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Arial" charset="0"/>
                <a:ea typeface="+mn-ea"/>
                <a:cs typeface="+mn-cs"/>
              </a:rPr>
              <a:t>Durchführung</a:t>
            </a:r>
            <a:endParaRPr kumimoji="0" lang="de-DE" sz="1500" b="0" i="0" u="none" strike="noStrike" kern="1200" cap="none" spc="0" normalizeH="0" baseline="0" noProof="0" dirty="0">
              <a:ln>
                <a:noFill/>
              </a:ln>
              <a:solidFill>
                <a:schemeClr val="accent1">
                  <a:lumMod val="50000"/>
                </a:schemeClr>
              </a:solidFill>
              <a:effectLst/>
              <a:uLnTx/>
              <a:uFillTx/>
              <a:latin typeface="Arial" charset="0"/>
              <a:ea typeface="+mn-ea"/>
              <a:cs typeface="+mn-cs"/>
            </a:endParaRPr>
          </a:p>
        </p:txBody>
      </p:sp>
      <p:cxnSp>
        <p:nvCxnSpPr>
          <p:cNvPr id="26" name="Gerade Verbindung mit Pfeil 25"/>
          <p:cNvCxnSpPr/>
          <p:nvPr/>
        </p:nvCxnSpPr>
        <p:spPr bwMode="auto">
          <a:xfrm flipV="1">
            <a:off x="4959937" y="3356131"/>
            <a:ext cx="0" cy="407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27" name="Gerade Verbindung mit Pfeil 26"/>
          <p:cNvCxnSpPr/>
          <p:nvPr/>
        </p:nvCxnSpPr>
        <p:spPr bwMode="auto">
          <a:xfrm flipV="1">
            <a:off x="1944543" y="3342377"/>
            <a:ext cx="0" cy="42307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28" name="Gerade Verbindung mit Pfeil 27"/>
          <p:cNvCxnSpPr/>
          <p:nvPr/>
        </p:nvCxnSpPr>
        <p:spPr bwMode="auto">
          <a:xfrm>
            <a:off x="2319826" y="1390708"/>
            <a:ext cx="0" cy="1340683"/>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29" name="Gerade Verbindung mit Pfeil 28"/>
          <p:cNvCxnSpPr/>
          <p:nvPr/>
        </p:nvCxnSpPr>
        <p:spPr bwMode="auto">
          <a:xfrm flipV="1">
            <a:off x="752804" y="3402873"/>
            <a:ext cx="15169" cy="108831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8" name="Textfeld 37"/>
          <p:cNvSpPr txBox="1"/>
          <p:nvPr/>
        </p:nvSpPr>
        <p:spPr>
          <a:xfrm>
            <a:off x="125679" y="4463694"/>
            <a:ext cx="162294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Infoschreiben an Ersatzschulen</a:t>
            </a:r>
          </a:p>
        </p:txBody>
      </p:sp>
      <p:sp>
        <p:nvSpPr>
          <p:cNvPr id="40" name="Textfeld 39"/>
          <p:cNvSpPr txBox="1"/>
          <p:nvPr/>
        </p:nvSpPr>
        <p:spPr>
          <a:xfrm>
            <a:off x="1640625" y="3703565"/>
            <a:ext cx="113561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Regionale Evaluations-sitzung</a:t>
            </a:r>
          </a:p>
        </p:txBody>
      </p:sp>
      <p:sp>
        <p:nvSpPr>
          <p:cNvPr id="41" name="Textfeld 40"/>
          <p:cNvSpPr txBox="1"/>
          <p:nvPr/>
        </p:nvSpPr>
        <p:spPr>
          <a:xfrm>
            <a:off x="1944543" y="668904"/>
            <a:ext cx="11776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ggf. Festlegung der Lose</a:t>
            </a:r>
          </a:p>
        </p:txBody>
      </p:sp>
      <p:sp>
        <p:nvSpPr>
          <p:cNvPr id="45" name="Textfeld 44"/>
          <p:cNvSpPr txBox="1"/>
          <p:nvPr/>
        </p:nvSpPr>
        <p:spPr>
          <a:xfrm>
            <a:off x="4933490" y="5171214"/>
            <a:ext cx="1249578"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Kontaktauf-nahme</a:t>
            </a: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der Träger mit den Schulen</a:t>
            </a:r>
          </a:p>
        </p:txBody>
      </p:sp>
      <p:sp>
        <p:nvSpPr>
          <p:cNvPr id="47" name="Textfeld 46"/>
          <p:cNvSpPr txBox="1"/>
          <p:nvPr/>
        </p:nvSpPr>
        <p:spPr>
          <a:xfrm>
            <a:off x="3952813" y="3703565"/>
            <a:ext cx="216798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Info-Brief zur Träger-auswahl, Durchführung u. Datenschutz</a:t>
            </a:r>
          </a:p>
        </p:txBody>
      </p:sp>
      <p:sp>
        <p:nvSpPr>
          <p:cNvPr id="37" name="Textfeld 36"/>
          <p:cNvSpPr txBox="1"/>
          <p:nvPr/>
        </p:nvSpPr>
        <p:spPr>
          <a:xfrm>
            <a:off x="6183068" y="789648"/>
            <a:ext cx="14901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DB mit allen operativtätigen Lehrkräften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der Jgst. 8</a:t>
            </a:r>
          </a:p>
        </p:txBody>
      </p:sp>
      <p:cxnSp>
        <p:nvCxnSpPr>
          <p:cNvPr id="50" name="Gerade Verbindung mit Pfeil 49"/>
          <p:cNvCxnSpPr>
            <a:cxnSpLocks/>
          </p:cNvCxnSpPr>
          <p:nvPr/>
        </p:nvCxnSpPr>
        <p:spPr bwMode="auto">
          <a:xfrm flipV="1">
            <a:off x="6930359" y="3553917"/>
            <a:ext cx="0" cy="81018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5" name="Textfeld 54"/>
          <p:cNvSpPr txBox="1"/>
          <p:nvPr/>
        </p:nvSpPr>
        <p:spPr>
          <a:xfrm>
            <a:off x="6117426" y="4257792"/>
            <a:ext cx="13599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Einholung der Einwilligungs-erklärung/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Elternabend</a:t>
            </a:r>
          </a:p>
        </p:txBody>
      </p:sp>
      <p:sp>
        <p:nvSpPr>
          <p:cNvPr id="63" name="Rechteck 19"/>
          <p:cNvSpPr>
            <a:spLocks noChangeArrowheads="1"/>
          </p:cNvSpPr>
          <p:nvPr/>
        </p:nvSpPr>
        <p:spPr bwMode="auto">
          <a:xfrm>
            <a:off x="6547540" y="3261093"/>
            <a:ext cx="2817070" cy="42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Arial" charset="0"/>
                <a:ea typeface="+mn-ea"/>
                <a:cs typeface="+mn-cs"/>
              </a:rPr>
              <a:t>Unterrichtliche Einbindung</a:t>
            </a:r>
            <a:endParaRPr kumimoji="0" lang="de-DE" sz="1500" b="0" i="0" u="none" strike="noStrike" kern="1200" cap="none" spc="0" normalizeH="0" baseline="0" noProof="0" dirty="0">
              <a:ln>
                <a:noFill/>
              </a:ln>
              <a:solidFill>
                <a:schemeClr val="accent1">
                  <a:lumMod val="50000"/>
                </a:schemeClr>
              </a:solidFill>
              <a:effectLst/>
              <a:uLnTx/>
              <a:uFillTx/>
              <a:latin typeface="Arial" charset="0"/>
              <a:ea typeface="+mn-ea"/>
              <a:cs typeface="+mn-cs"/>
            </a:endParaRPr>
          </a:p>
        </p:txBody>
      </p:sp>
      <p:sp>
        <p:nvSpPr>
          <p:cNvPr id="8196" name="Geschweifte Klammer rechts 8195"/>
          <p:cNvSpPr/>
          <p:nvPr/>
        </p:nvSpPr>
        <p:spPr bwMode="auto">
          <a:xfrm rot="16200000" flipH="1">
            <a:off x="7540586" y="2546741"/>
            <a:ext cx="629325" cy="2483699"/>
          </a:xfrm>
          <a:prstGeom prst="rightBrace">
            <a:avLst>
              <a:gd name="adj1" fmla="val 8333"/>
              <a:gd name="adj2" fmla="val 48559"/>
            </a:avLst>
          </a:prstGeom>
          <a:ln w="28575">
            <a:solidFill>
              <a:schemeClr val="accent2"/>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800" b="1" i="0" u="none" strike="noStrike" kern="1200" cap="none" spc="0" normalizeH="0" baseline="0" noProof="0">
              <a:ln>
                <a:noFill/>
              </a:ln>
              <a:solidFill>
                <a:schemeClr val="accent1">
                  <a:lumMod val="50000"/>
                </a:schemeClr>
              </a:solidFill>
              <a:effectLst/>
              <a:uLnTx/>
              <a:uFillTx/>
              <a:latin typeface="Arial" charset="0"/>
              <a:ea typeface="+mn-ea"/>
              <a:cs typeface="+mn-cs"/>
            </a:endParaRPr>
          </a:p>
        </p:txBody>
      </p:sp>
      <p:sp>
        <p:nvSpPr>
          <p:cNvPr id="72" name="Textfeld 71"/>
          <p:cNvSpPr txBox="1"/>
          <p:nvPr/>
        </p:nvSpPr>
        <p:spPr>
          <a:xfrm>
            <a:off x="7342993" y="4119064"/>
            <a:ext cx="18950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Themen: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Selbstein</a:t>
            </a: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-schätzung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Fremdein</a:t>
            </a: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-schätzung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Potenziale, Talente, Fähigkeiten, Kompetenzen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Berufsfelder</a:t>
            </a:r>
          </a:p>
        </p:txBody>
      </p:sp>
      <p:sp>
        <p:nvSpPr>
          <p:cNvPr id="13" name="Rechteck 12"/>
          <p:cNvSpPr/>
          <p:nvPr/>
        </p:nvSpPr>
        <p:spPr>
          <a:xfrm>
            <a:off x="78869" y="2276872"/>
            <a:ext cx="277172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Regionale Abstimmung Schulen und Lose</a:t>
            </a:r>
          </a:p>
        </p:txBody>
      </p:sp>
      <p:cxnSp>
        <p:nvCxnSpPr>
          <p:cNvPr id="68" name="Gerade Verbindung mit Pfeil 67"/>
          <p:cNvCxnSpPr>
            <a:cxnSpLocks/>
          </p:cNvCxnSpPr>
          <p:nvPr/>
        </p:nvCxnSpPr>
        <p:spPr bwMode="auto">
          <a:xfrm>
            <a:off x="6692419" y="1866866"/>
            <a:ext cx="0" cy="781807"/>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1" name="Gerade Verbindung mit Pfeil 80"/>
          <p:cNvCxnSpPr/>
          <p:nvPr/>
        </p:nvCxnSpPr>
        <p:spPr bwMode="auto">
          <a:xfrm flipV="1">
            <a:off x="5451939" y="3402873"/>
            <a:ext cx="1" cy="179048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1" name="Titel 2"/>
          <p:cNvSpPr txBox="1">
            <a:spLocks/>
          </p:cNvSpPr>
          <p:nvPr/>
        </p:nvSpPr>
        <p:spPr bwMode="auto">
          <a:xfrm>
            <a:off x="272211" y="355340"/>
            <a:ext cx="8604448" cy="4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altLang="de-DE" sz="2400" b="1"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Jahresplanung Koordination der Potenzialanalyse</a:t>
            </a:r>
          </a:p>
        </p:txBody>
      </p:sp>
      <p:cxnSp>
        <p:nvCxnSpPr>
          <p:cNvPr id="34" name="Gerade Verbindung mit Pfeil 33"/>
          <p:cNvCxnSpPr>
            <a:cxnSpLocks/>
          </p:cNvCxnSpPr>
          <p:nvPr/>
        </p:nvCxnSpPr>
        <p:spPr bwMode="auto">
          <a:xfrm>
            <a:off x="1787453" y="1996508"/>
            <a:ext cx="0" cy="358023"/>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9" name="Textfeld 38"/>
          <p:cNvSpPr txBox="1"/>
          <p:nvPr/>
        </p:nvSpPr>
        <p:spPr>
          <a:xfrm>
            <a:off x="1249844" y="1452078"/>
            <a:ext cx="9878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Options-</a:t>
            </a:r>
            <a:r>
              <a:rPr kumimoji="0" lang="de-DE" sz="16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entschei</a:t>
            </a: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-dung</a:t>
            </a:r>
          </a:p>
        </p:txBody>
      </p:sp>
      <p:cxnSp>
        <p:nvCxnSpPr>
          <p:cNvPr id="42" name="Gerade Verbindung mit Pfeil 41"/>
          <p:cNvCxnSpPr/>
          <p:nvPr/>
        </p:nvCxnSpPr>
        <p:spPr bwMode="auto">
          <a:xfrm>
            <a:off x="1007869" y="1451614"/>
            <a:ext cx="0" cy="841353"/>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44" name="Textfeld 43"/>
          <p:cNvSpPr txBox="1"/>
          <p:nvPr/>
        </p:nvSpPr>
        <p:spPr>
          <a:xfrm>
            <a:off x="211490" y="925517"/>
            <a:ext cx="9878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Abgleich Zahlen u. Schulen</a:t>
            </a:r>
          </a:p>
        </p:txBody>
      </p:sp>
    </p:spTree>
    <p:extLst>
      <p:ext uri="{BB962C8B-B14F-4D97-AF65-F5344CB8AC3E}">
        <p14:creationId xmlns:p14="http://schemas.microsoft.com/office/powerpoint/2010/main" val="637578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2000" y="1224000"/>
            <a:ext cx="8424936" cy="4431983"/>
          </a:xfrm>
          <a:prstGeom prst="rect">
            <a:avLst/>
          </a:prstGeom>
        </p:spPr>
        <p:txBody>
          <a:bodyPr wrap="square">
            <a:spAutoFit/>
          </a:bodyPr>
          <a:lstStyle/>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Eine Datenerhebung und -verarbeitung im Rahmen der Potenzialanalyse ist nur mit Einwilligung der Erziehungsberechtigten zulässig</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Erziehungsberechtigten müssen umfassend informiert werden</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Hierzu findet ein Elternabend zur Potenzialanalyse mit dem entsprechenden Träger statt</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Durch die Schule wird eine Kurzbeschreibung des Trägers und die auf Landesebene abgestimmte Einwilligungserklärung zum Datenschutz den Erziehungsberechtigten ausgeteilt</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Schulen sind die Sammler der Erklärungen Diese muss fünf Jahre aufbewahrt werden</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Schulen sind der Ort, an dem die Erklärung widerrufen werden kann</a:t>
            </a:r>
          </a:p>
          <a:p>
            <a:pPr marL="342900" indent="-342900">
              <a:spcAft>
                <a:spcPts val="600"/>
              </a:spcAft>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ohne Unterschrift der Erziehungsberechtigten ist die Teilnahme nicht möglich und die Schule muss ein alternatives berufsorientierendes Angebot an diesen Tag anbieten. </a:t>
            </a:r>
          </a:p>
        </p:txBody>
      </p:sp>
      <p:sp>
        <p:nvSpPr>
          <p:cNvPr id="4" name="Textfeld 3"/>
          <p:cNvSpPr txBox="1"/>
          <p:nvPr/>
        </p:nvSpPr>
        <p:spPr>
          <a:xfrm>
            <a:off x="0" y="504000"/>
            <a:ext cx="9144000" cy="461665"/>
          </a:xfrm>
          <a:prstGeom prst="rect">
            <a:avLst/>
          </a:prstGeom>
          <a:noFill/>
        </p:spPr>
        <p:txBody>
          <a:bodyPr wrap="square" rtlCol="0">
            <a:spAutoFit/>
          </a:bodyPr>
          <a:lstStyle/>
          <a:p>
            <a:pPr algn="ctr"/>
            <a:r>
              <a:rPr lang="de-DE" sz="2400" b="1" dirty="0">
                <a:solidFill>
                  <a:schemeClr val="accent1">
                    <a:lumMod val="50000"/>
                  </a:schemeClr>
                </a:solidFill>
                <a:latin typeface="Arial" panose="020B0604020202020204" pitchFamily="34" charset="0"/>
                <a:cs typeface="Arial" panose="020B0604020202020204" pitchFamily="34" charset="0"/>
              </a:rPr>
              <a:t>Datenschutz</a:t>
            </a:r>
          </a:p>
        </p:txBody>
      </p:sp>
    </p:spTree>
    <p:extLst>
      <p:ext uri="{BB962C8B-B14F-4D97-AF65-F5344CB8AC3E}">
        <p14:creationId xmlns:p14="http://schemas.microsoft.com/office/powerpoint/2010/main" val="57602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785" y="847282"/>
            <a:ext cx="2844000" cy="396000"/>
          </a:xfrm>
          <a:solidFill>
            <a:schemeClr val="accent1">
              <a:lumMod val="40000"/>
              <a:lumOff val="60000"/>
            </a:schemeClr>
          </a:solidFill>
        </p:spPr>
        <p:txBody>
          <a:bodyPr>
            <a:normAutofit/>
          </a:bodyPr>
          <a:lstStyle/>
          <a:p>
            <a:pPr algn="ctr"/>
            <a:r>
              <a:rPr lang="de-DE" sz="1800" b="1" dirty="0">
                <a:solidFill>
                  <a:schemeClr val="accent1">
                    <a:lumMod val="50000"/>
                  </a:schemeClr>
                </a:solidFill>
                <a:latin typeface="Arial" panose="020B0604020202020204" pitchFamily="34" charset="0"/>
                <a:cs typeface="Arial" panose="020B0604020202020204" pitchFamily="34" charset="0"/>
              </a:rPr>
              <a:t>Datenerfassung</a:t>
            </a:r>
          </a:p>
        </p:txBody>
      </p:sp>
      <p:sp>
        <p:nvSpPr>
          <p:cNvPr id="3" name="Inhaltsplatzhalter 2"/>
          <p:cNvSpPr>
            <a:spLocks noGrp="1"/>
          </p:cNvSpPr>
          <p:nvPr>
            <p:ph idx="1"/>
          </p:nvPr>
        </p:nvSpPr>
        <p:spPr>
          <a:xfrm>
            <a:off x="219785" y="1468571"/>
            <a:ext cx="2844000" cy="1602000"/>
          </a:xfrm>
        </p:spPr>
        <p:style>
          <a:lnRef idx="2">
            <a:schemeClr val="accent5"/>
          </a:lnRef>
          <a:fillRef idx="1">
            <a:schemeClr val="lt1"/>
          </a:fillRef>
          <a:effectRef idx="0">
            <a:schemeClr val="accent5"/>
          </a:effectRef>
          <a:fontRef idx="minor">
            <a:schemeClr val="dk1"/>
          </a:fontRef>
        </p:style>
        <p:txBody>
          <a:bodyPr>
            <a:normAutofit/>
          </a:bodyPr>
          <a:lstStyle/>
          <a:p>
            <a:r>
              <a:rPr lang="de-DE" sz="1800" dirty="0">
                <a:solidFill>
                  <a:schemeClr val="accent1">
                    <a:lumMod val="50000"/>
                  </a:schemeClr>
                </a:solidFill>
                <a:latin typeface="Arial" panose="020B0604020202020204" pitchFamily="34" charset="0"/>
                <a:cs typeface="Arial" panose="020B0604020202020204" pitchFamily="34" charset="0"/>
              </a:rPr>
              <a:t>Daten zur Person</a:t>
            </a:r>
          </a:p>
          <a:p>
            <a:pPr lvl="1">
              <a:buFont typeface="Wingdings" panose="05000000000000000000" pitchFamily="2" charset="2"/>
              <a:buChar char="Ø"/>
            </a:pPr>
            <a:r>
              <a:rPr lang="de-DE" sz="1600" i="1" dirty="0">
                <a:solidFill>
                  <a:schemeClr val="accent1">
                    <a:lumMod val="50000"/>
                  </a:schemeClr>
                </a:solidFill>
                <a:latin typeface="Arial" panose="020B0604020202020204" pitchFamily="34" charset="0"/>
                <a:cs typeface="Arial" panose="020B0604020202020204" pitchFamily="34" charset="0"/>
              </a:rPr>
              <a:t>Name, Geburts-datum, Geschlecht, Schule</a:t>
            </a:r>
          </a:p>
        </p:txBody>
      </p:sp>
      <p:sp>
        <p:nvSpPr>
          <p:cNvPr id="4" name="Titel 1"/>
          <p:cNvSpPr txBox="1">
            <a:spLocks/>
          </p:cNvSpPr>
          <p:nvPr/>
        </p:nvSpPr>
        <p:spPr>
          <a:xfrm>
            <a:off x="0" y="264846"/>
            <a:ext cx="9143999" cy="491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Nutzung der Schülerdaten</a:t>
            </a:r>
          </a:p>
        </p:txBody>
      </p:sp>
      <p:sp>
        <p:nvSpPr>
          <p:cNvPr id="6" name="Titel 1"/>
          <p:cNvSpPr txBox="1">
            <a:spLocks/>
          </p:cNvSpPr>
          <p:nvPr/>
        </p:nvSpPr>
        <p:spPr>
          <a:xfrm>
            <a:off x="3149998" y="841124"/>
            <a:ext cx="2844000" cy="396000"/>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Zweck</a:t>
            </a:r>
          </a:p>
        </p:txBody>
      </p:sp>
      <p:sp>
        <p:nvSpPr>
          <p:cNvPr id="7" name="Titel 1"/>
          <p:cNvSpPr txBox="1">
            <a:spLocks/>
          </p:cNvSpPr>
          <p:nvPr/>
        </p:nvSpPr>
        <p:spPr>
          <a:xfrm>
            <a:off x="6080215" y="841124"/>
            <a:ext cx="2844000" cy="396000"/>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Datenverwendung</a:t>
            </a:r>
          </a:p>
        </p:txBody>
      </p:sp>
      <p:sp>
        <p:nvSpPr>
          <p:cNvPr id="8" name="Rechteck 7"/>
          <p:cNvSpPr/>
          <p:nvPr/>
        </p:nvSpPr>
        <p:spPr>
          <a:xfrm>
            <a:off x="219782" y="4551502"/>
            <a:ext cx="2843999" cy="11376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Ergebnisdaten 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Potenzialanalyse</a:t>
            </a:r>
          </a:p>
        </p:txBody>
      </p:sp>
      <p:sp>
        <p:nvSpPr>
          <p:cNvPr id="9" name="Inhaltsplatzhalter 2"/>
          <p:cNvSpPr txBox="1">
            <a:spLocks/>
          </p:cNvSpPr>
          <p:nvPr/>
        </p:nvSpPr>
        <p:spPr>
          <a:xfrm>
            <a:off x="219785" y="3321006"/>
            <a:ext cx="2844000" cy="11376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Daten zur Person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Name</a:t>
            </a:r>
          </a:p>
        </p:txBody>
      </p:sp>
      <p:cxnSp>
        <p:nvCxnSpPr>
          <p:cNvPr id="11" name="Gerader Verbinder 10"/>
          <p:cNvCxnSpPr/>
          <p:nvPr/>
        </p:nvCxnSpPr>
        <p:spPr>
          <a:xfrm>
            <a:off x="600891" y="3230873"/>
            <a:ext cx="7985760" cy="87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hteck 12"/>
          <p:cNvSpPr/>
          <p:nvPr/>
        </p:nvSpPr>
        <p:spPr>
          <a:xfrm>
            <a:off x="3149998" y="2044319"/>
            <a:ext cx="2843999"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Abrechnung</a:t>
            </a:r>
          </a:p>
        </p:txBody>
      </p:sp>
      <p:sp>
        <p:nvSpPr>
          <p:cNvPr id="14" name="Rechteck 13"/>
          <p:cNvSpPr/>
          <p:nvPr/>
        </p:nvSpPr>
        <p:spPr>
          <a:xfrm>
            <a:off x="3149997" y="4142764"/>
            <a:ext cx="2843999"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Berufs- und Studienorientierung</a:t>
            </a:r>
          </a:p>
        </p:txBody>
      </p:sp>
      <p:sp>
        <p:nvSpPr>
          <p:cNvPr id="15" name="Rechteck 14"/>
          <p:cNvSpPr/>
          <p:nvPr/>
        </p:nvSpPr>
        <p:spPr>
          <a:xfrm>
            <a:off x="6080216" y="1428766"/>
            <a:ext cx="2843999" cy="16004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Teilnehmerliste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LGH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(Landes - Gewerbe-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Förderungsstelle des nordrheinwestfälischen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Handwerks e.V.)</a:t>
            </a:r>
          </a:p>
        </p:txBody>
      </p:sp>
      <p:sp>
        <p:nvSpPr>
          <p:cNvPr id="17" name="Rechteck 16"/>
          <p:cNvSpPr/>
          <p:nvPr/>
        </p:nvSpPr>
        <p:spPr>
          <a:xfrm>
            <a:off x="6080216" y="4547954"/>
            <a:ext cx="2843999"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Kopie der Auswertungs-dokumentation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Lehrkräfte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(nur nach Einwilligung)</a:t>
            </a:r>
          </a:p>
        </p:txBody>
      </p:sp>
      <p:sp>
        <p:nvSpPr>
          <p:cNvPr id="18" name="Rechteck 17"/>
          <p:cNvSpPr/>
          <p:nvPr/>
        </p:nvSpPr>
        <p:spPr>
          <a:xfrm>
            <a:off x="6080216" y="3321006"/>
            <a:ext cx="2843999"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Auswertungs-dokumentation + Zertifikat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Schüler/innen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Erziehungsberechtigte</a:t>
            </a:r>
          </a:p>
        </p:txBody>
      </p:sp>
      <p:sp>
        <p:nvSpPr>
          <p:cNvPr id="19" name="Textfeld 18"/>
          <p:cNvSpPr txBox="1"/>
          <p:nvPr/>
        </p:nvSpPr>
        <p:spPr>
          <a:xfrm>
            <a:off x="931817" y="6041966"/>
            <a:ext cx="7323908" cy="646331"/>
          </a:xfrm>
          <a:prstGeom prst="rect">
            <a:avLst/>
          </a:prstGeom>
          <a:solidFill>
            <a:schemeClr val="accent4"/>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Alle gespeicherten Daten beim Bildungsträger werden direkt nach der Erstellung der Auswertungsdokumentation gelöscht!!!</a:t>
            </a:r>
          </a:p>
        </p:txBody>
      </p:sp>
    </p:spTree>
    <p:extLst>
      <p:ext uri="{BB962C8B-B14F-4D97-AF65-F5344CB8AC3E}">
        <p14:creationId xmlns:p14="http://schemas.microsoft.com/office/powerpoint/2010/main" val="4033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P spid="6" grpId="0" animBg="1"/>
      <p:bldP spid="7" grpId="0" animBg="1"/>
      <p:bldP spid="8" grpId="0" animBg="1"/>
      <p:bldP spid="9" grpId="0" animBg="1"/>
      <p:bldP spid="13" grpId="0" animBg="1"/>
      <p:bldP spid="14" grpId="0" animBg="1"/>
      <p:bldP spid="15"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tertitel 2"/>
          <p:cNvSpPr>
            <a:spLocks noGrp="1"/>
          </p:cNvSpPr>
          <p:nvPr>
            <p:ph type="subTitle" idx="1"/>
          </p:nvPr>
        </p:nvSpPr>
        <p:spPr>
          <a:xfrm>
            <a:off x="612000" y="1224000"/>
            <a:ext cx="7430988" cy="4450080"/>
          </a:xfrm>
        </p:spPr>
        <p:txBody>
          <a:bodyPr>
            <a:noAutofit/>
          </a:bodyPr>
          <a:lstStyle/>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Dauer:</a:t>
            </a:r>
            <a:r>
              <a:rPr lang="de-DE" altLang="de-DE" sz="1800" dirty="0">
                <a:solidFill>
                  <a:schemeClr val="accent1">
                    <a:lumMod val="50000"/>
                  </a:schemeClr>
                </a:solidFill>
                <a:latin typeface="Arial" charset="0"/>
              </a:rPr>
              <a:t> ca. 20 - 30 Minuten</a:t>
            </a:r>
          </a:p>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Teilnehmende</a:t>
            </a:r>
            <a:r>
              <a:rPr lang="de-DE" altLang="de-DE" sz="1800" dirty="0">
                <a:solidFill>
                  <a:schemeClr val="accent1">
                    <a:lumMod val="50000"/>
                  </a:schemeClr>
                </a:solidFill>
                <a:latin typeface="Arial" charset="0"/>
              </a:rPr>
              <a:t>: Beobachter/in, Schüler/in, Eltern, Lehrkraft</a:t>
            </a:r>
          </a:p>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Ort: </a:t>
            </a:r>
            <a:r>
              <a:rPr lang="de-DE" altLang="de-DE" sz="1800" dirty="0">
                <a:solidFill>
                  <a:schemeClr val="accent1">
                    <a:lumMod val="50000"/>
                  </a:schemeClr>
                </a:solidFill>
                <a:latin typeface="Arial" charset="0"/>
              </a:rPr>
              <a:t>Schule</a:t>
            </a:r>
          </a:p>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Termin: </a:t>
            </a:r>
            <a:r>
              <a:rPr lang="de-DE" altLang="de-DE" sz="1800" dirty="0">
                <a:solidFill>
                  <a:schemeClr val="accent1">
                    <a:lumMod val="50000"/>
                  </a:schemeClr>
                </a:solidFill>
                <a:latin typeface="Arial" charset="0"/>
              </a:rPr>
              <a:t>innerhalb von max. 14 Tagen nach der Durchführung der handlungsorientierten Übungen</a:t>
            </a:r>
          </a:p>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Wertschätzend: </a:t>
            </a:r>
            <a:r>
              <a:rPr lang="de-DE" altLang="de-DE" sz="1800" dirty="0">
                <a:solidFill>
                  <a:schemeClr val="accent1">
                    <a:lumMod val="50000"/>
                  </a:schemeClr>
                </a:solidFill>
                <a:latin typeface="Arial" charset="0"/>
              </a:rPr>
              <a:t>Konzentration auf Stärken!</a:t>
            </a:r>
          </a:p>
          <a:p>
            <a:pPr marL="285750" indent="-285750" algn="l" fontAlgn="base">
              <a:spcAft>
                <a:spcPct val="0"/>
              </a:spcAft>
              <a:buFont typeface="Arial" pitchFamily="34" charset="0"/>
              <a:buChar char="•"/>
              <a:defRPr/>
            </a:pPr>
            <a:r>
              <a:rPr lang="de-DE" altLang="de-DE" sz="1800" b="1" dirty="0">
                <a:solidFill>
                  <a:schemeClr val="accent1">
                    <a:lumMod val="50000"/>
                  </a:schemeClr>
                </a:solidFill>
                <a:latin typeface="Arial" charset="0"/>
              </a:rPr>
              <a:t>Gegenstand:</a:t>
            </a:r>
          </a:p>
          <a:p>
            <a:pPr marL="742950" lvl="1" indent="-285750" algn="l" fontAlgn="base">
              <a:spcAft>
                <a:spcPct val="0"/>
              </a:spcAft>
              <a:buFont typeface="Courier New" panose="02070309020205020404" pitchFamily="49" charset="0"/>
              <a:buChar char="o"/>
              <a:defRPr/>
            </a:pPr>
            <a:r>
              <a:rPr lang="de-DE" altLang="de-DE" sz="1800" dirty="0">
                <a:solidFill>
                  <a:schemeClr val="accent1">
                    <a:lumMod val="50000"/>
                  </a:schemeClr>
                </a:solidFill>
                <a:latin typeface="Arial" charset="0"/>
              </a:rPr>
              <a:t>Stärken und beste Übungen benennen</a:t>
            </a:r>
          </a:p>
          <a:p>
            <a:pPr marL="742950" lvl="1" indent="-285750" algn="l" fontAlgn="base">
              <a:spcAft>
                <a:spcPct val="0"/>
              </a:spcAft>
              <a:buFont typeface="Courier New" panose="02070309020205020404" pitchFamily="49" charset="0"/>
              <a:buChar char="o"/>
              <a:defRPr/>
            </a:pPr>
            <a:r>
              <a:rPr lang="de-DE" altLang="de-DE" sz="1800" dirty="0">
                <a:solidFill>
                  <a:schemeClr val="accent1">
                    <a:lumMod val="50000"/>
                  </a:schemeClr>
                </a:solidFill>
                <a:latin typeface="Arial" charset="0"/>
              </a:rPr>
              <a:t>Verknüpfung mit Ergebnissen des Interessenstest</a:t>
            </a:r>
          </a:p>
          <a:p>
            <a:pPr marL="742950" lvl="1" indent="-285750" algn="l" fontAlgn="base">
              <a:spcAft>
                <a:spcPct val="0"/>
              </a:spcAft>
              <a:buFont typeface="Courier New" panose="02070309020205020404" pitchFamily="49" charset="0"/>
              <a:buChar char="o"/>
              <a:defRPr/>
            </a:pPr>
            <a:r>
              <a:rPr lang="de-DE" altLang="de-DE" sz="1800" dirty="0">
                <a:solidFill>
                  <a:schemeClr val="accent1">
                    <a:lumMod val="50000"/>
                  </a:schemeClr>
                </a:solidFill>
                <a:latin typeface="Arial" charset="0"/>
              </a:rPr>
              <a:t>Gegenüberstellung Selbst- und Fremdeinschätzung</a:t>
            </a:r>
          </a:p>
          <a:p>
            <a:pPr marL="742950" lvl="1" indent="-285750" algn="l" fontAlgn="base">
              <a:spcAft>
                <a:spcPct val="0"/>
              </a:spcAft>
              <a:buFont typeface="Courier New" panose="02070309020205020404" pitchFamily="49" charset="0"/>
              <a:buChar char="o"/>
              <a:defRPr/>
            </a:pPr>
            <a:r>
              <a:rPr lang="de-DE" altLang="de-DE" sz="1800" dirty="0">
                <a:solidFill>
                  <a:schemeClr val="accent1">
                    <a:lumMod val="50000"/>
                  </a:schemeClr>
                </a:solidFill>
                <a:latin typeface="Arial" charset="0"/>
              </a:rPr>
              <a:t>Potenzialanalyse soll zu positivem Erfolgserlebnis führen</a:t>
            </a:r>
          </a:p>
          <a:p>
            <a:pPr marL="742950" lvl="1" indent="-285750" algn="l" fontAlgn="base">
              <a:spcAft>
                <a:spcPct val="0"/>
              </a:spcAft>
              <a:buFont typeface="Courier New" panose="02070309020205020404" pitchFamily="49" charset="0"/>
              <a:buChar char="o"/>
              <a:defRPr/>
            </a:pPr>
            <a:r>
              <a:rPr lang="de-DE" altLang="de-DE" sz="1800" dirty="0">
                <a:solidFill>
                  <a:schemeClr val="accent1">
                    <a:lumMod val="50000"/>
                  </a:schemeClr>
                </a:solidFill>
                <a:latin typeface="Arial" charset="0"/>
              </a:rPr>
              <a:t>Pädagogischer Impuls für spätere Berufswahlorientierung</a:t>
            </a:r>
          </a:p>
          <a:p>
            <a:pPr fontAlgn="base">
              <a:spcAft>
                <a:spcPct val="0"/>
              </a:spcAft>
              <a:buFont typeface="Arial" charset="0"/>
              <a:buNone/>
              <a:defRPr/>
            </a:pPr>
            <a:endParaRPr lang="de-DE" altLang="de-DE" sz="1800" dirty="0">
              <a:solidFill>
                <a:schemeClr val="accent1">
                  <a:lumMod val="50000"/>
                </a:schemeClr>
              </a:solidFill>
            </a:endParaRPr>
          </a:p>
        </p:txBody>
      </p:sp>
      <p:sp>
        <p:nvSpPr>
          <p:cNvPr id="4" name="Rectangle 2"/>
          <p:cNvSpPr txBox="1">
            <a:spLocks noChangeArrowheads="1"/>
          </p:cNvSpPr>
          <p:nvPr/>
        </p:nvSpPr>
        <p:spPr bwMode="auto">
          <a:xfrm>
            <a:off x="612000" y="504000"/>
            <a:ext cx="46052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C000"/>
              </a:buClr>
              <a:buFont typeface="Arial" pitchFamily="34" charset="0"/>
              <a:buChar char="•"/>
              <a:defRPr sz="3200">
                <a:solidFill>
                  <a:schemeClr val="tx1"/>
                </a:solidFill>
                <a:latin typeface="Frutiger LT Std 45 Light" pitchFamily="34" charset="0"/>
              </a:defRPr>
            </a:lvl1pPr>
            <a:lvl2pPr marL="742950" indent="-285750">
              <a:spcBef>
                <a:spcPct val="20000"/>
              </a:spcBef>
              <a:buClr>
                <a:srgbClr val="FFC000"/>
              </a:buClr>
              <a:buFont typeface="Arial" pitchFamily="34"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pitchFamily="34"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pitchFamily="34"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pitchFamily="34"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9pPr>
          </a:lstStyle>
          <a:p>
            <a:pPr>
              <a:spcBef>
                <a:spcPct val="0"/>
              </a:spcBef>
              <a:buClrTx/>
              <a:buFontTx/>
              <a:buNone/>
              <a:defRPr/>
            </a:pPr>
            <a:r>
              <a:rPr lang="de-DE" altLang="de-DE" sz="2400" b="1" dirty="0">
                <a:solidFill>
                  <a:schemeClr val="accent1">
                    <a:lumMod val="50000"/>
                  </a:schemeClr>
                </a:solidFill>
                <a:latin typeface="Arial" panose="020B0604020202020204" pitchFamily="34" charset="0"/>
                <a:ea typeface="+mj-ea"/>
                <a:cs typeface="Arial" panose="020B0604020202020204" pitchFamily="34" charset="0"/>
              </a:rPr>
              <a:t>Auswertungsgespräch</a:t>
            </a:r>
          </a:p>
        </p:txBody>
      </p:sp>
    </p:spTree>
    <p:extLst>
      <p:ext uri="{BB962C8B-B14F-4D97-AF65-F5344CB8AC3E}">
        <p14:creationId xmlns:p14="http://schemas.microsoft.com/office/powerpoint/2010/main" val="322914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000" y="504000"/>
            <a:ext cx="6373042" cy="462188"/>
          </a:xfrm>
        </p:spPr>
        <p:txBody>
          <a:bodyPr>
            <a:normAutofit/>
          </a:bodyPr>
          <a:lstStyle/>
          <a:p>
            <a:pPr lvl="0">
              <a:defRPr/>
            </a:pPr>
            <a:r>
              <a:rPr lang="de-DE" altLang="de-DE" sz="2400" b="1" dirty="0">
                <a:solidFill>
                  <a:schemeClr val="accent1">
                    <a:lumMod val="50000"/>
                  </a:schemeClr>
                </a:solidFill>
                <a:latin typeface="Arial" panose="020B0604020202020204" pitchFamily="34" charset="0"/>
                <a:ea typeface="+mn-ea"/>
                <a:cs typeface="Arial" panose="020B0604020202020204" pitchFamily="34" charset="0"/>
              </a:rPr>
              <a:t>Zertifikat und Auswertungsdokumentation</a:t>
            </a:r>
            <a:endParaRPr lang="de-DE" sz="2400" dirty="0">
              <a:solidFill>
                <a:schemeClr val="accent1">
                  <a:lumMod val="50000"/>
                </a:schemeClr>
              </a:solidFill>
            </a:endParaRPr>
          </a:p>
        </p:txBody>
      </p:sp>
      <p:sp>
        <p:nvSpPr>
          <p:cNvPr id="3" name="Inhaltsplatzhalter 2"/>
          <p:cNvSpPr>
            <a:spLocks noGrp="1"/>
          </p:cNvSpPr>
          <p:nvPr>
            <p:ph idx="1"/>
          </p:nvPr>
        </p:nvSpPr>
        <p:spPr>
          <a:xfrm>
            <a:off x="612000" y="1224000"/>
            <a:ext cx="7886700" cy="823232"/>
          </a:xfrm>
        </p:spPr>
        <p:txBody>
          <a:bodyPr>
            <a:noAutofit/>
          </a:bodyPr>
          <a:lstStyle/>
          <a:p>
            <a:pPr>
              <a:lnSpc>
                <a:spcPct val="150000"/>
              </a:lnSpc>
            </a:pPr>
            <a:r>
              <a:rPr lang="de-DE" sz="1800" dirty="0">
                <a:solidFill>
                  <a:schemeClr val="accent1">
                    <a:lumMod val="50000"/>
                  </a:schemeClr>
                </a:solidFill>
                <a:latin typeface="Arial" panose="020B0604020202020204" pitchFamily="34" charset="0"/>
                <a:cs typeface="Arial" panose="020B0604020202020204" pitchFamily="34" charset="0"/>
              </a:rPr>
              <a:t>Das </a:t>
            </a:r>
            <a:r>
              <a:rPr lang="de-DE" sz="1800" b="1" dirty="0">
                <a:solidFill>
                  <a:schemeClr val="accent1">
                    <a:lumMod val="50000"/>
                  </a:schemeClr>
                </a:solidFill>
                <a:latin typeface="Arial" panose="020B0604020202020204" pitchFamily="34" charset="0"/>
                <a:cs typeface="Arial" panose="020B0604020202020204" pitchFamily="34" charset="0"/>
              </a:rPr>
              <a:t>Zertifikat</a:t>
            </a:r>
            <a:r>
              <a:rPr lang="de-DE" sz="1800" dirty="0">
                <a:solidFill>
                  <a:schemeClr val="accent1">
                    <a:lumMod val="50000"/>
                  </a:schemeClr>
                </a:solidFill>
                <a:latin typeface="Arial" panose="020B0604020202020204" pitchFamily="34" charset="0"/>
                <a:cs typeface="Arial" panose="020B0604020202020204" pitchFamily="34" charset="0"/>
              </a:rPr>
              <a:t> ist ein Dokument, das die Teilnahme an der Potenzialanalyse bescheinigt.</a:t>
            </a:r>
          </a:p>
        </p:txBody>
      </p:sp>
      <p:sp>
        <p:nvSpPr>
          <p:cNvPr id="4" name="Rechteck 3"/>
          <p:cNvSpPr/>
          <p:nvPr/>
        </p:nvSpPr>
        <p:spPr>
          <a:xfrm>
            <a:off x="612000" y="2700000"/>
            <a:ext cx="7657970" cy="2118529"/>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a:t>
            </a:r>
            <a:r>
              <a:rPr lang="de-DE" b="1" dirty="0">
                <a:solidFill>
                  <a:schemeClr val="accent1">
                    <a:lumMod val="50000"/>
                  </a:schemeClr>
                </a:solidFill>
                <a:latin typeface="Arial" panose="020B0604020202020204" pitchFamily="34" charset="0"/>
                <a:cs typeface="Arial" panose="020B0604020202020204" pitchFamily="34" charset="0"/>
              </a:rPr>
              <a:t>Auswertungsdokumentation</a:t>
            </a:r>
            <a:r>
              <a:rPr lang="de-DE" dirty="0">
                <a:solidFill>
                  <a:schemeClr val="accent1">
                    <a:lumMod val="50000"/>
                  </a:schemeClr>
                </a:solidFill>
                <a:latin typeface="Arial" panose="020B0604020202020204" pitchFamily="34" charset="0"/>
                <a:cs typeface="Arial" panose="020B0604020202020204" pitchFamily="34" charset="0"/>
              </a:rPr>
              <a:t> ist eine individuelle Aufbereitung der Ergebnisse der der Potenzialanalyse</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Auswertungsdokumentation enthält klar formulierte Bewertungen in einer für die Schüler*innen in verständlichen Sprache</a:t>
            </a:r>
          </a:p>
          <a:p>
            <a:pPr marL="285750" indent="-285750">
              <a:lnSpc>
                <a:spcPct val="150000"/>
              </a:lnSpc>
              <a:buFont typeface="Arial" panose="020B0604020202020204" pitchFamily="34" charset="0"/>
              <a:buChar char="•"/>
            </a:pPr>
            <a:r>
              <a:rPr lang="de-DE" dirty="0">
                <a:solidFill>
                  <a:schemeClr val="accent1">
                    <a:lumMod val="50000"/>
                  </a:schemeClr>
                </a:solidFill>
                <a:latin typeface="Arial" panose="020B0604020202020204" pitchFamily="34" charset="0"/>
                <a:cs typeface="Arial" panose="020B0604020202020204" pitchFamily="34" charset="0"/>
              </a:rPr>
              <a:t>Die Ergebnisse werden über erläuternde Texte dargestellt </a:t>
            </a:r>
          </a:p>
        </p:txBody>
      </p:sp>
    </p:spTree>
    <p:extLst>
      <p:ext uri="{BB962C8B-B14F-4D97-AF65-F5344CB8AC3E}">
        <p14:creationId xmlns:p14="http://schemas.microsoft.com/office/powerpoint/2010/main" val="35015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2000" y="1224000"/>
            <a:ext cx="8407730" cy="4355038"/>
          </a:xfrm>
          <a:prstGeom prst="rect">
            <a:avLst/>
          </a:prstGeom>
        </p:spPr>
        <p:txBody>
          <a:bodyPr wrap="square">
            <a:spAutoFit/>
          </a:bodyPr>
          <a:lstStyle/>
          <a:p>
            <a:pPr>
              <a:lnSpc>
                <a:spcPct val="150000"/>
              </a:lnSpc>
            </a:pPr>
            <a:r>
              <a:rPr lang="de-DE" b="0" dirty="0">
                <a:solidFill>
                  <a:schemeClr val="accent1">
                    <a:lumMod val="50000"/>
                  </a:schemeClr>
                </a:solidFill>
                <a:latin typeface="Arial" panose="020B0604020202020204" pitchFamily="34" charset="0"/>
                <a:cs typeface="Arial" panose="020B0604020202020204" pitchFamily="34" charset="0"/>
              </a:rPr>
              <a:t>1. Eine systematische Vor- und Nachbereitung in der Zusammenarbeit zwischen Schule und außerschulischem Träger und</a:t>
            </a:r>
          </a:p>
          <a:p>
            <a:endParaRPr lang="de-DE" b="0" dirty="0">
              <a:solidFill>
                <a:schemeClr val="accent1">
                  <a:lumMod val="50000"/>
                </a:schemeClr>
              </a:solidFill>
              <a:latin typeface="Arial" panose="020B0604020202020204" pitchFamily="34" charset="0"/>
              <a:cs typeface="Arial" panose="020B0604020202020204" pitchFamily="34" charset="0"/>
            </a:endParaRPr>
          </a:p>
          <a:p>
            <a:pPr>
              <a:lnSpc>
                <a:spcPct val="150000"/>
              </a:lnSpc>
            </a:pPr>
            <a:r>
              <a:rPr lang="de-DE" b="0" dirty="0">
                <a:solidFill>
                  <a:schemeClr val="accent1">
                    <a:lumMod val="50000"/>
                  </a:schemeClr>
                </a:solidFill>
                <a:latin typeface="Arial" panose="020B0604020202020204" pitchFamily="34" charset="0"/>
                <a:cs typeface="Arial" panose="020B0604020202020204" pitchFamily="34" charset="0"/>
              </a:rPr>
              <a:t>2. Die konzeptionelle Einbettung der Potenzialanalyse in die schulische Praxis individueller Förderung.</a:t>
            </a:r>
          </a:p>
          <a:p>
            <a:pPr marL="800100" lvl="1" indent="-342900">
              <a:lnSpc>
                <a:spcPct val="150000"/>
              </a:lnSpc>
              <a:spcAft>
                <a:spcPts val="6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Einbindung der Potenzialanalyse in das Berufsorientierungscurriculum</a:t>
            </a:r>
          </a:p>
          <a:p>
            <a:pPr marL="800100" lvl="1" indent="-342900">
              <a:lnSpc>
                <a:spcPct val="150000"/>
              </a:lnSpc>
              <a:spcAft>
                <a:spcPts val="6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Einbindung der Potenzialanalyse in das Konzept zur individuellen Förderung</a:t>
            </a:r>
          </a:p>
          <a:p>
            <a:pPr marL="800100" lvl="1" indent="-342900">
              <a:lnSpc>
                <a:spcPct val="150000"/>
              </a:lnSpc>
              <a:spcAft>
                <a:spcPts val="1800"/>
              </a:spcAft>
              <a:buFont typeface="Courier New" panose="02070309020205020404" pitchFamily="49" charset="0"/>
              <a:buChar char="o"/>
            </a:pPr>
            <a:r>
              <a:rPr lang="de-DE" dirty="0">
                <a:solidFill>
                  <a:schemeClr val="accent1">
                    <a:lumMod val="50000"/>
                  </a:schemeClr>
                </a:solidFill>
                <a:latin typeface="Arial" panose="020B0604020202020204" pitchFamily="34" charset="0"/>
                <a:cs typeface="Arial" panose="020B0604020202020204" pitchFamily="34" charset="0"/>
              </a:rPr>
              <a:t>Einbindung der Potenzialanalyse in das schulische Beratungskonzept</a:t>
            </a:r>
          </a:p>
          <a:p>
            <a:endParaRPr lang="de-DE" dirty="0">
              <a:solidFill>
                <a:schemeClr val="accent1">
                  <a:lumMod val="50000"/>
                </a:schemeClr>
              </a:solidFill>
              <a:latin typeface="Arial" panose="020B0604020202020204" pitchFamily="34" charset="0"/>
              <a:cs typeface="Arial" panose="020B0604020202020204" pitchFamily="34" charset="0"/>
            </a:endParaRPr>
          </a:p>
        </p:txBody>
      </p:sp>
      <p:sp>
        <p:nvSpPr>
          <p:cNvPr id="5" name="Textfeld 4"/>
          <p:cNvSpPr txBox="1"/>
          <p:nvPr/>
        </p:nvSpPr>
        <p:spPr>
          <a:xfrm>
            <a:off x="612000" y="504000"/>
            <a:ext cx="7074278" cy="461665"/>
          </a:xfrm>
          <a:prstGeom prst="rect">
            <a:avLst/>
          </a:prstGeom>
          <a:solidFill>
            <a:schemeClr val="bg1"/>
          </a:solidFill>
        </p:spPr>
        <p:txBody>
          <a:bodyPr wrap="square" rtlCol="0" anchor="ctr">
            <a:spAutoFit/>
          </a:bodyPr>
          <a:lstStyle/>
          <a:p>
            <a:r>
              <a:rPr lang="de-DE" sz="2400" b="1" dirty="0">
                <a:solidFill>
                  <a:schemeClr val="accent1">
                    <a:lumMod val="50000"/>
                  </a:schemeClr>
                </a:solidFill>
                <a:latin typeface="Arial" panose="020B0604020202020204" pitchFamily="34" charset="0"/>
                <a:cs typeface="Arial" panose="020B0604020202020204" pitchFamily="34" charset="0"/>
              </a:rPr>
              <a:t>Unverzichtbare Bausteine der Potenzialanalyse</a:t>
            </a:r>
          </a:p>
        </p:txBody>
      </p:sp>
    </p:spTree>
    <p:extLst>
      <p:ext uri="{BB962C8B-B14F-4D97-AF65-F5344CB8AC3E}">
        <p14:creationId xmlns:p14="http://schemas.microsoft.com/office/powerpoint/2010/main" val="99900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65222" y="1456032"/>
            <a:ext cx="2711116" cy="98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Black" pitchFamily="34" charset="0"/>
              </a:defRPr>
            </a:lvl2pPr>
            <a:lvl3pPr algn="ctr" rtl="0" eaLnBrk="0" fontAlgn="base" hangingPunct="0">
              <a:spcBef>
                <a:spcPct val="0"/>
              </a:spcBef>
              <a:spcAft>
                <a:spcPct val="0"/>
              </a:spcAft>
              <a:defRPr sz="2000" b="1">
                <a:solidFill>
                  <a:srgbClr val="1E4770"/>
                </a:solidFill>
                <a:latin typeface="Arial Black" pitchFamily="34" charset="0"/>
              </a:defRPr>
            </a:lvl3pPr>
            <a:lvl4pPr algn="ctr" rtl="0" eaLnBrk="0" fontAlgn="base" hangingPunct="0">
              <a:spcBef>
                <a:spcPct val="0"/>
              </a:spcBef>
              <a:spcAft>
                <a:spcPct val="0"/>
              </a:spcAft>
              <a:defRPr sz="2000" b="1">
                <a:solidFill>
                  <a:srgbClr val="1E4770"/>
                </a:solidFill>
                <a:latin typeface="Arial Black" pitchFamily="34" charset="0"/>
              </a:defRPr>
            </a:lvl4pPr>
            <a:lvl5pPr algn="ctr" rtl="0" eaLnBrk="0" fontAlgn="base" hangingPunct="0">
              <a:spcBef>
                <a:spcPct val="0"/>
              </a:spcBef>
              <a:spcAft>
                <a:spcPct val="0"/>
              </a:spcAft>
              <a:defRPr sz="2000" b="1">
                <a:solidFill>
                  <a:srgbClr val="1E4770"/>
                </a:solidFill>
                <a:latin typeface="Arial Black" pitchFamily="34"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r>
              <a:rPr lang="de-DE" sz="2400" kern="0" dirty="0">
                <a:solidFill>
                  <a:schemeClr val="accent1">
                    <a:lumMod val="50000"/>
                  </a:schemeClr>
                </a:solidFill>
                <a:latin typeface="Arial" panose="020B0604020202020204" pitchFamily="34" charset="0"/>
                <a:cs typeface="Arial" panose="020B0604020202020204" pitchFamily="34" charset="0"/>
              </a:rPr>
              <a:t>Handlungsfelder </a:t>
            </a:r>
          </a:p>
          <a:p>
            <a:r>
              <a:rPr lang="de-DE" sz="2400" kern="0" dirty="0">
                <a:solidFill>
                  <a:schemeClr val="accent1">
                    <a:lumMod val="50000"/>
                  </a:schemeClr>
                </a:solidFill>
                <a:latin typeface="Arial" panose="020B0604020202020204" pitchFamily="34" charset="0"/>
                <a:cs typeface="Arial" panose="020B0604020202020204" pitchFamily="34" charset="0"/>
              </a:rPr>
              <a:t>in KAoA</a:t>
            </a:r>
          </a:p>
        </p:txBody>
      </p:sp>
      <p:sp>
        <p:nvSpPr>
          <p:cNvPr id="5" name="Rechteck 4"/>
          <p:cNvSpPr/>
          <p:nvPr/>
        </p:nvSpPr>
        <p:spPr>
          <a:xfrm>
            <a:off x="3671522" y="2760798"/>
            <a:ext cx="1800000" cy="1188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800" b="1" dirty="0">
                <a:solidFill>
                  <a:schemeClr val="tx1"/>
                </a:solidFill>
              </a:rPr>
              <a:t>Kein Abschluss ohne Anschluss</a:t>
            </a:r>
          </a:p>
        </p:txBody>
      </p:sp>
      <p:sp>
        <p:nvSpPr>
          <p:cNvPr id="6" name="Rechteck 5"/>
          <p:cNvSpPr/>
          <p:nvPr/>
        </p:nvSpPr>
        <p:spPr>
          <a:xfrm>
            <a:off x="5481032" y="2763230"/>
            <a:ext cx="1800000" cy="118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800" b="1" dirty="0">
                <a:solidFill>
                  <a:schemeClr val="tx1"/>
                </a:solidFill>
              </a:rPr>
              <a:t>Steigerung der Attraktivität der dualen Ausbildung</a:t>
            </a:r>
          </a:p>
        </p:txBody>
      </p:sp>
      <p:sp>
        <p:nvSpPr>
          <p:cNvPr id="7" name="Rechteck 6"/>
          <p:cNvSpPr/>
          <p:nvPr/>
        </p:nvSpPr>
        <p:spPr>
          <a:xfrm>
            <a:off x="3673209" y="3958314"/>
            <a:ext cx="1800000" cy="118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800" b="1" dirty="0" err="1">
                <a:solidFill>
                  <a:schemeClr val="tx1"/>
                </a:solidFill>
              </a:rPr>
              <a:t>Systemati-sierung</a:t>
            </a:r>
            <a:r>
              <a:rPr lang="de-DE" sz="1800" b="1" dirty="0">
                <a:solidFill>
                  <a:schemeClr val="tx1"/>
                </a:solidFill>
              </a:rPr>
              <a:t> des Übergangs-systems</a:t>
            </a:r>
          </a:p>
        </p:txBody>
      </p:sp>
      <p:sp>
        <p:nvSpPr>
          <p:cNvPr id="8" name="Rechteck 7"/>
          <p:cNvSpPr/>
          <p:nvPr/>
        </p:nvSpPr>
        <p:spPr>
          <a:xfrm>
            <a:off x="1866992" y="2762632"/>
            <a:ext cx="1800000" cy="118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800" b="1" dirty="0">
                <a:solidFill>
                  <a:schemeClr val="tx1"/>
                </a:solidFill>
              </a:rPr>
              <a:t>Berufs- und Studien-orientierung</a:t>
            </a:r>
          </a:p>
        </p:txBody>
      </p:sp>
      <p:sp>
        <p:nvSpPr>
          <p:cNvPr id="9" name="Rechteck 8"/>
          <p:cNvSpPr/>
          <p:nvPr/>
        </p:nvSpPr>
        <p:spPr>
          <a:xfrm>
            <a:off x="3671522" y="1570500"/>
            <a:ext cx="1800000" cy="118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800" b="1" dirty="0">
                <a:solidFill>
                  <a:schemeClr val="tx1"/>
                </a:solidFill>
              </a:rPr>
              <a:t>Kommunale Koordinierung</a:t>
            </a:r>
          </a:p>
        </p:txBody>
      </p:sp>
      <p:sp>
        <p:nvSpPr>
          <p:cNvPr id="10" name="Rechteck 9"/>
          <p:cNvSpPr/>
          <p:nvPr/>
        </p:nvSpPr>
        <p:spPr>
          <a:xfrm>
            <a:off x="3670790" y="5148626"/>
            <a:ext cx="1800000" cy="1188000"/>
          </a:xfrm>
          <a:prstGeom prst="rect">
            <a:avLst/>
          </a:prstGeom>
          <a:solidFill>
            <a:schemeClr val="bg1">
              <a:alpha val="84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800" dirty="0">
                <a:solidFill>
                  <a:schemeClr val="tx1"/>
                </a:solidFill>
              </a:rPr>
              <a:t>Ziel:</a:t>
            </a:r>
          </a:p>
          <a:p>
            <a:pPr algn="ctr"/>
            <a:r>
              <a:rPr lang="de-DE" sz="1800" dirty="0">
                <a:solidFill>
                  <a:schemeClr val="tx1"/>
                </a:solidFill>
              </a:rPr>
              <a:t>Ausbildungs-fördernde Angebote</a:t>
            </a:r>
          </a:p>
        </p:txBody>
      </p:sp>
      <p:sp>
        <p:nvSpPr>
          <p:cNvPr id="11" name="Rechteck 10"/>
          <p:cNvSpPr/>
          <p:nvPr/>
        </p:nvSpPr>
        <p:spPr>
          <a:xfrm>
            <a:off x="7279126" y="2766388"/>
            <a:ext cx="1620000" cy="11880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800" dirty="0">
                <a:solidFill>
                  <a:schemeClr val="tx1"/>
                </a:solidFill>
              </a:rPr>
              <a:t>Ziel:</a:t>
            </a:r>
          </a:p>
          <a:p>
            <a:pPr algn="ctr"/>
            <a:r>
              <a:rPr lang="de-DE" sz="1800" dirty="0">
                <a:solidFill>
                  <a:schemeClr val="tx1"/>
                </a:solidFill>
              </a:rPr>
              <a:t>Perspektiven </a:t>
            </a:r>
            <a:r>
              <a:rPr lang="de-DE" sz="1800" dirty="0" err="1">
                <a:solidFill>
                  <a:schemeClr val="tx1"/>
                </a:solidFill>
              </a:rPr>
              <a:t>kommu-nizieren</a:t>
            </a:r>
            <a:endParaRPr lang="de-DE" sz="1800" dirty="0">
              <a:solidFill>
                <a:schemeClr val="tx1"/>
              </a:solidFill>
            </a:endParaRPr>
          </a:p>
        </p:txBody>
      </p:sp>
      <p:sp>
        <p:nvSpPr>
          <p:cNvPr id="12" name="Rechteck 11"/>
          <p:cNvSpPr/>
          <p:nvPr/>
        </p:nvSpPr>
        <p:spPr>
          <a:xfrm>
            <a:off x="3670641" y="364916"/>
            <a:ext cx="1800000" cy="11880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800" dirty="0">
                <a:solidFill>
                  <a:schemeClr val="tx1"/>
                </a:solidFill>
              </a:rPr>
              <a:t>Ziel:</a:t>
            </a:r>
          </a:p>
          <a:p>
            <a:pPr algn="ctr"/>
            <a:r>
              <a:rPr lang="de-DE" sz="1800" dirty="0">
                <a:solidFill>
                  <a:schemeClr val="tx1"/>
                </a:solidFill>
              </a:rPr>
              <a:t>Abgestimmtes Vorgehen</a:t>
            </a:r>
          </a:p>
        </p:txBody>
      </p:sp>
      <p:sp>
        <p:nvSpPr>
          <p:cNvPr id="13" name="Rechteck 12"/>
          <p:cNvSpPr/>
          <p:nvPr/>
        </p:nvSpPr>
        <p:spPr>
          <a:xfrm>
            <a:off x="229333" y="2766768"/>
            <a:ext cx="1620000" cy="11880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800" dirty="0">
                <a:solidFill>
                  <a:schemeClr val="tx1"/>
                </a:solidFill>
              </a:rPr>
              <a:t>Ziel:</a:t>
            </a:r>
          </a:p>
          <a:p>
            <a:pPr algn="ctr"/>
            <a:r>
              <a:rPr lang="de-DE" sz="1800" dirty="0">
                <a:solidFill>
                  <a:schemeClr val="tx1"/>
                </a:solidFill>
              </a:rPr>
              <a:t>Prävention </a:t>
            </a:r>
          </a:p>
        </p:txBody>
      </p:sp>
    </p:spTree>
    <p:extLst>
      <p:ext uri="{BB962C8B-B14F-4D97-AF65-F5344CB8AC3E}">
        <p14:creationId xmlns:p14="http://schemas.microsoft.com/office/powerpoint/2010/main" val="2746532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p:cNvSpPr>
            <a:spLocks noGrp="1"/>
          </p:cNvSpPr>
          <p:nvPr>
            <p:ph type="title"/>
          </p:nvPr>
        </p:nvSpPr>
        <p:spPr>
          <a:xfrm>
            <a:off x="612000" y="504000"/>
            <a:ext cx="7465915" cy="688999"/>
          </a:xfrm>
        </p:spPr>
        <p:txBody>
          <a:bodyPr>
            <a:noAutofit/>
          </a:bodyPr>
          <a:lstStyle/>
          <a:p>
            <a:pPr>
              <a:spcBef>
                <a:spcPts val="0"/>
              </a:spcBef>
            </a:pPr>
            <a:r>
              <a:rPr lang="de-DE" sz="2400" b="1" dirty="0">
                <a:solidFill>
                  <a:schemeClr val="accent1">
                    <a:lumMod val="50000"/>
                  </a:schemeClr>
                </a:solidFill>
                <a:latin typeface="Arial" panose="020B0604020202020204" pitchFamily="34" charset="0"/>
                <a:cs typeface="Arial" panose="020B0604020202020204" pitchFamily="34" charset="0"/>
              </a:rPr>
              <a:t>Die Potenzialanalyse als Basis der individueller Förderung </a:t>
            </a:r>
            <a:endParaRPr lang="de-DE" altLang="de-DE" sz="2400" b="1" dirty="0">
              <a:solidFill>
                <a:schemeClr val="accent1">
                  <a:lumMod val="50000"/>
                </a:schemeClr>
              </a:solidFill>
              <a:latin typeface="Arial" panose="020B0604020202020204" pitchFamily="34" charset="0"/>
              <a:cs typeface="Arial" panose="020B0604020202020204" pitchFamily="34" charset="0"/>
            </a:endParaRPr>
          </a:p>
        </p:txBody>
      </p:sp>
      <p:sp>
        <p:nvSpPr>
          <p:cNvPr id="12291" name="Inhaltsplatzhalter 3"/>
          <p:cNvSpPr>
            <a:spLocks noGrp="1"/>
          </p:cNvSpPr>
          <p:nvPr>
            <p:ph idx="1"/>
          </p:nvPr>
        </p:nvSpPr>
        <p:spPr>
          <a:xfrm>
            <a:off x="612000" y="1476000"/>
            <a:ext cx="8064500" cy="3584054"/>
          </a:xfrm>
        </p:spPr>
        <p:txBody>
          <a:bodyPr>
            <a:normAutofit/>
          </a:bodyPr>
          <a:lstStyle/>
          <a:p>
            <a:pPr>
              <a:lnSpc>
                <a:spcPct val="100000"/>
              </a:lnSpc>
              <a:spcBef>
                <a:spcPts val="0"/>
              </a:spcBef>
              <a:spcAft>
                <a:spcPts val="1800"/>
              </a:spcAft>
            </a:pPr>
            <a:r>
              <a:rPr lang="de-DE" sz="1800" dirty="0">
                <a:solidFill>
                  <a:schemeClr val="accent1">
                    <a:lumMod val="50000"/>
                  </a:schemeClr>
                </a:solidFill>
                <a:latin typeface="Arial" panose="020B0604020202020204" pitchFamily="34" charset="0"/>
                <a:cs typeface="Arial" panose="020B0604020202020204" pitchFamily="34" charset="0"/>
              </a:rPr>
              <a:t>Ziel ist es, dem Schüler, der Schülerin Fähigkeiten bewusst zu machen, Selbstvertrauen zu stärken und eine stressfreie Weiterentwicklung zu ermöglichen.</a:t>
            </a:r>
          </a:p>
          <a:p>
            <a:pPr>
              <a:lnSpc>
                <a:spcPct val="100000"/>
              </a:lnSpc>
              <a:spcBef>
                <a:spcPts val="0"/>
              </a:spcBef>
              <a:spcAft>
                <a:spcPts val="1800"/>
              </a:spcAft>
            </a:pPr>
            <a:r>
              <a:rPr lang="de-DE" sz="1800" dirty="0">
                <a:solidFill>
                  <a:schemeClr val="accent1">
                    <a:lumMod val="50000"/>
                  </a:schemeClr>
                </a:solidFill>
                <a:latin typeface="Arial" panose="020B0604020202020204" pitchFamily="34" charset="0"/>
                <a:cs typeface="Arial" panose="020B0604020202020204" pitchFamily="34" charset="0"/>
              </a:rPr>
              <a:t>Einbindung der Ergebnisse in dem Portfolioinstrument</a:t>
            </a:r>
          </a:p>
          <a:p>
            <a:pPr>
              <a:lnSpc>
                <a:spcPct val="100000"/>
              </a:lnSpc>
              <a:spcBef>
                <a:spcPts val="0"/>
              </a:spcBef>
              <a:spcAft>
                <a:spcPts val="1800"/>
              </a:spcAft>
            </a:pPr>
            <a:r>
              <a:rPr lang="de-DE" sz="1800" dirty="0">
                <a:solidFill>
                  <a:schemeClr val="accent1">
                    <a:lumMod val="50000"/>
                  </a:schemeClr>
                </a:solidFill>
                <a:latin typeface="Arial" panose="020B0604020202020204" pitchFamily="34" charset="0"/>
                <a:cs typeface="Arial" panose="020B0604020202020204" pitchFamily="34" charset="0"/>
              </a:rPr>
              <a:t>Grundlage für eine Beratung, Auswertung als Hilfestellung für BFE und Praktika</a:t>
            </a:r>
          </a:p>
          <a:p>
            <a:pPr>
              <a:lnSpc>
                <a:spcPct val="100000"/>
              </a:lnSpc>
              <a:spcBef>
                <a:spcPts val="0"/>
              </a:spcBef>
              <a:spcAft>
                <a:spcPts val="1800"/>
              </a:spcAft>
            </a:pPr>
            <a:r>
              <a:rPr lang="de-DE" sz="1800" dirty="0">
                <a:solidFill>
                  <a:schemeClr val="accent1">
                    <a:lumMod val="50000"/>
                  </a:schemeClr>
                </a:solidFill>
                <a:latin typeface="Arial" panose="020B0604020202020204" pitchFamily="34" charset="0"/>
                <a:cs typeface="Arial" panose="020B0604020202020204" pitchFamily="34" charset="0"/>
              </a:rPr>
              <a:t>Lehrer/innen als Coach: betreuen, trainieren, beraten </a:t>
            </a:r>
            <a:br>
              <a:rPr lang="de-DE" sz="1800" dirty="0">
                <a:solidFill>
                  <a:schemeClr val="accent1">
                    <a:lumMod val="50000"/>
                  </a:schemeClr>
                </a:solidFill>
                <a:latin typeface="Arial" panose="020B0604020202020204" pitchFamily="34" charset="0"/>
                <a:cs typeface="Arial" panose="020B0604020202020204" pitchFamily="34" charset="0"/>
              </a:rPr>
            </a:br>
            <a:r>
              <a:rPr lang="de-DE" sz="1800" dirty="0">
                <a:solidFill>
                  <a:schemeClr val="accent1">
                    <a:lumMod val="50000"/>
                  </a:schemeClr>
                </a:solidFill>
                <a:latin typeface="Arial" panose="020B0604020202020204" pitchFamily="34" charset="0"/>
                <a:cs typeface="Arial" panose="020B0604020202020204" pitchFamily="34" charset="0"/>
              </a:rPr>
              <a:t>(nicht: lehren, bewerten) im Berufsorientierungsprozess</a:t>
            </a:r>
            <a:endParaRPr lang="de-DE" altLang="de-DE" sz="18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4943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idx="4294967295"/>
          </p:nvPr>
        </p:nvSpPr>
        <p:spPr>
          <a:xfrm>
            <a:off x="612000" y="504000"/>
            <a:ext cx="1577280" cy="458078"/>
          </a:xfrm>
        </p:spPr>
        <p:txBody>
          <a:bodyPr>
            <a:normAutofit/>
          </a:bodyPr>
          <a:lstStyle/>
          <a:p>
            <a:pPr eaLnBrk="1" hangingPunct="1"/>
            <a:r>
              <a:rPr lang="de-DE" altLang="de-DE" sz="2400" b="1" dirty="0">
                <a:solidFill>
                  <a:schemeClr val="accent1">
                    <a:lumMod val="50000"/>
                  </a:schemeClr>
                </a:solidFill>
                <a:latin typeface="Arial" panose="020B0604020202020204" pitchFamily="34" charset="0"/>
                <a:cs typeface="Arial" panose="020B0604020202020204" pitchFamily="34" charset="0"/>
              </a:rPr>
              <a:t>Beratung</a:t>
            </a:r>
          </a:p>
        </p:txBody>
      </p:sp>
      <p:sp>
        <p:nvSpPr>
          <p:cNvPr id="3" name="Inhaltsplatzhalter 2"/>
          <p:cNvSpPr>
            <a:spLocks noGrp="1"/>
          </p:cNvSpPr>
          <p:nvPr>
            <p:ph sz="quarter" idx="4294967295"/>
          </p:nvPr>
        </p:nvSpPr>
        <p:spPr>
          <a:xfrm>
            <a:off x="612000" y="1224000"/>
            <a:ext cx="7895772" cy="3147703"/>
          </a:xfrm>
        </p:spPr>
        <p:txBody>
          <a:bodyPr>
            <a:noAutofit/>
          </a:bodyPr>
          <a:lstStyle/>
          <a:p>
            <a:pPr>
              <a:lnSpc>
                <a:spcPct val="100000"/>
              </a:lnSpc>
              <a:spcBef>
                <a:spcPts val="0"/>
              </a:spcBef>
              <a:spcAft>
                <a:spcPts val="1800"/>
              </a:spcAft>
            </a:pPr>
            <a:r>
              <a:rPr lang="de-DE" sz="1800" dirty="0">
                <a:solidFill>
                  <a:schemeClr val="accent1">
                    <a:lumMod val="50000"/>
                  </a:schemeClr>
                </a:solidFill>
                <a:latin typeface="Arial" panose="020B0604020202020204" pitchFamily="34" charset="0"/>
                <a:cs typeface="Arial" panose="020B0604020202020204" pitchFamily="34" charset="0"/>
              </a:rPr>
              <a:t>berücksichtigt die im schulischem Lernen gewonnen Erkenntnisse </a:t>
            </a:r>
          </a:p>
          <a:p>
            <a:pPr>
              <a:lnSpc>
                <a:spcPct val="100000"/>
              </a:lnSpc>
              <a:spcBef>
                <a:spcPts val="0"/>
              </a:spcBef>
              <a:spcAft>
                <a:spcPts val="1800"/>
              </a:spcAft>
            </a:pPr>
            <a:r>
              <a:rPr lang="de-DE" altLang="de-DE" sz="1800" dirty="0">
                <a:solidFill>
                  <a:schemeClr val="accent1">
                    <a:lumMod val="50000"/>
                  </a:schemeClr>
                </a:solidFill>
                <a:latin typeface="Arial" panose="020B0604020202020204" pitchFamily="34" charset="0"/>
                <a:cs typeface="Arial" panose="020B0604020202020204" pitchFamily="34" charset="0"/>
              </a:rPr>
              <a:t>Beratung ist das Bindeglied zwischen den einzelnen Bausteinen im Prozess der Berufsorientierung</a:t>
            </a:r>
          </a:p>
          <a:p>
            <a:pPr>
              <a:lnSpc>
                <a:spcPct val="100000"/>
              </a:lnSpc>
              <a:spcBef>
                <a:spcPts val="0"/>
              </a:spcBef>
              <a:spcAft>
                <a:spcPts val="1800"/>
              </a:spcAft>
            </a:pPr>
            <a:r>
              <a:rPr lang="de-DE" altLang="de-DE" sz="1800" dirty="0">
                <a:solidFill>
                  <a:schemeClr val="accent1">
                    <a:lumMod val="50000"/>
                  </a:schemeClr>
                </a:solidFill>
                <a:latin typeface="Arial" panose="020B0604020202020204" pitchFamily="34" charset="0"/>
                <a:cs typeface="Arial" panose="020B0604020202020204" pitchFamily="34" charset="0"/>
              </a:rPr>
              <a:t>Die Schule berät alle Schülerinnen und Schüler ab der 8. Jahrgangsstufe jeweils halbjährlich zur Berufsorientierung</a:t>
            </a:r>
          </a:p>
          <a:p>
            <a:pPr>
              <a:lnSpc>
                <a:spcPct val="100000"/>
              </a:lnSpc>
              <a:spcBef>
                <a:spcPts val="0"/>
              </a:spcBef>
              <a:spcAft>
                <a:spcPts val="1800"/>
              </a:spcAft>
            </a:pPr>
            <a:r>
              <a:rPr lang="de-DE" altLang="de-DE" sz="1800" dirty="0">
                <a:solidFill>
                  <a:schemeClr val="accent1">
                    <a:lumMod val="50000"/>
                  </a:schemeClr>
                </a:solidFill>
                <a:latin typeface="Arial" panose="020B0604020202020204" pitchFamily="34" charset="0"/>
                <a:cs typeface="Arial" panose="020B0604020202020204" pitchFamily="34" charset="0"/>
              </a:rPr>
              <a:t>Schülerinnen und Schüler, Lehrkräfte und falls gewollt auch die Beratungsfachkräfte der Bundesagentur für Arbeit, die Jugendsozialarbeit und weitere Partner</a:t>
            </a:r>
          </a:p>
        </p:txBody>
      </p:sp>
    </p:spTree>
    <p:extLst>
      <p:ext uri="{BB962C8B-B14F-4D97-AF65-F5344CB8AC3E}">
        <p14:creationId xmlns:p14="http://schemas.microsoft.com/office/powerpoint/2010/main" val="74651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idx="4294967295"/>
          </p:nvPr>
        </p:nvSpPr>
        <p:spPr>
          <a:xfrm>
            <a:off x="0" y="304800"/>
            <a:ext cx="9144000" cy="679174"/>
          </a:xfrm>
        </p:spPr>
        <p:txBody>
          <a:bodyPr>
            <a:normAutofit/>
          </a:bodyPr>
          <a:lstStyle/>
          <a:p>
            <a:pPr algn="ctr" eaLnBrk="1" hangingPunct="1"/>
            <a:r>
              <a:rPr lang="de-DE" altLang="de-DE" sz="2400" b="1" dirty="0">
                <a:solidFill>
                  <a:schemeClr val="accent1">
                    <a:lumMod val="50000"/>
                  </a:schemeClr>
                </a:solidFill>
                <a:latin typeface="Arial" panose="020B0604020202020204" pitchFamily="34" charset="0"/>
                <a:cs typeface="Arial" panose="020B0604020202020204" pitchFamily="34" charset="0"/>
              </a:rPr>
              <a:t>Portfolioinstrument</a:t>
            </a:r>
          </a:p>
        </p:txBody>
      </p:sp>
      <p:sp>
        <p:nvSpPr>
          <p:cNvPr id="16387" name="Inhaltsplatzhalter 2"/>
          <p:cNvSpPr>
            <a:spLocks noGrp="1"/>
          </p:cNvSpPr>
          <p:nvPr>
            <p:ph sz="quarter" idx="4294967295"/>
          </p:nvPr>
        </p:nvSpPr>
        <p:spPr>
          <a:xfrm>
            <a:off x="533399" y="2438399"/>
            <a:ext cx="8069687" cy="4091189"/>
          </a:xfrm>
        </p:spPr>
        <p:txBody>
          <a:bodyPr>
            <a:noAutofit/>
          </a:bodyPr>
          <a:lstStyle/>
          <a:p>
            <a:pPr marL="0" indent="0">
              <a:buNone/>
            </a:pPr>
            <a:r>
              <a:rPr lang="de-DE" altLang="de-DE" sz="1800" dirty="0">
                <a:solidFill>
                  <a:schemeClr val="accent1">
                    <a:lumMod val="50000"/>
                  </a:schemeClr>
                </a:solidFill>
                <a:latin typeface="Arial" panose="020B0604020202020204" pitchFamily="34" charset="0"/>
                <a:cs typeface="Arial" panose="020B0604020202020204" pitchFamily="34" charset="0"/>
              </a:rPr>
              <a:t>Ein </a:t>
            </a:r>
            <a:r>
              <a:rPr lang="de-DE" altLang="de-DE" sz="1800" b="1" dirty="0">
                <a:solidFill>
                  <a:schemeClr val="accent1">
                    <a:lumMod val="50000"/>
                  </a:schemeClr>
                </a:solidFill>
                <a:latin typeface="Arial" panose="020B0604020202020204" pitchFamily="34" charset="0"/>
                <a:cs typeface="Arial" panose="020B0604020202020204" pitchFamily="34" charset="0"/>
              </a:rPr>
              <a:t>Portfolioinstrument</a:t>
            </a:r>
            <a:r>
              <a:rPr lang="de-DE" altLang="de-DE" sz="1800" dirty="0">
                <a:solidFill>
                  <a:schemeClr val="accent1">
                    <a:lumMod val="50000"/>
                  </a:schemeClr>
                </a:solidFill>
                <a:latin typeface="Arial" panose="020B0604020202020204" pitchFamily="34" charset="0"/>
                <a:cs typeface="Arial" panose="020B0604020202020204" pitchFamily="34" charset="0"/>
              </a:rPr>
              <a:t> ....</a:t>
            </a:r>
          </a:p>
          <a:p>
            <a:r>
              <a:rPr lang="de-DE" altLang="de-DE" sz="1800" dirty="0">
                <a:solidFill>
                  <a:schemeClr val="accent1">
                    <a:lumMod val="50000"/>
                  </a:schemeClr>
                </a:solidFill>
                <a:latin typeface="Arial" panose="020B0604020202020204" pitchFamily="34" charset="0"/>
                <a:cs typeface="Arial" panose="020B0604020202020204" pitchFamily="34" charset="0"/>
              </a:rPr>
              <a:t>dokumentiert die Ergebnisse de Auseinandersetzung mit der eigenen Berufs- und Studienorientierung und stellt die persönlichen Entwicklungsprozesse der Jugendlichen da,</a:t>
            </a:r>
          </a:p>
          <a:p>
            <a:r>
              <a:rPr lang="de-DE" altLang="de-DE" sz="1800" dirty="0">
                <a:solidFill>
                  <a:schemeClr val="accent1">
                    <a:lumMod val="50000"/>
                  </a:schemeClr>
                </a:solidFill>
                <a:latin typeface="Arial" panose="020B0604020202020204" pitchFamily="34" charset="0"/>
                <a:cs typeface="Arial" panose="020B0604020202020204" pitchFamily="34" charset="0"/>
              </a:rPr>
              <a:t>begleitet Schülerinnen und Schüler ab der 8. Klasse bis nach dem Schulabschluss</a:t>
            </a:r>
          </a:p>
          <a:p>
            <a:r>
              <a:rPr lang="de-DE" altLang="de-DE" sz="1800" dirty="0">
                <a:solidFill>
                  <a:schemeClr val="accent1">
                    <a:lumMod val="50000"/>
                  </a:schemeClr>
                </a:solidFill>
                <a:latin typeface="Arial" panose="020B0604020202020204" pitchFamily="34" charset="0"/>
                <a:cs typeface="Arial" panose="020B0604020202020204" pitchFamily="34" charset="0"/>
              </a:rPr>
              <a:t>unterstützt mit Arbeitsmaterialien die unterrichtliche Einbindung der Berufs- und Studienorientierung,</a:t>
            </a:r>
          </a:p>
          <a:p>
            <a:r>
              <a:rPr lang="de-DE" altLang="de-DE" sz="1800" dirty="0">
                <a:solidFill>
                  <a:schemeClr val="accent1">
                    <a:lumMod val="50000"/>
                  </a:schemeClr>
                </a:solidFill>
                <a:latin typeface="Arial" panose="020B0604020202020204" pitchFamily="34" charset="0"/>
                <a:cs typeface="Arial" panose="020B0604020202020204" pitchFamily="34" charset="0"/>
              </a:rPr>
              <a:t>dient als Orientierungshilfe bei anstehenden Entscheidungen,</a:t>
            </a:r>
          </a:p>
          <a:p>
            <a:r>
              <a:rPr lang="de-DE" altLang="de-DE" sz="1800" dirty="0">
                <a:solidFill>
                  <a:schemeClr val="accent1">
                    <a:lumMod val="50000"/>
                  </a:schemeClr>
                </a:solidFill>
                <a:latin typeface="Arial" panose="020B0604020202020204" pitchFamily="34" charset="0"/>
                <a:cs typeface="Arial" panose="020B0604020202020204" pitchFamily="34" charset="0"/>
              </a:rPr>
              <a:t>wird im Rahmen der Potenzialanalyse durch den Bildungsträger zur Verfügung gestellt,</a:t>
            </a:r>
          </a:p>
          <a:p>
            <a:r>
              <a:rPr lang="de-DE" altLang="de-DE" sz="1800" dirty="0">
                <a:solidFill>
                  <a:schemeClr val="accent1">
                    <a:lumMod val="50000"/>
                  </a:schemeClr>
                </a:solidFill>
                <a:latin typeface="Arial" panose="020B0604020202020204" pitchFamily="34" charset="0"/>
                <a:cs typeface="Arial" panose="020B0604020202020204" pitchFamily="34" charset="0"/>
              </a:rPr>
              <a:t>Ist die Grundlage für die Beratung in der Berufsorientierung.</a:t>
            </a:r>
          </a:p>
          <a:p>
            <a:endParaRPr lang="de-DE" altLang="de-DE" sz="1800" dirty="0">
              <a:solidFill>
                <a:schemeClr val="accent1">
                  <a:lumMod val="50000"/>
                </a:schemeClr>
              </a:solidFill>
              <a:latin typeface="Arial" panose="020B0604020202020204" pitchFamily="34" charset="0"/>
              <a:cs typeface="Arial" panose="020B0604020202020204" pitchFamily="34" charset="0"/>
            </a:endParaRPr>
          </a:p>
        </p:txBody>
      </p:sp>
      <p:pic>
        <p:nvPicPr>
          <p:cNvPr id="16393" name="Picture 9" descr="H:\Dokumente und Einstellungen\RehnKR\Eigene Dateien\Eigene Bilder\BO\bw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696" y="983974"/>
            <a:ext cx="4991100"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12000" y="1224000"/>
            <a:ext cx="7297737" cy="5083494"/>
          </a:xfrm>
        </p:spPr>
        <p:txBody>
          <a:bodyPr>
            <a:noAutofit/>
          </a:bodyPr>
          <a:lstStyle/>
          <a:p>
            <a:pPr marL="0" indent="0">
              <a:spcBef>
                <a:spcPts val="0"/>
              </a:spcBef>
              <a:spcAft>
                <a:spcPts val="1200"/>
              </a:spcAft>
              <a:buNone/>
            </a:pPr>
            <a:r>
              <a:rPr lang="de-DE" sz="1800" b="1" dirty="0">
                <a:solidFill>
                  <a:schemeClr val="accent1">
                    <a:lumMod val="50000"/>
                  </a:schemeClr>
                </a:solidFill>
                <a:latin typeface="Arial" panose="020B0604020202020204" pitchFamily="34" charset="0"/>
                <a:cs typeface="Arial" panose="020B0604020202020204" pitchFamily="34" charset="0"/>
              </a:rPr>
              <a:t>Schule</a:t>
            </a:r>
          </a:p>
          <a:p>
            <a:pPr>
              <a:spcBef>
                <a:spcPts val="0"/>
              </a:spcBef>
              <a:spcAft>
                <a:spcPts val="1200"/>
              </a:spcAft>
            </a:pPr>
            <a:r>
              <a:rPr lang="de-DE" sz="1800" dirty="0">
                <a:solidFill>
                  <a:schemeClr val="accent1">
                    <a:lumMod val="50000"/>
                  </a:schemeClr>
                </a:solidFill>
                <a:latin typeface="Arial" panose="020B0604020202020204" pitchFamily="34" charset="0"/>
                <a:cs typeface="Arial" panose="020B0604020202020204" pitchFamily="34" charset="0"/>
              </a:rPr>
              <a:t>Evaluation durch die Schülerinnen und Schüler nach der Durchführung durch den Träger</a:t>
            </a:r>
          </a:p>
          <a:p>
            <a:pPr>
              <a:spcBef>
                <a:spcPts val="0"/>
              </a:spcBef>
              <a:spcAft>
                <a:spcPts val="1200"/>
              </a:spcAft>
            </a:pPr>
            <a:r>
              <a:rPr lang="de-DE" sz="1800" dirty="0">
                <a:solidFill>
                  <a:schemeClr val="accent1">
                    <a:lumMod val="50000"/>
                  </a:schemeClr>
                </a:solidFill>
                <a:latin typeface="Arial" panose="020B0604020202020204" pitchFamily="34" charset="0"/>
                <a:cs typeface="Arial" panose="020B0604020202020204" pitchFamily="34" charset="0"/>
              </a:rPr>
              <a:t>Evaluation durch die Lehrkräfte</a:t>
            </a:r>
          </a:p>
          <a:p>
            <a:pPr>
              <a:spcBef>
                <a:spcPts val="0"/>
              </a:spcBef>
              <a:spcAft>
                <a:spcPts val="3600"/>
              </a:spcAft>
            </a:pPr>
            <a:r>
              <a:rPr lang="de-DE" sz="1800" dirty="0">
                <a:solidFill>
                  <a:schemeClr val="accent1">
                    <a:lumMod val="50000"/>
                  </a:schemeClr>
                </a:solidFill>
                <a:latin typeface="Arial" panose="020B0604020202020204" pitchFamily="34" charset="0"/>
                <a:cs typeface="Arial" panose="020B0604020202020204" pitchFamily="34" charset="0"/>
              </a:rPr>
              <a:t>Reflexionsgespräch mit dem Träger</a:t>
            </a:r>
          </a:p>
          <a:p>
            <a:pPr marL="0" indent="0">
              <a:spcBef>
                <a:spcPts val="0"/>
              </a:spcBef>
              <a:spcAft>
                <a:spcPts val="1200"/>
              </a:spcAft>
              <a:buNone/>
            </a:pPr>
            <a:r>
              <a:rPr lang="de-DE" sz="1800" b="1" dirty="0">
                <a:solidFill>
                  <a:schemeClr val="accent1">
                    <a:lumMod val="50000"/>
                  </a:schemeClr>
                </a:solidFill>
                <a:latin typeface="Arial" panose="020B0604020202020204" pitchFamily="34" charset="0"/>
                <a:cs typeface="Arial" panose="020B0604020202020204" pitchFamily="34" charset="0"/>
              </a:rPr>
              <a:t>KoKo, Schulaufsicht und Agentur für Arbeit</a:t>
            </a:r>
          </a:p>
          <a:p>
            <a:pPr>
              <a:spcBef>
                <a:spcPts val="0"/>
              </a:spcBef>
              <a:spcAft>
                <a:spcPts val="1200"/>
              </a:spcAft>
            </a:pPr>
            <a:r>
              <a:rPr lang="de-DE" altLang="de-DE" sz="1800" dirty="0">
                <a:solidFill>
                  <a:schemeClr val="accent1">
                    <a:lumMod val="50000"/>
                  </a:schemeClr>
                </a:solidFill>
                <a:latin typeface="Arial" panose="020B0604020202020204" pitchFamily="34" charset="0"/>
                <a:cs typeface="Arial" panose="020B0604020202020204" pitchFamily="34" charset="0"/>
              </a:rPr>
              <a:t>Hospitation bei jedem durchführenden Träger</a:t>
            </a:r>
          </a:p>
          <a:p>
            <a:pPr>
              <a:spcBef>
                <a:spcPts val="0"/>
              </a:spcBef>
              <a:spcAft>
                <a:spcPts val="3600"/>
              </a:spcAft>
            </a:pPr>
            <a:r>
              <a:rPr lang="de-DE" altLang="de-DE" sz="1800" dirty="0">
                <a:solidFill>
                  <a:schemeClr val="accent1">
                    <a:lumMod val="50000"/>
                  </a:schemeClr>
                </a:solidFill>
                <a:latin typeface="Arial" panose="020B0604020202020204" pitchFamily="34" charset="0"/>
                <a:cs typeface="Arial" panose="020B0604020202020204" pitchFamily="34" charset="0"/>
              </a:rPr>
              <a:t>Hospitationsergebnisse werden im BAN-Portal hinterlegt</a:t>
            </a:r>
            <a:endParaRPr lang="de-DE" sz="1800" dirty="0">
              <a:solidFill>
                <a:schemeClr val="accent1">
                  <a:lumMod val="50000"/>
                </a:schemeClr>
              </a:solidFill>
              <a:latin typeface="Arial" panose="020B0604020202020204" pitchFamily="34" charset="0"/>
              <a:cs typeface="Arial" panose="020B0604020202020204" pitchFamily="34" charset="0"/>
            </a:endParaRPr>
          </a:p>
          <a:p>
            <a:pPr marL="0" indent="0">
              <a:spcBef>
                <a:spcPts val="0"/>
              </a:spcBef>
              <a:spcAft>
                <a:spcPts val="1200"/>
              </a:spcAft>
              <a:buNone/>
            </a:pPr>
            <a:r>
              <a:rPr lang="de-DE" sz="1800" b="1" dirty="0">
                <a:solidFill>
                  <a:schemeClr val="accent1">
                    <a:lumMod val="50000"/>
                  </a:schemeClr>
                </a:solidFill>
                <a:latin typeface="Arial" panose="020B0604020202020204" pitchFamily="34" charset="0"/>
                <a:cs typeface="Arial" panose="020B0604020202020204" pitchFamily="34" charset="0"/>
              </a:rPr>
              <a:t>Auftraggeber</a:t>
            </a:r>
          </a:p>
          <a:p>
            <a:pPr>
              <a:spcBef>
                <a:spcPts val="0"/>
              </a:spcBef>
              <a:spcAft>
                <a:spcPts val="1200"/>
              </a:spcAft>
            </a:pPr>
            <a:r>
              <a:rPr lang="de-DE" sz="1800" dirty="0">
                <a:solidFill>
                  <a:schemeClr val="accent1">
                    <a:lumMod val="50000"/>
                  </a:schemeClr>
                </a:solidFill>
                <a:latin typeface="Arial" panose="020B0604020202020204" pitchFamily="34" charset="0"/>
                <a:cs typeface="Arial" panose="020B0604020202020204" pitchFamily="34" charset="0"/>
              </a:rPr>
              <a:t>Qualitätskontrolle durch die LGH beim Träger</a:t>
            </a:r>
          </a:p>
          <a:p>
            <a:pPr marL="0" indent="0">
              <a:spcBef>
                <a:spcPts val="0"/>
              </a:spcBef>
              <a:spcAft>
                <a:spcPts val="1200"/>
              </a:spcAft>
              <a:buNone/>
            </a:pPr>
            <a:endParaRPr lang="de-DE" altLang="de-DE" sz="1800" dirty="0">
              <a:solidFill>
                <a:schemeClr val="accent1">
                  <a:lumMod val="50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12000" y="504000"/>
            <a:ext cx="6099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ECC122"/>
              </a:buClr>
              <a:buSzPct val="130000"/>
              <a:buChar char="•"/>
              <a:defRPr sz="2400">
                <a:solidFill>
                  <a:schemeClr val="tx1"/>
                </a:solidFill>
                <a:latin typeface="Arial" panose="020B0604020202020204" pitchFamily="34" charset="0"/>
              </a:defRPr>
            </a:lvl1pPr>
            <a:lvl2pPr marL="742950" indent="-285750" eaLnBrk="0" hangingPunct="0">
              <a:spcBef>
                <a:spcPct val="20000"/>
              </a:spcBef>
              <a:buClr>
                <a:srgbClr val="ECC122"/>
              </a:buClr>
              <a:buSzPct val="130000"/>
              <a:buChar char="•"/>
              <a:defRPr sz="2000">
                <a:solidFill>
                  <a:schemeClr val="tx1"/>
                </a:solidFill>
                <a:latin typeface="Arial" panose="020B0604020202020204" pitchFamily="34" charset="0"/>
              </a:defRPr>
            </a:lvl2pPr>
            <a:lvl3pPr marL="1143000" indent="-228600" eaLnBrk="0" hangingPunct="0">
              <a:spcBef>
                <a:spcPct val="20000"/>
              </a:spcBef>
              <a:buClr>
                <a:srgbClr val="ECC122"/>
              </a:buClr>
              <a:buSzPct val="130000"/>
              <a:buChar char="•"/>
              <a:defRPr>
                <a:solidFill>
                  <a:schemeClr val="tx1"/>
                </a:solidFill>
                <a:latin typeface="Arial" panose="020B0604020202020204" pitchFamily="34" charset="0"/>
              </a:defRPr>
            </a:lvl3pPr>
            <a:lvl4pPr marL="1600200" indent="-228600" eaLnBrk="0" hangingPunct="0">
              <a:spcBef>
                <a:spcPct val="20000"/>
              </a:spcBef>
              <a:buClr>
                <a:srgbClr val="ECC122"/>
              </a:buClr>
              <a:buChar char="•"/>
              <a:defRPr sz="1600">
                <a:solidFill>
                  <a:schemeClr val="tx1"/>
                </a:solidFill>
                <a:latin typeface="Arial" panose="020B0604020202020204" pitchFamily="34" charset="0"/>
              </a:defRPr>
            </a:lvl4pPr>
            <a:lvl5pPr marL="2057400" indent="-228600" eaLnBrk="0" hangingPunct="0">
              <a:buClr>
                <a:srgbClr val="ECC122"/>
              </a:buClr>
              <a:buSzPct val="130000"/>
              <a:buChar char="•"/>
              <a:defRPr sz="1400">
                <a:solidFill>
                  <a:schemeClr val="tx1"/>
                </a:solidFill>
                <a:latin typeface="Arial" panose="020B0604020202020204" pitchFamily="34" charset="0"/>
              </a:defRPr>
            </a:lvl5pPr>
            <a:lvl6pPr marL="25146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6pPr>
            <a:lvl7pPr marL="29718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7pPr>
            <a:lvl8pPr marL="34290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8pPr>
            <a:lvl9pPr marL="3886200" indent="-228600" eaLnBrk="0" fontAlgn="base" hangingPunct="0">
              <a:spcBef>
                <a:spcPct val="0"/>
              </a:spcBef>
              <a:spcAft>
                <a:spcPct val="0"/>
              </a:spcAft>
              <a:buClr>
                <a:srgbClr val="ECC122"/>
              </a:buClr>
              <a:buSzPct val="130000"/>
              <a:buChar char="•"/>
              <a:defRPr sz="1400">
                <a:solidFill>
                  <a:schemeClr val="tx1"/>
                </a:solidFill>
                <a:latin typeface="Arial" panose="020B0604020202020204" pitchFamily="34" charset="0"/>
              </a:defRPr>
            </a:lvl9pPr>
          </a:lstStyle>
          <a:p>
            <a:pPr algn="ctr">
              <a:spcBef>
                <a:spcPct val="50000"/>
              </a:spcBef>
              <a:buClrTx/>
              <a:buSzTx/>
              <a:buFontTx/>
              <a:buNone/>
            </a:pPr>
            <a:r>
              <a:rPr lang="de-DE" altLang="de-DE" b="1" dirty="0">
                <a:solidFill>
                  <a:schemeClr val="accent1">
                    <a:lumMod val="50000"/>
                  </a:schemeClr>
                </a:solidFill>
              </a:rPr>
              <a:t>Qualitätssicherung der Potenzialanalyse</a:t>
            </a:r>
          </a:p>
        </p:txBody>
      </p:sp>
    </p:spTree>
    <p:extLst>
      <p:ext uri="{BB962C8B-B14F-4D97-AF65-F5344CB8AC3E}">
        <p14:creationId xmlns:p14="http://schemas.microsoft.com/office/powerpoint/2010/main" val="21269565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idx="4294967295"/>
          </p:nvPr>
        </p:nvSpPr>
        <p:spPr>
          <a:xfrm>
            <a:off x="612000" y="504000"/>
            <a:ext cx="5440155" cy="570492"/>
          </a:xfrm>
        </p:spPr>
        <p:txBody>
          <a:bodyPr>
            <a:normAutofit/>
          </a:bodyPr>
          <a:lstStyle/>
          <a:p>
            <a:r>
              <a:rPr lang="de-DE" altLang="de-DE" sz="2400" b="1" dirty="0">
                <a:solidFill>
                  <a:schemeClr val="accent1">
                    <a:lumMod val="50000"/>
                  </a:schemeClr>
                </a:solidFill>
                <a:latin typeface="Arial" panose="020B0604020202020204" pitchFamily="34" charset="0"/>
                <a:cs typeface="Arial" panose="020B0604020202020204" pitchFamily="34" charset="0"/>
              </a:rPr>
              <a:t>Arbeitshilfen KAoA für die Schulen</a:t>
            </a:r>
          </a:p>
        </p:txBody>
      </p:sp>
      <p:sp>
        <p:nvSpPr>
          <p:cNvPr id="4" name="Text Box 6"/>
          <p:cNvSpPr txBox="1">
            <a:spLocks noChangeArrowheads="1"/>
          </p:cNvSpPr>
          <p:nvPr/>
        </p:nvSpPr>
        <p:spPr bwMode="auto">
          <a:xfrm>
            <a:off x="612000" y="1224000"/>
            <a:ext cx="81724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de-DE" altLang="de-DE" sz="1800" b="1" dirty="0">
                <a:solidFill>
                  <a:schemeClr val="accent1">
                    <a:lumMod val="50000"/>
                  </a:schemeClr>
                </a:solidFill>
              </a:rPr>
              <a:t>Optional einsetzbar!</a:t>
            </a:r>
          </a:p>
          <a:p>
            <a:pPr eaLnBrk="1" hangingPunct="1">
              <a:spcBef>
                <a:spcPct val="50000"/>
              </a:spcBef>
              <a:buFontTx/>
              <a:buNone/>
            </a:pPr>
            <a:endParaRPr lang="de-DE" altLang="de-DE" sz="1600" dirty="0">
              <a:solidFill>
                <a:schemeClr val="accent1">
                  <a:lumMod val="50000"/>
                </a:schemeClr>
              </a:solidFill>
            </a:endParaRPr>
          </a:p>
          <a:p>
            <a:pPr marL="285750" indent="-285750">
              <a:spcBef>
                <a:spcPct val="50000"/>
              </a:spcBef>
            </a:pPr>
            <a:r>
              <a:rPr lang="de-DE" altLang="de-DE" sz="1600" dirty="0">
                <a:solidFill>
                  <a:schemeClr val="accent1">
                    <a:lumMod val="50000"/>
                  </a:schemeClr>
                </a:solidFill>
              </a:rPr>
              <a:t>Checkliste PA </a:t>
            </a:r>
          </a:p>
          <a:p>
            <a:pPr marL="285750" indent="-285750">
              <a:spcBef>
                <a:spcPct val="50000"/>
              </a:spcBef>
            </a:pPr>
            <a:r>
              <a:rPr lang="de-DE" altLang="de-DE" sz="1600" dirty="0">
                <a:solidFill>
                  <a:schemeClr val="accent1">
                    <a:lumMod val="50000"/>
                  </a:schemeClr>
                </a:solidFill>
              </a:rPr>
              <a:t>Anschreiben zur Checkliste für das Lehrerkollegium</a:t>
            </a:r>
          </a:p>
          <a:p>
            <a:pPr marL="285750" indent="-285750">
              <a:spcBef>
                <a:spcPct val="50000"/>
              </a:spcBef>
            </a:pPr>
            <a:r>
              <a:rPr lang="de-DE" altLang="de-DE" sz="1600" dirty="0">
                <a:solidFill>
                  <a:schemeClr val="accent1">
                    <a:lumMod val="50000"/>
                  </a:schemeClr>
                </a:solidFill>
              </a:rPr>
              <a:t>Schreiben für Kooperationsbetriebe zur Einbeziehung in KAoA</a:t>
            </a:r>
          </a:p>
          <a:p>
            <a:pPr marL="285750" indent="-285750">
              <a:spcBef>
                <a:spcPct val="50000"/>
              </a:spcBef>
            </a:pPr>
            <a:r>
              <a:rPr lang="de-DE" altLang="de-DE" sz="1600" dirty="0">
                <a:solidFill>
                  <a:schemeClr val="accent1">
                    <a:lumMod val="50000"/>
                  </a:schemeClr>
                </a:solidFill>
              </a:rPr>
              <a:t>Elternbrief zur schulischen Berufs- und Studienorientierung</a:t>
            </a:r>
          </a:p>
          <a:p>
            <a:pPr marL="285750" indent="-285750">
              <a:spcBef>
                <a:spcPct val="50000"/>
              </a:spcBef>
            </a:pPr>
            <a:r>
              <a:rPr lang="de-DE" altLang="de-DE" sz="1600" dirty="0">
                <a:solidFill>
                  <a:schemeClr val="accent1">
                    <a:lumMod val="50000"/>
                  </a:schemeClr>
                </a:solidFill>
              </a:rPr>
              <a:t>Einladung zur Informationsveranstaltung und zu den Auswertungsgesprächen</a:t>
            </a:r>
          </a:p>
          <a:p>
            <a:pPr marL="285750" indent="-285750">
              <a:spcBef>
                <a:spcPct val="50000"/>
              </a:spcBef>
            </a:pPr>
            <a:r>
              <a:rPr lang="de-DE" altLang="de-DE" sz="1600" dirty="0">
                <a:solidFill>
                  <a:schemeClr val="accent1">
                    <a:lumMod val="50000"/>
                  </a:schemeClr>
                </a:solidFill>
              </a:rPr>
              <a:t>Kurzanleitung BAN-Portal</a:t>
            </a:r>
          </a:p>
          <a:p>
            <a:pPr eaLnBrk="1" hangingPunct="1">
              <a:spcBef>
                <a:spcPct val="50000"/>
              </a:spcBef>
              <a:buFontTx/>
              <a:buNone/>
            </a:pPr>
            <a:endParaRPr lang="de-DE" altLang="de-DE" sz="1600" dirty="0">
              <a:solidFill>
                <a:schemeClr val="accent1">
                  <a:lumMod val="50000"/>
                </a:schemeClr>
              </a:solidFill>
            </a:endParaRPr>
          </a:p>
          <a:p>
            <a:pPr eaLnBrk="1" hangingPunct="1">
              <a:spcBef>
                <a:spcPct val="50000"/>
              </a:spcBef>
              <a:buFontTx/>
              <a:buNone/>
            </a:pPr>
            <a:r>
              <a:rPr lang="de-DE" altLang="de-DE" sz="1600" b="1" dirty="0">
                <a:solidFill>
                  <a:schemeClr val="accent1">
                    <a:lumMod val="50000"/>
                  </a:schemeClr>
                </a:solidFill>
              </a:rPr>
              <a:t>Vorstellung des Bildungsträgers </a:t>
            </a:r>
          </a:p>
          <a:p>
            <a:pPr marL="285750" indent="-285750">
              <a:spcBef>
                <a:spcPct val="50000"/>
              </a:spcBef>
              <a:buFontTx/>
              <a:buChar char="•"/>
            </a:pPr>
            <a:r>
              <a:rPr lang="de-DE" altLang="de-DE" sz="1600" dirty="0">
                <a:solidFill>
                  <a:schemeClr val="accent1">
                    <a:lumMod val="50000"/>
                  </a:schemeClr>
                </a:solidFill>
              </a:rPr>
              <a:t>AWO/BBZ – Lore Ipsum</a:t>
            </a:r>
          </a:p>
          <a:p>
            <a:pPr marL="285750" indent="-285750">
              <a:spcBef>
                <a:spcPct val="50000"/>
              </a:spcBef>
              <a:buFontTx/>
              <a:buChar char="•"/>
            </a:pPr>
            <a:r>
              <a:rPr lang="de-DE" altLang="de-DE" sz="1600" dirty="0">
                <a:solidFill>
                  <a:schemeClr val="accent1">
                    <a:lumMod val="50000"/>
                  </a:schemeClr>
                </a:solidFill>
              </a:rPr>
              <a:t>DAA – Lore Ipsum </a:t>
            </a:r>
          </a:p>
          <a:p>
            <a:pPr marL="285750" indent="-285750">
              <a:spcBef>
                <a:spcPct val="50000"/>
              </a:spcBef>
              <a:buFontTx/>
              <a:buChar char="•"/>
            </a:pPr>
            <a:r>
              <a:rPr lang="de-DE" altLang="de-DE" sz="1600" dirty="0">
                <a:solidFill>
                  <a:schemeClr val="accent1">
                    <a:lumMod val="50000"/>
                  </a:schemeClr>
                </a:solidFill>
              </a:rPr>
              <a:t>WIPA – Lore Ipsum</a:t>
            </a:r>
          </a:p>
        </p:txBody>
      </p:sp>
    </p:spTree>
    <p:extLst>
      <p:ext uri="{BB962C8B-B14F-4D97-AF65-F5344CB8AC3E}">
        <p14:creationId xmlns:p14="http://schemas.microsoft.com/office/powerpoint/2010/main" val="331148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22" y="2537114"/>
            <a:ext cx="4649482" cy="341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612000" y="665412"/>
            <a:ext cx="214331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C000"/>
              </a:buClr>
              <a:buFont typeface="Arial" pitchFamily="34" charset="0"/>
              <a:buChar char="•"/>
              <a:defRPr sz="3200">
                <a:solidFill>
                  <a:schemeClr val="tx1"/>
                </a:solidFill>
                <a:latin typeface="Frutiger LT Std 45 Light" pitchFamily="34" charset="0"/>
              </a:defRPr>
            </a:lvl1pPr>
            <a:lvl2pPr marL="742950" indent="-285750">
              <a:spcBef>
                <a:spcPct val="20000"/>
              </a:spcBef>
              <a:buClr>
                <a:srgbClr val="FFC000"/>
              </a:buClr>
              <a:buFont typeface="Arial" pitchFamily="34"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pitchFamily="34"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pitchFamily="34"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pitchFamily="34"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pitchFamily="34" charset="0"/>
              <a:buChar char="»"/>
              <a:defRPr sz="2000">
                <a:solidFill>
                  <a:schemeClr val="tx1"/>
                </a:solidFill>
                <a:latin typeface="Frutiger LT Std 45 Light" pitchFamily="34" charset="0"/>
              </a:defRPr>
            </a:lvl9pPr>
          </a:lstStyle>
          <a:p>
            <a:pPr>
              <a:spcBef>
                <a:spcPct val="0"/>
              </a:spcBef>
              <a:buClrTx/>
              <a:buFontTx/>
              <a:buNone/>
              <a:defRPr/>
            </a:pPr>
            <a:r>
              <a:rPr lang="de-DE" altLang="de-DE" sz="2400" b="1" dirty="0">
                <a:solidFill>
                  <a:schemeClr val="accent1">
                    <a:lumMod val="50000"/>
                  </a:schemeClr>
                </a:solidFill>
                <a:latin typeface="Arial" panose="020B0604020202020204" pitchFamily="34" charset="0"/>
                <a:ea typeface="+mj-ea"/>
                <a:cs typeface="Arial" panose="020B0604020202020204" pitchFamily="34" charset="0"/>
              </a:rPr>
              <a:t>BAN-Portal</a:t>
            </a:r>
          </a:p>
        </p:txBody>
      </p:sp>
      <p:sp>
        <p:nvSpPr>
          <p:cNvPr id="2" name="Ellipse 1"/>
          <p:cNvSpPr/>
          <p:nvPr/>
        </p:nvSpPr>
        <p:spPr>
          <a:xfrm>
            <a:off x="2639738" y="4324942"/>
            <a:ext cx="1235576" cy="133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50000"/>
                </a:schemeClr>
              </a:solidFill>
            </a:endParaRPr>
          </a:p>
        </p:txBody>
      </p:sp>
      <p:sp>
        <p:nvSpPr>
          <p:cNvPr id="4" name="Textfeld 3"/>
          <p:cNvSpPr txBox="1"/>
          <p:nvPr/>
        </p:nvSpPr>
        <p:spPr>
          <a:xfrm>
            <a:off x="612000" y="1644234"/>
            <a:ext cx="4536504" cy="369332"/>
          </a:xfrm>
          <a:prstGeom prst="rect">
            <a:avLst/>
          </a:prstGeom>
          <a:noFill/>
        </p:spPr>
        <p:txBody>
          <a:bodyPr wrap="square" rtlCol="0">
            <a:spAutoFit/>
          </a:bodyPr>
          <a:lstStyle/>
          <a:p>
            <a:r>
              <a:rPr lang="de-DE" dirty="0">
                <a:solidFill>
                  <a:schemeClr val="accent1">
                    <a:lumMod val="50000"/>
                  </a:schemeClr>
                </a:solidFill>
                <a:latin typeface="Arial" panose="020B0604020202020204" pitchFamily="34" charset="0"/>
                <a:cs typeface="Arial" panose="020B0604020202020204" pitchFamily="34" charset="0"/>
              </a:rPr>
              <a:t>https://www.bo-instrumente-in-nrw.de/</a:t>
            </a:r>
          </a:p>
        </p:txBody>
      </p:sp>
      <p:sp>
        <p:nvSpPr>
          <p:cNvPr id="5" name="Textfeld 4"/>
          <p:cNvSpPr txBox="1"/>
          <p:nvPr/>
        </p:nvSpPr>
        <p:spPr>
          <a:xfrm>
            <a:off x="5752526" y="3266400"/>
            <a:ext cx="2087910" cy="1477328"/>
          </a:xfrm>
          <a:prstGeom prst="rect">
            <a:avLst/>
          </a:prstGeom>
          <a:noFill/>
        </p:spPr>
        <p:txBody>
          <a:bodyPr wrap="square" rtlCol="0">
            <a:spAutoFit/>
          </a:bodyPr>
          <a:lstStyle/>
          <a:p>
            <a:r>
              <a:rPr lang="de-DE" dirty="0">
                <a:solidFill>
                  <a:schemeClr val="accent1">
                    <a:lumMod val="50000"/>
                  </a:schemeClr>
                </a:solidFill>
                <a:latin typeface="Arial" panose="020B0604020202020204" pitchFamily="34" charset="0"/>
                <a:cs typeface="Arial" panose="020B0604020202020204" pitchFamily="34" charset="0"/>
              </a:rPr>
              <a:t>Anmeldung mit Schulnummer</a:t>
            </a:r>
          </a:p>
          <a:p>
            <a:endParaRPr lang="de-DE" dirty="0">
              <a:solidFill>
                <a:schemeClr val="accent1">
                  <a:lumMod val="50000"/>
                </a:schemeClr>
              </a:solidFill>
              <a:latin typeface="Arial" panose="020B0604020202020204" pitchFamily="34" charset="0"/>
              <a:cs typeface="Arial" panose="020B0604020202020204" pitchFamily="34" charset="0"/>
            </a:endParaRPr>
          </a:p>
          <a:p>
            <a:r>
              <a:rPr lang="de-DE" dirty="0">
                <a:solidFill>
                  <a:schemeClr val="accent1">
                    <a:lumMod val="50000"/>
                  </a:schemeClr>
                </a:solidFill>
                <a:latin typeface="Arial" panose="020B0604020202020204" pitchFamily="34" charset="0"/>
                <a:cs typeface="Arial" panose="020B0604020202020204" pitchFamily="34" charset="0"/>
              </a:rPr>
              <a:t>Es gibt eine </a:t>
            </a:r>
          </a:p>
          <a:p>
            <a:r>
              <a:rPr lang="de-DE" dirty="0">
                <a:solidFill>
                  <a:schemeClr val="accent1">
                    <a:lumMod val="50000"/>
                  </a:schemeClr>
                </a:solidFill>
                <a:latin typeface="Arial" panose="020B0604020202020204" pitchFamily="34" charset="0"/>
                <a:cs typeface="Arial" panose="020B0604020202020204" pitchFamily="34" charset="0"/>
              </a:rPr>
              <a:t>Kurzanleitung!</a:t>
            </a:r>
          </a:p>
        </p:txBody>
      </p:sp>
    </p:spTree>
    <p:extLst>
      <p:ext uri="{BB962C8B-B14F-4D97-AF65-F5344CB8AC3E}">
        <p14:creationId xmlns:p14="http://schemas.microsoft.com/office/powerpoint/2010/main" val="19098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663964"/>
            <a:ext cx="9144000" cy="792088"/>
          </a:xfrm>
        </p:spPr>
        <p:txBody>
          <a:bodyPr>
            <a:normAutofit/>
          </a:bodyPr>
          <a:lstStyle/>
          <a:p>
            <a:pPr algn="ctr"/>
            <a:r>
              <a:rPr lang="de-DE" sz="2400" b="1" dirty="0">
                <a:solidFill>
                  <a:schemeClr val="accent1">
                    <a:lumMod val="50000"/>
                  </a:schemeClr>
                </a:solidFill>
                <a:latin typeface="Arial" panose="020B0604020202020204" pitchFamily="34" charset="0"/>
                <a:cs typeface="Arial" panose="020B0604020202020204" pitchFamily="34" charset="0"/>
              </a:rPr>
              <a:t>Grundlagen für die schulische Umsetzung </a:t>
            </a:r>
          </a:p>
        </p:txBody>
      </p:sp>
      <p:sp>
        <p:nvSpPr>
          <p:cNvPr id="3" name="Inhaltsplatzhalter 2"/>
          <p:cNvSpPr>
            <a:spLocks noGrp="1"/>
          </p:cNvSpPr>
          <p:nvPr>
            <p:ph idx="1"/>
          </p:nvPr>
        </p:nvSpPr>
        <p:spPr>
          <a:xfrm rot="20953464">
            <a:off x="521758" y="1883827"/>
            <a:ext cx="3749867" cy="3885810"/>
          </a:xfrm>
        </p:spPr>
        <p:txBody>
          <a:bodyPr>
            <a:normAutofit/>
          </a:bodyPr>
          <a:lstStyle/>
          <a:p>
            <a:pPr marL="0" indent="0">
              <a:buFont typeface="Wingdings" pitchFamily="2" charset="2"/>
              <a:buNone/>
              <a:defRPr/>
            </a:pPr>
            <a:r>
              <a:rPr lang="de-DE" dirty="0"/>
              <a:t>BO-Erlass</a:t>
            </a:r>
          </a:p>
          <a:p>
            <a:pPr marL="0" indent="0">
              <a:buFont typeface="Wingdings" pitchFamily="2" charset="2"/>
              <a:buNone/>
              <a:defRPr/>
            </a:pPr>
            <a:r>
              <a:rPr lang="de-DE" sz="1200" b="1" i="1" dirty="0"/>
              <a:t>BASS 12 – 21 Nr. 1</a:t>
            </a:r>
            <a:endParaRPr lang="de-DE" sz="1200" i="1" dirty="0"/>
          </a:p>
          <a:p>
            <a:pPr marL="0" indent="0">
              <a:spcBef>
                <a:spcPts val="0"/>
              </a:spcBef>
              <a:buFont typeface="Wingdings" pitchFamily="2" charset="2"/>
              <a:buNone/>
              <a:defRPr/>
            </a:pPr>
            <a:r>
              <a:rPr lang="de-DE" sz="1200" b="1" i="1" dirty="0"/>
              <a:t>Berufs- und Studienorientierung</a:t>
            </a:r>
            <a:endParaRPr lang="de-DE" sz="1200" i="1" dirty="0"/>
          </a:p>
          <a:p>
            <a:pPr marL="0" indent="0">
              <a:spcBef>
                <a:spcPts val="0"/>
              </a:spcBef>
              <a:buFont typeface="Wingdings" pitchFamily="2" charset="2"/>
              <a:buNone/>
              <a:defRPr/>
            </a:pPr>
            <a:r>
              <a:rPr lang="de-DE" sz="1200" i="1" dirty="0" err="1"/>
              <a:t>RdErl</a:t>
            </a:r>
            <a:r>
              <a:rPr lang="de-DE" sz="1200" i="1" dirty="0"/>
              <a:t>. d. Ministeriums für Schule und          </a:t>
            </a:r>
          </a:p>
          <a:p>
            <a:pPr marL="0" indent="0">
              <a:spcBef>
                <a:spcPts val="0"/>
              </a:spcBef>
              <a:buFont typeface="Wingdings" pitchFamily="2" charset="2"/>
              <a:buNone/>
              <a:defRPr/>
            </a:pPr>
            <a:r>
              <a:rPr lang="de-DE" sz="1200" i="1" dirty="0"/>
              <a:t>Weiterbildung v. 21. 10. 2010 (</a:t>
            </a:r>
            <a:r>
              <a:rPr lang="de-DE" sz="1200" i="1" dirty="0" err="1"/>
              <a:t>ABl.</a:t>
            </a:r>
            <a:r>
              <a:rPr lang="de-DE" sz="1200" i="1" dirty="0"/>
              <a:t>   </a:t>
            </a:r>
          </a:p>
          <a:p>
            <a:pPr marL="0" indent="0">
              <a:spcBef>
                <a:spcPts val="0"/>
              </a:spcBef>
              <a:buFont typeface="Wingdings" pitchFamily="2" charset="2"/>
              <a:buNone/>
              <a:defRPr/>
            </a:pPr>
            <a:r>
              <a:rPr lang="de-DE" sz="1200" i="1" dirty="0"/>
              <a:t>NRW. S. 576) </a:t>
            </a:r>
            <a:r>
              <a:rPr lang="de-DE" sz="1200" b="1" i="1" dirty="0"/>
              <a:t>*</a:t>
            </a:r>
            <a:endParaRPr lang="de-DE" sz="1200" i="1" dirty="0"/>
          </a:p>
          <a:p>
            <a:pPr marL="0" indent="0">
              <a:buFont typeface="Wingdings" pitchFamily="2" charset="2"/>
              <a:buNone/>
              <a:defRPr/>
            </a:pPr>
            <a:r>
              <a:rPr lang="de-DE" sz="1200" b="1" i="1" dirty="0"/>
              <a:t>1. Ziele, Aufgaben, Organisation</a:t>
            </a:r>
            <a:endParaRPr lang="de-DE" sz="1200" i="1" dirty="0"/>
          </a:p>
          <a:p>
            <a:pPr marL="0" indent="0">
              <a:buFont typeface="Wingdings" pitchFamily="2" charset="2"/>
              <a:buNone/>
              <a:defRPr/>
            </a:pPr>
            <a:r>
              <a:rPr lang="de-DE" sz="1200" i="1" dirty="0"/>
              <a:t>Im Rahmen der Berufs- bzw. Studien-orientierung sollen junge Menschen </a:t>
            </a:r>
            <a:r>
              <a:rPr lang="de-DE" sz="1200" i="1" dirty="0" err="1"/>
              <a:t>be-fähigt</a:t>
            </a:r>
            <a:r>
              <a:rPr lang="de-DE" sz="1200" i="1" dirty="0"/>
              <a:t> werden, eigene Entscheidungen im Hinblick auf den Übergang ins Studium oder Erwerbsleben vorzubereiten und selbstverantwortlich zu treffen. </a:t>
            </a:r>
          </a:p>
          <a:p>
            <a:pPr marL="0" indent="0">
              <a:buFont typeface="Wingdings" pitchFamily="2" charset="2"/>
              <a:buNone/>
              <a:defRPr/>
            </a:pPr>
            <a:r>
              <a:rPr lang="de-DE" sz="1200" i="1" dirty="0"/>
              <a:t> …</a:t>
            </a:r>
          </a:p>
          <a:p>
            <a:pPr marL="0" indent="0" eaLnBrk="0" hangingPunct="0">
              <a:buNone/>
              <a:defRPr/>
            </a:pPr>
            <a:r>
              <a:rPr lang="de-DE" sz="1200" i="1" dirty="0"/>
              <a:t>*Bereinigt. Eingearbeitet:</a:t>
            </a:r>
          </a:p>
          <a:p>
            <a:pPr marL="0" indent="0" eaLnBrk="0" hangingPunct="0">
              <a:buNone/>
              <a:defRPr/>
            </a:pPr>
            <a:r>
              <a:rPr lang="de-DE" sz="1200" i="1" dirty="0" err="1"/>
              <a:t>RdErl</a:t>
            </a:r>
            <a:r>
              <a:rPr lang="de-DE" sz="1200" i="1" dirty="0"/>
              <a:t>. v. 07. 09. 2016 (</a:t>
            </a:r>
            <a:r>
              <a:rPr lang="de-DE" sz="1200" i="1" dirty="0" err="1"/>
              <a:t>ABl.</a:t>
            </a:r>
            <a:r>
              <a:rPr lang="de-DE" sz="1200" i="1" dirty="0"/>
              <a:t> NRW. S. 326) </a:t>
            </a:r>
          </a:p>
          <a:p>
            <a:pPr marL="0" indent="0">
              <a:buFont typeface="Wingdings" pitchFamily="2" charset="2"/>
              <a:buNone/>
              <a:defRPr/>
            </a:pPr>
            <a:endParaRPr lang="de-DE" sz="1200" dirty="0"/>
          </a:p>
          <a:p>
            <a:pPr>
              <a:defRPr/>
            </a:pPr>
            <a:endParaRPr lang="de-DE" sz="800" dirty="0"/>
          </a:p>
        </p:txBody>
      </p:sp>
      <p:sp>
        <p:nvSpPr>
          <p:cNvPr id="5" name="Textfeld 4"/>
          <p:cNvSpPr txBox="1"/>
          <p:nvPr/>
        </p:nvSpPr>
        <p:spPr>
          <a:xfrm>
            <a:off x="3059832" y="1700808"/>
            <a:ext cx="5593079" cy="1107996"/>
          </a:xfrm>
          <a:prstGeom prst="rect">
            <a:avLst/>
          </a:prstGeom>
          <a:noFill/>
          <a:ln>
            <a:solidFill>
              <a:srgbClr val="FFFF00"/>
            </a:solidFill>
          </a:ln>
        </p:spPr>
        <p:txBody>
          <a:bodyPr wrap="square">
            <a:spAutoFit/>
          </a:bodyPr>
          <a:lstStyle/>
          <a:p>
            <a:pPr algn="ctr" eaLnBrk="0" hangingPunct="0">
              <a:defRPr/>
            </a:pPr>
            <a:r>
              <a:rPr lang="de-DE" sz="1800" b="0" dirty="0">
                <a:solidFill>
                  <a:srgbClr val="0070C0"/>
                </a:solidFill>
                <a:cs typeface="+mn-cs"/>
              </a:rPr>
              <a:t>… </a:t>
            </a:r>
            <a:r>
              <a:rPr lang="de-DE" sz="1600" b="0" dirty="0">
                <a:solidFill>
                  <a:srgbClr val="0070C0"/>
                </a:solidFill>
                <a:cs typeface="+mn-cs"/>
              </a:rPr>
              <a:t>für die Umsetzung des Gesamtsystems zur Berufs- und Studienorientierung in den Schulen ist das Arbeitspapier „Neues Übergangssystem Schule – Beruf in NRW“  </a:t>
            </a:r>
            <a:r>
              <a:rPr lang="de-DE" sz="1600" b="0" dirty="0" err="1">
                <a:solidFill>
                  <a:srgbClr val="0070C0"/>
                </a:solidFill>
                <a:cs typeface="+mn-cs"/>
              </a:rPr>
              <a:t>i.d.F</a:t>
            </a:r>
            <a:r>
              <a:rPr lang="de-DE" sz="1600" b="0" dirty="0">
                <a:solidFill>
                  <a:srgbClr val="0070C0"/>
                </a:solidFill>
                <a:cs typeface="+mn-cs"/>
              </a:rPr>
              <a:t>. v. Nov. 2012… die verbindliche Grundlage.</a:t>
            </a:r>
          </a:p>
        </p:txBody>
      </p:sp>
      <p:pic>
        <p:nvPicPr>
          <p:cNvPr id="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90630"/>
            <a:ext cx="2749312" cy="3600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6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8344" y="1190172"/>
            <a:ext cx="8527311" cy="5312228"/>
          </a:xfrm>
        </p:spPr>
        <p:txBody>
          <a:bodyPr vert="horz" lIns="91440" tIns="45720" rIns="91440" bIns="45720" rtlCol="0">
            <a:noAutofit/>
          </a:bodyPr>
          <a:lstStyle/>
          <a:p>
            <a:pPr marL="228600" indent="-228600" algn="l" eaLnBrk="1" hangingPunct="1">
              <a:lnSpc>
                <a:spcPct val="100000"/>
              </a:lnSpc>
              <a:spcBef>
                <a:spcPts val="3000"/>
              </a:spcBef>
              <a:buSzPct val="120000"/>
              <a:buFont typeface="Arial" panose="020B0604020202020204" pitchFamily="34" charset="0"/>
              <a:buChar char="•"/>
            </a:pPr>
            <a:r>
              <a:rPr lang="de-DE" sz="1800" kern="1200" dirty="0">
                <a:solidFill>
                  <a:schemeClr val="accent1">
                    <a:lumMod val="50000"/>
                  </a:schemeClr>
                </a:solidFill>
                <a:latin typeface="Arial" panose="020B0604020202020204" pitchFamily="34" charset="0"/>
                <a:cs typeface="Arial" panose="020B0604020202020204" pitchFamily="34" charset="0"/>
              </a:rPr>
              <a:t>Jugendliche sollen befähigt werden, ihre Bildungs- und Berufsbiografien aktiv und eigenverantwortlich zu gestalten.</a:t>
            </a:r>
          </a:p>
          <a:p>
            <a:pPr marL="228600" indent="-228600" algn="l" eaLnBrk="1" hangingPunct="1">
              <a:lnSpc>
                <a:spcPct val="100000"/>
              </a:lnSpc>
              <a:spcBef>
                <a:spcPts val="3000"/>
              </a:spcBef>
              <a:buSzPct val="120000"/>
              <a:buFont typeface="Arial" panose="020B0604020202020204" pitchFamily="34" charset="0"/>
              <a:buChar char="•"/>
            </a:pPr>
            <a:r>
              <a:rPr lang="de-DE" sz="1800" kern="1200" dirty="0">
                <a:solidFill>
                  <a:schemeClr val="accent1">
                    <a:lumMod val="50000"/>
                  </a:schemeClr>
                </a:solidFill>
                <a:latin typeface="Arial" panose="020B0604020202020204" pitchFamily="34" charset="0"/>
                <a:cs typeface="Arial" panose="020B0604020202020204" pitchFamily="34" charset="0"/>
              </a:rPr>
              <a:t>Jugendliche sollen durch breit angelegte Informationsmöglichkeiten und der Erfahrungssammlung in der Arbeitswelt ihr individuelles Berufswahlspektrum erweitern.</a:t>
            </a:r>
          </a:p>
          <a:p>
            <a:pPr marL="228600" indent="-228600" algn="l" eaLnBrk="1" hangingPunct="1">
              <a:lnSpc>
                <a:spcPct val="100000"/>
              </a:lnSpc>
              <a:spcBef>
                <a:spcPts val="3000"/>
              </a:spcBef>
              <a:buSzPct val="120000"/>
              <a:buFont typeface="Arial" panose="020B0604020202020204" pitchFamily="34" charset="0"/>
              <a:buChar char="•"/>
            </a:pPr>
            <a:r>
              <a:rPr lang="de-DE" sz="1800" kern="1200" dirty="0">
                <a:solidFill>
                  <a:schemeClr val="accent1">
                    <a:lumMod val="50000"/>
                  </a:schemeClr>
                </a:solidFill>
                <a:latin typeface="Arial" panose="020B0604020202020204" pitchFamily="34" charset="0"/>
                <a:cs typeface="Arial" panose="020B0604020202020204" pitchFamily="34" charset="0"/>
              </a:rPr>
              <a:t>Jugendliche sollen zu reflektierten Berufs- und Studienwahlentscheidungen kommen und realistische Ausbildungsperspektiven entwickeln.</a:t>
            </a:r>
          </a:p>
          <a:p>
            <a:pPr marL="228600" indent="-228600" algn="l" eaLnBrk="1" hangingPunct="1">
              <a:lnSpc>
                <a:spcPct val="100000"/>
              </a:lnSpc>
              <a:spcBef>
                <a:spcPts val="3000"/>
              </a:spcBef>
              <a:buSzPct val="120000"/>
              <a:buFont typeface="Arial" panose="020B0604020202020204" pitchFamily="34" charset="0"/>
              <a:buChar char="•"/>
            </a:pPr>
            <a:r>
              <a:rPr lang="de-DE" sz="1800" kern="1200" dirty="0">
                <a:solidFill>
                  <a:schemeClr val="accent1">
                    <a:lumMod val="50000"/>
                  </a:schemeClr>
                </a:solidFill>
                <a:latin typeface="Arial" panose="020B0604020202020204" pitchFamily="34" charset="0"/>
                <a:cs typeface="Arial" panose="020B0604020202020204" pitchFamily="34" charset="0"/>
              </a:rPr>
              <a:t>Es gibt keinen Abschluss ohne Anschluss. Jedem Jugendlichen wird ein passgenauer und zielorientierter Weg im Übergangssystem aufgezeigt und angeboten.</a:t>
            </a:r>
          </a:p>
          <a:p>
            <a:pPr marL="228600" indent="-228600" algn="l" eaLnBrk="1" hangingPunct="1">
              <a:lnSpc>
                <a:spcPct val="100000"/>
              </a:lnSpc>
              <a:spcBef>
                <a:spcPts val="3000"/>
              </a:spcBef>
              <a:buSzPct val="120000"/>
              <a:buFont typeface="Arial" panose="020B0604020202020204" pitchFamily="34" charset="0"/>
              <a:buChar char="•"/>
            </a:pPr>
            <a:r>
              <a:rPr lang="de-DE" sz="1800" kern="1200" dirty="0">
                <a:solidFill>
                  <a:schemeClr val="accent1">
                    <a:lumMod val="50000"/>
                  </a:schemeClr>
                </a:solidFill>
                <a:latin typeface="Arial" panose="020B0604020202020204" pitchFamily="34" charset="0"/>
                <a:cs typeface="Arial" panose="020B0604020202020204" pitchFamily="34" charset="0"/>
              </a:rPr>
              <a:t>Ziel im Endausbau des Landesvorhabens ist, allen jungen Frauen und Männern, die ausbildungsfähig und ausbildungswillig sind, eine verbindliche Ausbildungsperspektive zu geben. </a:t>
            </a:r>
          </a:p>
        </p:txBody>
      </p:sp>
      <p:sp>
        <p:nvSpPr>
          <p:cNvPr id="10" name="Titel 1"/>
          <p:cNvSpPr txBox="1">
            <a:spLocks/>
          </p:cNvSpPr>
          <p:nvPr/>
        </p:nvSpPr>
        <p:spPr>
          <a:xfrm>
            <a:off x="-1" y="389913"/>
            <a:ext cx="9144000" cy="630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Calibri" pitchFamily="34" charset="0"/>
                <a:cs typeface="Arial" panose="020B0604020202020204" pitchFamily="34" charset="0"/>
              </a:rPr>
              <a:t>Ziele der Schule f</a:t>
            </a:r>
            <a:r>
              <a:rPr kumimoji="0" lang="de-DE" sz="24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ür Schülerinnen und Schüler</a:t>
            </a:r>
          </a:p>
        </p:txBody>
      </p:sp>
    </p:spTree>
    <p:extLst>
      <p:ext uri="{BB962C8B-B14F-4D97-AF65-F5344CB8AC3E}">
        <p14:creationId xmlns:p14="http://schemas.microsoft.com/office/powerpoint/2010/main" val="113821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idx="4294967295"/>
          </p:nvPr>
        </p:nvSpPr>
        <p:spPr>
          <a:xfrm>
            <a:off x="0" y="539931"/>
            <a:ext cx="9144000" cy="895468"/>
          </a:xfrm>
        </p:spPr>
        <p:txBody>
          <a:bodyPr>
            <a:normAutofit/>
          </a:bodyPr>
          <a:lstStyle/>
          <a:p>
            <a:pPr algn="ctr" eaLnBrk="1" hangingPunct="1"/>
            <a:r>
              <a:rPr lang="de-DE" altLang="de-DE" sz="2400" b="1" dirty="0">
                <a:solidFill>
                  <a:schemeClr val="accent1">
                    <a:lumMod val="50000"/>
                  </a:schemeClr>
                </a:solidFill>
                <a:latin typeface="Arial" panose="020B0604020202020204" pitchFamily="34" charset="0"/>
                <a:cs typeface="Arial" panose="020B0604020202020204" pitchFamily="34" charset="0"/>
              </a:rPr>
              <a:t>Wer ist in der Schule zuständig für die Berufs- und Studienorientierung?</a:t>
            </a:r>
          </a:p>
        </p:txBody>
      </p:sp>
      <p:sp>
        <p:nvSpPr>
          <p:cNvPr id="19459" name="Inhaltsplatzhalter 2"/>
          <p:cNvSpPr>
            <a:spLocks noGrp="1"/>
          </p:cNvSpPr>
          <p:nvPr>
            <p:ph sz="quarter" idx="4294967295"/>
          </p:nvPr>
        </p:nvSpPr>
        <p:spPr>
          <a:xfrm>
            <a:off x="533399" y="1792451"/>
            <a:ext cx="8015515" cy="4216463"/>
          </a:xfrm>
        </p:spPr>
        <p:txBody>
          <a:bodyPr>
            <a:noAutofit/>
          </a:bodyPr>
          <a:lstStyle/>
          <a:p>
            <a:pPr eaLnBrk="1" hangingPunct="1">
              <a:lnSpc>
                <a:spcPct val="100000"/>
              </a:lnSpc>
              <a:spcBef>
                <a:spcPts val="0"/>
              </a:spcBef>
              <a:spcAft>
                <a:spcPts val="2400"/>
              </a:spcAft>
            </a:pPr>
            <a:r>
              <a:rPr lang="de-DE" altLang="de-DE" sz="1800" b="1" dirty="0">
                <a:solidFill>
                  <a:schemeClr val="accent1">
                    <a:lumMod val="50000"/>
                  </a:schemeClr>
                </a:solidFill>
                <a:latin typeface="Arial" panose="020B0604020202020204" pitchFamily="34" charset="0"/>
                <a:cs typeface="Arial" panose="020B0604020202020204" pitchFamily="34" charset="0"/>
              </a:rPr>
              <a:t>Die Schulleiterin bzw. der Schulleiter </a:t>
            </a:r>
            <a:r>
              <a:rPr lang="de-DE" altLang="de-DE" sz="1800" dirty="0">
                <a:solidFill>
                  <a:schemeClr val="accent1">
                    <a:lumMod val="50000"/>
                  </a:schemeClr>
                </a:solidFill>
                <a:latin typeface="Arial" panose="020B0604020202020204" pitchFamily="34" charset="0"/>
                <a:cs typeface="Arial" panose="020B0604020202020204" pitchFamily="34" charset="0"/>
              </a:rPr>
              <a:t>verantwortet die schulische Umsetzung und Qualitätsentwicklung der Berufs- und Studienorientierung</a:t>
            </a:r>
          </a:p>
          <a:p>
            <a:pPr eaLnBrk="1" hangingPunct="1">
              <a:lnSpc>
                <a:spcPct val="100000"/>
              </a:lnSpc>
              <a:spcBef>
                <a:spcPts val="0"/>
              </a:spcBef>
              <a:spcAft>
                <a:spcPts val="2400"/>
              </a:spcAft>
            </a:pPr>
            <a:r>
              <a:rPr lang="de-DE" altLang="de-DE" sz="1800" b="1" dirty="0">
                <a:solidFill>
                  <a:schemeClr val="accent1">
                    <a:lumMod val="50000"/>
                  </a:schemeClr>
                </a:solidFill>
                <a:latin typeface="Arial" panose="020B0604020202020204" pitchFamily="34" charset="0"/>
                <a:cs typeface="Arial" panose="020B0604020202020204" pitchFamily="34" charset="0"/>
              </a:rPr>
              <a:t>Das StuBo-Team </a:t>
            </a:r>
            <a:r>
              <a:rPr lang="de-DE" altLang="de-DE" sz="1800" dirty="0">
                <a:solidFill>
                  <a:schemeClr val="accent1">
                    <a:lumMod val="50000"/>
                  </a:schemeClr>
                </a:solidFill>
                <a:latin typeface="Arial" panose="020B0604020202020204" pitchFamily="34" charset="0"/>
                <a:cs typeface="Arial" panose="020B0604020202020204" pitchFamily="34" charset="0"/>
              </a:rPr>
              <a:t>koordiniert die organisatorische Umsetzung der Berufs- bzw. Studienorientierung in der Schule und ist Ansprechpersonen für die Kooperationspartner und Firmen</a:t>
            </a:r>
          </a:p>
          <a:p>
            <a:pPr eaLnBrk="1" hangingPunct="1">
              <a:lnSpc>
                <a:spcPct val="100000"/>
              </a:lnSpc>
              <a:spcBef>
                <a:spcPts val="0"/>
              </a:spcBef>
              <a:spcAft>
                <a:spcPts val="2400"/>
              </a:spcAft>
            </a:pPr>
            <a:r>
              <a:rPr lang="de-DE" altLang="de-DE" sz="1800" b="1" dirty="0">
                <a:solidFill>
                  <a:schemeClr val="accent1">
                    <a:lumMod val="50000"/>
                  </a:schemeClr>
                </a:solidFill>
                <a:latin typeface="Arial" panose="020B0604020202020204" pitchFamily="34" charset="0"/>
                <a:cs typeface="Arial" panose="020B0604020202020204" pitchFamily="34" charset="0"/>
              </a:rPr>
              <a:t>Die Klassenlehrerin bzw. der Klassenlehrer oder eine Fachlehrkraft als feste Ansprechperson </a:t>
            </a:r>
            <a:r>
              <a:rPr lang="de-DE" altLang="de-DE" sz="1800" dirty="0">
                <a:solidFill>
                  <a:schemeClr val="accent1">
                    <a:lumMod val="50000"/>
                  </a:schemeClr>
                </a:solidFill>
                <a:latin typeface="Arial" panose="020B0604020202020204" pitchFamily="34" charset="0"/>
                <a:cs typeface="Arial" panose="020B0604020202020204" pitchFamily="34" charset="0"/>
              </a:rPr>
              <a:t>begleitet die Schülerinnen und Schüler durch den Berufs- und Studienorientierungsprozess und ist Ansprechpartner für die Eltern</a:t>
            </a:r>
          </a:p>
          <a:p>
            <a:pPr eaLnBrk="1" hangingPunct="1">
              <a:lnSpc>
                <a:spcPct val="100000"/>
              </a:lnSpc>
              <a:spcBef>
                <a:spcPts val="0"/>
              </a:spcBef>
              <a:spcAft>
                <a:spcPts val="2400"/>
              </a:spcAft>
            </a:pPr>
            <a:r>
              <a:rPr lang="de-DE" altLang="de-DE" sz="1800" b="1" dirty="0">
                <a:solidFill>
                  <a:schemeClr val="accent1">
                    <a:lumMod val="50000"/>
                  </a:schemeClr>
                </a:solidFill>
                <a:latin typeface="Arial" panose="020B0604020202020204" pitchFamily="34" charset="0"/>
                <a:cs typeface="Arial" panose="020B0604020202020204" pitchFamily="34" charset="0"/>
              </a:rPr>
              <a:t>Alle Fachlehrkräfte </a:t>
            </a:r>
            <a:r>
              <a:rPr lang="de-DE" altLang="de-DE" sz="1800" dirty="0">
                <a:solidFill>
                  <a:schemeClr val="accent1">
                    <a:lumMod val="50000"/>
                  </a:schemeClr>
                </a:solidFill>
                <a:latin typeface="Arial" panose="020B0604020202020204" pitchFamily="34" charset="0"/>
                <a:cs typeface="Arial" panose="020B0604020202020204" pitchFamily="34" charset="0"/>
              </a:rPr>
              <a:t>werden in den Unterrichtsfächern das Thema Berufs- und Studienorientierung in verschiedener Weise in den Unterricht einbinden</a:t>
            </a:r>
          </a:p>
        </p:txBody>
      </p:sp>
    </p:spTree>
    <p:extLst>
      <p:ext uri="{BB962C8B-B14F-4D97-AF65-F5344CB8AC3E}">
        <p14:creationId xmlns:p14="http://schemas.microsoft.com/office/powerpoint/2010/main" val="22141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3396" y="537130"/>
            <a:ext cx="8413821" cy="563279"/>
          </a:xfrm>
          <a:prstGeom prst="rect">
            <a:avLst/>
          </a:prstGeom>
          <a:noFill/>
          <a:ln>
            <a:noFill/>
          </a:ln>
          <a:effectLst>
            <a:outerShdw blurRad="44450" dist="27940" dir="5400000" algn="ctr">
              <a:srgbClr val="000000">
                <a:alpha val="32000"/>
              </a:srgbClr>
            </a:outerShdw>
          </a:effectLst>
        </p:spPr>
        <p:txBody>
          <a:bodyPr wrap="none">
            <a:normAutofit fontScale="97500"/>
          </a:bodyPr>
          <a:lstStyle>
            <a:lvl1pPr algn="ctr" rtl="0" eaLnBrk="0" fontAlgn="base" hangingPunct="0">
              <a:spcBef>
                <a:spcPct val="0"/>
              </a:spcBef>
              <a:spcAft>
                <a:spcPct val="0"/>
              </a:spcAft>
              <a:defRPr sz="2000" b="1">
                <a:solidFill>
                  <a:srgbClr val="1E4770"/>
                </a:solidFill>
                <a:latin typeface="+mj-lt"/>
                <a:ea typeface="+mj-ea"/>
                <a:cs typeface="+mj-cs"/>
              </a:defRPr>
            </a:lvl1pPr>
            <a:lvl2pPr algn="ctr" rtl="0" eaLnBrk="0" fontAlgn="base" hangingPunct="0">
              <a:spcBef>
                <a:spcPct val="0"/>
              </a:spcBef>
              <a:spcAft>
                <a:spcPct val="0"/>
              </a:spcAft>
              <a:defRPr sz="2000" b="1">
                <a:solidFill>
                  <a:srgbClr val="1E4770"/>
                </a:solidFill>
                <a:latin typeface="Arial" charset="0"/>
              </a:defRPr>
            </a:lvl2pPr>
            <a:lvl3pPr algn="ctr" rtl="0" eaLnBrk="0" fontAlgn="base" hangingPunct="0">
              <a:spcBef>
                <a:spcPct val="0"/>
              </a:spcBef>
              <a:spcAft>
                <a:spcPct val="0"/>
              </a:spcAft>
              <a:defRPr sz="2000" b="1">
                <a:solidFill>
                  <a:srgbClr val="1E4770"/>
                </a:solidFill>
                <a:latin typeface="Arial" charset="0"/>
              </a:defRPr>
            </a:lvl3pPr>
            <a:lvl4pPr algn="ctr" rtl="0" eaLnBrk="0" fontAlgn="base" hangingPunct="0">
              <a:spcBef>
                <a:spcPct val="0"/>
              </a:spcBef>
              <a:spcAft>
                <a:spcPct val="0"/>
              </a:spcAft>
              <a:defRPr sz="2000" b="1">
                <a:solidFill>
                  <a:srgbClr val="1E4770"/>
                </a:solidFill>
                <a:latin typeface="Arial" charset="0"/>
              </a:defRPr>
            </a:lvl4pPr>
            <a:lvl5pPr algn="ctr" rtl="0" eaLnBrk="0" fontAlgn="base" hangingPunct="0">
              <a:spcBef>
                <a:spcPct val="0"/>
              </a:spcBef>
              <a:spcAft>
                <a:spcPct val="0"/>
              </a:spcAft>
              <a:defRPr sz="2000" b="1">
                <a:solidFill>
                  <a:srgbClr val="1E4770"/>
                </a:solidFill>
                <a:latin typeface="Arial" charset="0"/>
              </a:defRPr>
            </a:lvl5pPr>
            <a:lvl6pPr marL="457200" algn="ctr" rtl="0" eaLnBrk="0" fontAlgn="base" hangingPunct="0">
              <a:spcBef>
                <a:spcPct val="0"/>
              </a:spcBef>
              <a:spcAft>
                <a:spcPct val="0"/>
              </a:spcAft>
              <a:defRPr sz="2000" b="1">
                <a:solidFill>
                  <a:srgbClr val="1E4770"/>
                </a:solidFill>
                <a:latin typeface="Arial" charset="0"/>
              </a:defRPr>
            </a:lvl6pPr>
            <a:lvl7pPr marL="914400" algn="ctr" rtl="0" eaLnBrk="0" fontAlgn="base" hangingPunct="0">
              <a:spcBef>
                <a:spcPct val="0"/>
              </a:spcBef>
              <a:spcAft>
                <a:spcPct val="0"/>
              </a:spcAft>
              <a:defRPr sz="2000" b="1">
                <a:solidFill>
                  <a:srgbClr val="1E4770"/>
                </a:solidFill>
                <a:latin typeface="Arial" charset="0"/>
              </a:defRPr>
            </a:lvl7pPr>
            <a:lvl8pPr marL="1371600" algn="ctr" rtl="0" eaLnBrk="0" fontAlgn="base" hangingPunct="0">
              <a:spcBef>
                <a:spcPct val="0"/>
              </a:spcBef>
              <a:spcAft>
                <a:spcPct val="0"/>
              </a:spcAft>
              <a:defRPr sz="2000" b="1">
                <a:solidFill>
                  <a:srgbClr val="1E4770"/>
                </a:solidFill>
                <a:latin typeface="Arial" charset="0"/>
              </a:defRPr>
            </a:lvl8pPr>
            <a:lvl9pPr marL="1828800" algn="ctr" rtl="0" eaLnBrk="0" fontAlgn="base" hangingPunct="0">
              <a:spcBef>
                <a:spcPct val="0"/>
              </a:spcBef>
              <a:spcAft>
                <a:spcPct val="0"/>
              </a:spcAft>
              <a:defRPr sz="2000" b="1">
                <a:solidFill>
                  <a:srgbClr val="1E4770"/>
                </a:solidFill>
                <a:latin typeface="Arial" charset="0"/>
              </a:defRPr>
            </a:lvl9pPr>
          </a:lstStyle>
          <a:p>
            <a:pPr eaLnBrk="1" hangingPunct="1">
              <a:defRPr/>
            </a:pPr>
            <a:r>
              <a:rPr lang="de-DE" sz="2400" kern="0" dirty="0">
                <a:solidFill>
                  <a:schemeClr val="accent1">
                    <a:lumMod val="50000"/>
                  </a:schemeClr>
                </a:solidFill>
                <a:latin typeface="Arial" panose="020B0604020202020204" pitchFamily="34" charset="0"/>
                <a:cs typeface="Arial" panose="020B0604020202020204" pitchFamily="34" charset="0"/>
              </a:rPr>
              <a:t>   Überblick zu den Standardelementen in der Sek. I</a:t>
            </a:r>
          </a:p>
        </p:txBody>
      </p:sp>
      <p:sp>
        <p:nvSpPr>
          <p:cNvPr id="5" name="Rectangle 4"/>
          <p:cNvSpPr>
            <a:spLocks noChangeArrowheads="1"/>
          </p:cNvSpPr>
          <p:nvPr/>
        </p:nvSpPr>
        <p:spPr bwMode="auto">
          <a:xfrm>
            <a:off x="172502" y="2430285"/>
            <a:ext cx="1656000" cy="3024000"/>
          </a:xfrm>
          <a:prstGeom prst="rect">
            <a:avLst/>
          </a:prstGeom>
          <a:solidFill>
            <a:srgbClr val="99CCFF">
              <a:alpha val="47842"/>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2400" b="1" dirty="0">
                <a:ln w="9525">
                  <a:solidFill>
                    <a:schemeClr val="bg1"/>
                  </a:solidFill>
                  <a:prstDash val="solid"/>
                </a:ln>
                <a:effectLst>
                  <a:outerShdw blurRad="12700" dist="38100" dir="2700000" algn="tl" rotWithShape="0">
                    <a:schemeClr val="bg1">
                      <a:lumMod val="50000"/>
                    </a:schemeClr>
                  </a:outerShdw>
                </a:effectLst>
                <a:latin typeface="+mn-lt"/>
                <a:cs typeface="+mn-cs"/>
              </a:rPr>
              <a:t>Potenzial-</a:t>
            </a:r>
          </a:p>
          <a:p>
            <a:pPr algn="ctr" eaLnBrk="0" hangingPunct="0">
              <a:defRPr/>
            </a:pPr>
            <a:r>
              <a:rPr lang="de-DE" sz="2400" b="1" dirty="0" err="1">
                <a:ln w="9525">
                  <a:solidFill>
                    <a:schemeClr val="bg1"/>
                  </a:solidFill>
                  <a:prstDash val="solid"/>
                </a:ln>
                <a:effectLst>
                  <a:outerShdw blurRad="12700" dist="38100" dir="2700000" algn="tl" rotWithShape="0">
                    <a:schemeClr val="bg1">
                      <a:lumMod val="50000"/>
                    </a:schemeClr>
                  </a:outerShdw>
                </a:effectLst>
                <a:latin typeface="+mn-lt"/>
                <a:cs typeface="+mn-cs"/>
              </a:rPr>
              <a:t>analyse</a:t>
            </a:r>
            <a:r>
              <a:rPr lang="de-DE" sz="2400" b="1" dirty="0">
                <a:ln w="9525">
                  <a:solidFill>
                    <a:schemeClr val="bg1"/>
                  </a:solidFill>
                  <a:prstDash val="solid"/>
                </a:ln>
                <a:effectLst>
                  <a:outerShdw blurRad="12700" dist="38100" dir="2700000" algn="tl" rotWithShape="0">
                    <a:schemeClr val="bg1">
                      <a:lumMod val="50000"/>
                    </a:schemeClr>
                  </a:outerShdw>
                </a:effectLst>
                <a:latin typeface="+mn-lt"/>
                <a:cs typeface="+mn-cs"/>
              </a:rPr>
              <a:t> </a:t>
            </a:r>
          </a:p>
          <a:p>
            <a:pPr algn="ctr" eaLnBrk="0" hangingPunct="0">
              <a:defRPr/>
            </a:pPr>
            <a:r>
              <a:rPr lang="de-DE" sz="2400" b="1" dirty="0">
                <a:ln w="9525">
                  <a:solidFill>
                    <a:schemeClr val="bg1"/>
                  </a:solidFill>
                  <a:prstDash val="solid"/>
                </a:ln>
                <a:effectLst>
                  <a:outerShdw blurRad="12700" dist="38100" dir="2700000" algn="tl" rotWithShape="0">
                    <a:schemeClr val="bg1">
                      <a:lumMod val="50000"/>
                    </a:schemeClr>
                  </a:outerShdw>
                </a:effectLst>
                <a:latin typeface="+mn-lt"/>
                <a:cs typeface="+mn-cs"/>
              </a:rPr>
              <a:t>(SBO 4)</a:t>
            </a:r>
          </a:p>
          <a:p>
            <a:pPr algn="ctr" eaLnBrk="0" hangingPunct="0">
              <a:defRPr/>
            </a:pPr>
            <a:r>
              <a:rPr lang="de-DE" sz="1800" dirty="0">
                <a:latin typeface="+mn-lt"/>
                <a:cs typeface="+mn-cs"/>
              </a:rPr>
              <a:t>&amp; </a:t>
            </a:r>
          </a:p>
          <a:p>
            <a:pPr algn="ctr" eaLnBrk="0" hangingPunct="0">
              <a:defRPr/>
            </a:pPr>
            <a:r>
              <a:rPr lang="de-DE" sz="1800" dirty="0">
                <a:latin typeface="+mn-lt"/>
                <a:cs typeface="+mn-cs"/>
              </a:rPr>
              <a:t>Berufsfelder</a:t>
            </a:r>
          </a:p>
          <a:p>
            <a:pPr algn="ctr" eaLnBrk="0" hangingPunct="0">
              <a:defRPr/>
            </a:pPr>
            <a:r>
              <a:rPr lang="de-DE" sz="1800" dirty="0">
                <a:latin typeface="+mn-lt"/>
                <a:cs typeface="+mn-cs"/>
              </a:rPr>
              <a:t>erkunden</a:t>
            </a:r>
          </a:p>
          <a:p>
            <a:pPr algn="ctr" eaLnBrk="0" hangingPunct="0">
              <a:defRPr/>
            </a:pPr>
            <a:r>
              <a:rPr lang="de-DE" sz="1400" dirty="0">
                <a:latin typeface="+mn-lt"/>
                <a:cs typeface="+mn-cs"/>
              </a:rPr>
              <a:t>(SBO 5)</a:t>
            </a:r>
          </a:p>
        </p:txBody>
      </p:sp>
      <p:sp>
        <p:nvSpPr>
          <p:cNvPr id="6" name="Rectangle 5"/>
          <p:cNvSpPr>
            <a:spLocks noChangeArrowheads="1"/>
          </p:cNvSpPr>
          <p:nvPr/>
        </p:nvSpPr>
        <p:spPr bwMode="auto">
          <a:xfrm>
            <a:off x="2761715" y="2429978"/>
            <a:ext cx="1656000" cy="3024000"/>
          </a:xfrm>
          <a:prstGeom prst="rect">
            <a:avLst/>
          </a:prstGeom>
          <a:solidFill>
            <a:srgbClr val="CC0000">
              <a:alpha val="54901"/>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endParaRPr lang="de-DE" sz="1700" dirty="0"/>
          </a:p>
          <a:p>
            <a:pPr algn="ctr" eaLnBrk="0" hangingPunct="0"/>
            <a:endParaRPr lang="de-DE" sz="1700" dirty="0"/>
          </a:p>
          <a:p>
            <a:pPr algn="ctr" eaLnBrk="0" hangingPunct="0"/>
            <a:r>
              <a:rPr lang="de-DE" sz="1700" dirty="0"/>
              <a:t>Angebote </a:t>
            </a:r>
          </a:p>
          <a:p>
            <a:pPr algn="ctr" eaLnBrk="0" hangingPunct="0"/>
            <a:r>
              <a:rPr lang="de-DE" sz="1700" dirty="0"/>
              <a:t>der </a:t>
            </a:r>
          </a:p>
          <a:p>
            <a:pPr algn="ctr" eaLnBrk="0" hangingPunct="0"/>
            <a:r>
              <a:rPr lang="de-DE" sz="1700" dirty="0"/>
              <a:t>Berufsberatung</a:t>
            </a:r>
          </a:p>
          <a:p>
            <a:pPr algn="ctr" eaLnBrk="0" hangingPunct="0"/>
            <a:r>
              <a:rPr lang="de-DE" sz="1400" dirty="0"/>
              <a:t>(SBO 2.2/2.3)</a:t>
            </a:r>
          </a:p>
          <a:p>
            <a:pPr algn="ctr" eaLnBrk="0" hangingPunct="0"/>
            <a:endParaRPr lang="de-DE" sz="1700" dirty="0"/>
          </a:p>
          <a:p>
            <a:pPr algn="ctr" eaLnBrk="0" hangingPunct="0"/>
            <a:r>
              <a:rPr lang="de-DE" sz="1700" dirty="0"/>
              <a:t>Praxis-</a:t>
            </a:r>
          </a:p>
          <a:p>
            <a:pPr algn="ctr" eaLnBrk="0" hangingPunct="0"/>
            <a:r>
              <a:rPr lang="de-DE" sz="1700" dirty="0" err="1"/>
              <a:t>phasen</a:t>
            </a:r>
            <a:r>
              <a:rPr lang="de-DE" sz="1400" dirty="0"/>
              <a:t> </a:t>
            </a:r>
          </a:p>
          <a:p>
            <a:pPr algn="ctr" eaLnBrk="0" hangingPunct="0"/>
            <a:r>
              <a:rPr lang="de-DE" sz="1400" dirty="0"/>
              <a:t>(SBO 6)</a:t>
            </a:r>
          </a:p>
          <a:p>
            <a:pPr algn="ctr" eaLnBrk="0" hangingPunct="0"/>
            <a:endParaRPr lang="de-DE" sz="1400" dirty="0"/>
          </a:p>
          <a:p>
            <a:pPr algn="ctr" eaLnBrk="0" hangingPunct="0"/>
            <a:endParaRPr lang="de-DE" sz="1400" dirty="0"/>
          </a:p>
        </p:txBody>
      </p:sp>
      <p:sp>
        <p:nvSpPr>
          <p:cNvPr id="7" name="Rectangle 6"/>
          <p:cNvSpPr>
            <a:spLocks noChangeArrowheads="1"/>
          </p:cNvSpPr>
          <p:nvPr/>
        </p:nvSpPr>
        <p:spPr bwMode="auto">
          <a:xfrm>
            <a:off x="5288524" y="2433153"/>
            <a:ext cx="1656000" cy="3024000"/>
          </a:xfrm>
          <a:prstGeom prst="rect">
            <a:avLst/>
          </a:prstGeom>
          <a:solidFill>
            <a:schemeClr val="accent6">
              <a:lumMod val="40000"/>
              <a:lumOff val="60000"/>
              <a:alpha val="4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de-DE" sz="1700" dirty="0">
              <a:latin typeface="+mn-lt"/>
              <a:cs typeface="+mn-cs"/>
            </a:endParaRPr>
          </a:p>
          <a:p>
            <a:pPr algn="ctr" eaLnBrk="0" hangingPunct="0">
              <a:defRPr/>
            </a:pPr>
            <a:endParaRPr lang="de-DE" sz="1700" dirty="0">
              <a:latin typeface="+mn-lt"/>
              <a:cs typeface="+mn-cs"/>
            </a:endParaRPr>
          </a:p>
          <a:p>
            <a:pPr algn="ctr" eaLnBrk="0" hangingPunct="0"/>
            <a:r>
              <a:rPr lang="de-DE" sz="1700" dirty="0"/>
              <a:t>Vertiefung von</a:t>
            </a:r>
          </a:p>
          <a:p>
            <a:pPr algn="ctr" eaLnBrk="0" hangingPunct="0"/>
            <a:r>
              <a:rPr lang="de-DE" sz="1700" dirty="0"/>
              <a:t>Praxis-</a:t>
            </a:r>
          </a:p>
          <a:p>
            <a:pPr algn="ctr" eaLnBrk="0" hangingPunct="0"/>
            <a:r>
              <a:rPr lang="de-DE" sz="1700" dirty="0" err="1"/>
              <a:t>erfahrungen</a:t>
            </a:r>
            <a:endParaRPr lang="de-DE" sz="1700" dirty="0"/>
          </a:p>
          <a:p>
            <a:pPr algn="ctr" eaLnBrk="0" hangingPunct="0"/>
            <a:r>
              <a:rPr lang="de-DE" sz="1400" dirty="0"/>
              <a:t>(SBO 9)</a:t>
            </a:r>
          </a:p>
          <a:p>
            <a:pPr algn="ctr" eaLnBrk="0" hangingPunct="0">
              <a:defRPr/>
            </a:pPr>
            <a:r>
              <a:rPr lang="de-DE" sz="1700" dirty="0">
                <a:latin typeface="+mn-lt"/>
                <a:cs typeface="+mn-cs"/>
              </a:rPr>
              <a:t> </a:t>
            </a:r>
          </a:p>
          <a:p>
            <a:pPr algn="ctr" eaLnBrk="0" hangingPunct="0">
              <a:defRPr/>
            </a:pPr>
            <a:r>
              <a:rPr lang="de-DE" sz="1700" dirty="0">
                <a:latin typeface="+mn-lt"/>
                <a:cs typeface="+mn-cs"/>
              </a:rPr>
              <a:t>Bewerbungs-</a:t>
            </a:r>
          </a:p>
          <a:p>
            <a:pPr algn="ctr" eaLnBrk="0" hangingPunct="0">
              <a:defRPr/>
            </a:pPr>
            <a:r>
              <a:rPr lang="de-DE" sz="1700" dirty="0">
                <a:latin typeface="+mn-lt"/>
                <a:cs typeface="+mn-cs"/>
              </a:rPr>
              <a:t>Phase</a:t>
            </a:r>
          </a:p>
          <a:p>
            <a:pPr algn="ctr" eaLnBrk="0" hangingPunct="0">
              <a:defRPr/>
            </a:pPr>
            <a:r>
              <a:rPr lang="de-DE" sz="1400" dirty="0">
                <a:latin typeface="+mn-lt"/>
                <a:cs typeface="+mn-cs"/>
              </a:rPr>
              <a:t>(SBO 10.1 -10.3)</a:t>
            </a:r>
          </a:p>
          <a:p>
            <a:pPr algn="ctr" eaLnBrk="0" hangingPunct="0">
              <a:defRPr/>
            </a:pPr>
            <a:endParaRPr lang="de-DE" sz="800" dirty="0">
              <a:latin typeface="+mn-lt"/>
              <a:cs typeface="+mn-cs"/>
            </a:endParaRPr>
          </a:p>
          <a:p>
            <a:pPr algn="ctr" eaLnBrk="0" hangingPunct="0">
              <a:defRPr/>
            </a:pPr>
            <a:r>
              <a:rPr lang="de-DE" sz="1700" dirty="0">
                <a:latin typeface="+mn-lt"/>
                <a:cs typeface="+mn-cs"/>
              </a:rPr>
              <a:t>Übergangs-</a:t>
            </a:r>
          </a:p>
          <a:p>
            <a:pPr algn="ctr" eaLnBrk="0" hangingPunct="0">
              <a:defRPr/>
            </a:pPr>
            <a:r>
              <a:rPr lang="de-DE" sz="1700" dirty="0" err="1">
                <a:latin typeface="+mn-lt"/>
                <a:cs typeface="+mn-cs"/>
              </a:rPr>
              <a:t>begleitung</a:t>
            </a:r>
            <a:endParaRPr lang="de-DE" sz="1700" dirty="0">
              <a:latin typeface="+mn-lt"/>
              <a:cs typeface="+mn-cs"/>
            </a:endParaRPr>
          </a:p>
          <a:p>
            <a:pPr algn="ctr" eaLnBrk="0" hangingPunct="0">
              <a:defRPr/>
            </a:pPr>
            <a:r>
              <a:rPr lang="de-DE" sz="1400" dirty="0">
                <a:latin typeface="+mn-lt"/>
                <a:cs typeface="+mn-cs"/>
              </a:rPr>
              <a:t>(SBO 10.4 – 10.6)</a:t>
            </a:r>
          </a:p>
          <a:p>
            <a:pPr algn="ctr" eaLnBrk="0" hangingPunct="0">
              <a:defRPr/>
            </a:pPr>
            <a:endParaRPr lang="de-DE" sz="1700" dirty="0">
              <a:latin typeface="+mn-lt"/>
              <a:cs typeface="+mn-cs"/>
            </a:endParaRPr>
          </a:p>
          <a:p>
            <a:pPr algn="ctr" eaLnBrk="0" hangingPunct="0">
              <a:defRPr/>
            </a:pPr>
            <a:endParaRPr lang="de-DE" sz="800" dirty="0">
              <a:latin typeface="+mn-lt"/>
              <a:cs typeface="+mn-cs"/>
            </a:endParaRPr>
          </a:p>
        </p:txBody>
      </p:sp>
      <p:sp>
        <p:nvSpPr>
          <p:cNvPr id="9" name="Oval 13"/>
          <p:cNvSpPr>
            <a:spLocks noChangeArrowheads="1"/>
          </p:cNvSpPr>
          <p:nvPr/>
        </p:nvSpPr>
        <p:spPr bwMode="auto">
          <a:xfrm>
            <a:off x="1647558" y="2409342"/>
            <a:ext cx="1223963" cy="2760662"/>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none" anchor="ctr"/>
          <a:lstStyle/>
          <a:p>
            <a:pPr algn="ctr" eaLnBrk="0" hangingPunct="0">
              <a:defRPr/>
            </a:pPr>
            <a:r>
              <a:rPr lang="de-DE" sz="1800" dirty="0">
                <a:latin typeface="+mn-lt"/>
                <a:cs typeface="+mn-cs"/>
              </a:rPr>
              <a:t>B</a:t>
            </a:r>
          </a:p>
          <a:p>
            <a:pPr algn="ctr" eaLnBrk="0" hangingPunct="0">
              <a:defRPr/>
            </a:pPr>
            <a:r>
              <a:rPr lang="de-DE" sz="1800" dirty="0">
                <a:latin typeface="+mn-lt"/>
                <a:cs typeface="+mn-cs"/>
              </a:rPr>
              <a:t>E</a:t>
            </a:r>
          </a:p>
          <a:p>
            <a:pPr algn="ctr" eaLnBrk="0" hangingPunct="0">
              <a:defRPr/>
            </a:pPr>
            <a:r>
              <a:rPr lang="de-DE" sz="1800" dirty="0">
                <a:latin typeface="+mn-lt"/>
                <a:cs typeface="+mn-cs"/>
              </a:rPr>
              <a:t>R</a:t>
            </a:r>
          </a:p>
          <a:p>
            <a:pPr algn="ctr" eaLnBrk="0" hangingPunct="0">
              <a:defRPr/>
            </a:pPr>
            <a:r>
              <a:rPr lang="de-DE" sz="1800" dirty="0">
                <a:latin typeface="+mn-lt"/>
                <a:cs typeface="+mn-cs"/>
              </a:rPr>
              <a:t>A</a:t>
            </a:r>
          </a:p>
          <a:p>
            <a:pPr algn="ctr" eaLnBrk="0" hangingPunct="0">
              <a:defRPr/>
            </a:pPr>
            <a:r>
              <a:rPr lang="de-DE" sz="1800" dirty="0">
                <a:latin typeface="+mn-lt"/>
                <a:cs typeface="+mn-cs"/>
              </a:rPr>
              <a:t>T</a:t>
            </a:r>
          </a:p>
          <a:p>
            <a:pPr algn="ctr" eaLnBrk="0" hangingPunct="0">
              <a:defRPr/>
            </a:pPr>
            <a:r>
              <a:rPr lang="de-DE" sz="1800" dirty="0">
                <a:latin typeface="+mn-lt"/>
                <a:cs typeface="+mn-cs"/>
              </a:rPr>
              <a:t>U</a:t>
            </a:r>
          </a:p>
          <a:p>
            <a:pPr algn="ctr" eaLnBrk="0" hangingPunct="0">
              <a:defRPr/>
            </a:pPr>
            <a:r>
              <a:rPr lang="de-DE" sz="1800" dirty="0">
                <a:latin typeface="+mn-lt"/>
                <a:cs typeface="+mn-cs"/>
              </a:rPr>
              <a:t>N</a:t>
            </a:r>
          </a:p>
          <a:p>
            <a:pPr algn="ctr" eaLnBrk="0" hangingPunct="0">
              <a:defRPr/>
            </a:pPr>
            <a:r>
              <a:rPr lang="de-DE" sz="1800" dirty="0">
                <a:latin typeface="+mn-lt"/>
                <a:cs typeface="+mn-cs"/>
              </a:rPr>
              <a:t>G</a:t>
            </a:r>
          </a:p>
          <a:p>
            <a:pPr algn="ctr" eaLnBrk="0" hangingPunct="0">
              <a:defRPr/>
            </a:pPr>
            <a:r>
              <a:rPr lang="de-DE" sz="1400" dirty="0">
                <a:latin typeface="+mn-lt"/>
                <a:cs typeface="+mn-cs"/>
              </a:rPr>
              <a:t>(SBO 2)</a:t>
            </a:r>
          </a:p>
        </p:txBody>
      </p:sp>
      <p:sp>
        <p:nvSpPr>
          <p:cNvPr id="8" name="AutoShape 8"/>
          <p:cNvSpPr>
            <a:spLocks noChangeAspect="1" noChangeArrowheads="1"/>
          </p:cNvSpPr>
          <p:nvPr/>
        </p:nvSpPr>
        <p:spPr bwMode="auto">
          <a:xfrm>
            <a:off x="137999" y="1256167"/>
            <a:ext cx="3381375" cy="1152525"/>
          </a:xfrm>
          <a:prstGeom prst="chevron">
            <a:avLst>
              <a:gd name="adj" fmla="val 73382"/>
            </a:avLst>
          </a:prstGeom>
          <a:solidFill>
            <a:srgbClr val="99CCFF">
              <a:alpha val="44706"/>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1800" dirty="0">
                <a:latin typeface="+mn-lt"/>
                <a:cs typeface="+mn-cs"/>
              </a:rPr>
              <a:t>  Jgst. 8</a:t>
            </a:r>
          </a:p>
          <a:p>
            <a:pPr algn="ctr" eaLnBrk="0" hangingPunct="0">
              <a:defRPr/>
            </a:pPr>
            <a:r>
              <a:rPr lang="de-DE" sz="1800" dirty="0">
                <a:latin typeface="+mn-lt"/>
                <a:cs typeface="+mn-cs"/>
              </a:rPr>
              <a:t>          Potenziale erkennen </a:t>
            </a:r>
          </a:p>
          <a:p>
            <a:pPr algn="ctr" eaLnBrk="0" hangingPunct="0">
              <a:defRPr/>
            </a:pPr>
            <a:r>
              <a:rPr lang="de-DE" sz="1800" dirty="0">
                <a:latin typeface="+mn-lt"/>
                <a:cs typeface="+mn-cs"/>
              </a:rPr>
              <a:t>        Berufsfelder </a:t>
            </a:r>
          </a:p>
          <a:p>
            <a:pPr algn="ctr" eaLnBrk="0" hangingPunct="0">
              <a:defRPr/>
            </a:pPr>
            <a:r>
              <a:rPr lang="de-DE" sz="1800" dirty="0">
                <a:latin typeface="+mn-lt"/>
                <a:cs typeface="+mn-cs"/>
              </a:rPr>
              <a:t>kennen lernen</a:t>
            </a:r>
          </a:p>
        </p:txBody>
      </p:sp>
      <p:sp>
        <p:nvSpPr>
          <p:cNvPr id="13" name="AutoShape 11"/>
          <p:cNvSpPr>
            <a:spLocks noChangeArrowheads="1"/>
          </p:cNvSpPr>
          <p:nvPr/>
        </p:nvSpPr>
        <p:spPr bwMode="auto">
          <a:xfrm>
            <a:off x="7174084" y="1452079"/>
            <a:ext cx="1952625" cy="4535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1800" dirty="0">
                <a:latin typeface="+mn-lt"/>
                <a:cs typeface="+mn-cs"/>
              </a:rPr>
              <a:t>  </a:t>
            </a:r>
            <a:r>
              <a:rPr lang="de-DE" sz="1750" dirty="0">
                <a:latin typeface="+mn-lt"/>
                <a:cs typeface="+mn-cs"/>
              </a:rPr>
              <a:t>Anschluss-</a:t>
            </a:r>
          </a:p>
          <a:p>
            <a:pPr algn="ctr" eaLnBrk="0" hangingPunct="0">
              <a:defRPr/>
            </a:pPr>
            <a:r>
              <a:rPr lang="de-DE" sz="1750" dirty="0" err="1">
                <a:latin typeface="+mn-lt"/>
                <a:cs typeface="+mn-cs"/>
              </a:rPr>
              <a:t>wege</a:t>
            </a:r>
            <a:endParaRPr lang="de-DE" sz="1750" dirty="0">
              <a:latin typeface="+mn-lt"/>
              <a:cs typeface="+mn-cs"/>
            </a:endParaRPr>
          </a:p>
          <a:p>
            <a:pPr algn="ctr" eaLnBrk="0" hangingPunct="0">
              <a:defRPr/>
            </a:pPr>
            <a:r>
              <a:rPr lang="de-DE" sz="1750" dirty="0">
                <a:latin typeface="+mn-lt"/>
                <a:cs typeface="+mn-cs"/>
              </a:rPr>
              <a:t>vereinbaren</a:t>
            </a:r>
          </a:p>
          <a:p>
            <a:pPr algn="ctr" eaLnBrk="0" hangingPunct="0">
              <a:defRPr/>
            </a:pPr>
            <a:r>
              <a:rPr lang="de-DE" sz="1750" dirty="0">
                <a:latin typeface="+mn-lt"/>
                <a:cs typeface="+mn-cs"/>
              </a:rPr>
              <a:t>und</a:t>
            </a:r>
          </a:p>
          <a:p>
            <a:pPr algn="ctr" eaLnBrk="0" hangingPunct="0">
              <a:defRPr/>
            </a:pPr>
            <a:r>
              <a:rPr lang="de-DE" sz="1750" dirty="0">
                <a:latin typeface="+mn-lt"/>
                <a:cs typeface="+mn-cs"/>
              </a:rPr>
              <a:t>Anschluss-</a:t>
            </a:r>
          </a:p>
          <a:p>
            <a:pPr algn="ctr" eaLnBrk="0" hangingPunct="0">
              <a:defRPr/>
            </a:pPr>
            <a:r>
              <a:rPr lang="de-DE" sz="1750" dirty="0">
                <a:latin typeface="+mn-lt"/>
                <a:cs typeface="+mn-cs"/>
              </a:rPr>
              <a:t>  </a:t>
            </a:r>
            <a:r>
              <a:rPr lang="de-DE" sz="1750" dirty="0" err="1">
                <a:latin typeface="+mn-lt"/>
                <a:cs typeface="+mn-cs"/>
              </a:rPr>
              <a:t>möglichkeiten</a:t>
            </a:r>
            <a:endParaRPr lang="de-DE" sz="1750" dirty="0">
              <a:latin typeface="+mn-lt"/>
              <a:cs typeface="+mn-cs"/>
            </a:endParaRPr>
          </a:p>
          <a:p>
            <a:pPr algn="ctr" eaLnBrk="0" hangingPunct="0">
              <a:defRPr/>
            </a:pPr>
            <a:r>
              <a:rPr lang="de-DE" sz="1750" dirty="0">
                <a:latin typeface="+mn-lt"/>
                <a:cs typeface="+mn-cs"/>
              </a:rPr>
              <a:t>finden</a:t>
            </a:r>
          </a:p>
          <a:p>
            <a:pPr algn="ctr" eaLnBrk="0" hangingPunct="0">
              <a:defRPr/>
            </a:pPr>
            <a:r>
              <a:rPr lang="de-DE" sz="1400" dirty="0">
                <a:cs typeface="+mn-cs"/>
              </a:rPr>
              <a:t>(SBO 10.6)</a:t>
            </a:r>
            <a:endParaRPr lang="de-DE" sz="1400" dirty="0">
              <a:latin typeface="+mn-lt"/>
              <a:cs typeface="+mn-cs"/>
            </a:endParaRPr>
          </a:p>
        </p:txBody>
      </p:sp>
      <p:sp>
        <p:nvSpPr>
          <p:cNvPr id="11" name="AutoShape 8"/>
          <p:cNvSpPr>
            <a:spLocks noChangeAspect="1" noChangeArrowheads="1"/>
          </p:cNvSpPr>
          <p:nvPr/>
        </p:nvSpPr>
        <p:spPr bwMode="auto">
          <a:xfrm>
            <a:off x="2733562" y="1265692"/>
            <a:ext cx="3382962" cy="1150937"/>
          </a:xfrm>
          <a:prstGeom prst="chevron">
            <a:avLst>
              <a:gd name="adj" fmla="val 73382"/>
            </a:avLst>
          </a:prstGeom>
          <a:solidFill>
            <a:srgbClr val="CC0000">
              <a:alpha val="5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1800" dirty="0">
                <a:latin typeface="+mn-lt"/>
                <a:cs typeface="+mn-cs"/>
              </a:rPr>
              <a:t>Jgst. 9</a:t>
            </a:r>
          </a:p>
          <a:p>
            <a:pPr algn="ctr" eaLnBrk="0" hangingPunct="0">
              <a:defRPr/>
            </a:pPr>
            <a:r>
              <a:rPr lang="de-DE" sz="1800" dirty="0">
                <a:latin typeface="+mn-lt"/>
                <a:cs typeface="+mn-cs"/>
              </a:rPr>
              <a:t>Praxis in der </a:t>
            </a:r>
          </a:p>
          <a:p>
            <a:pPr algn="ctr" eaLnBrk="0" hangingPunct="0">
              <a:defRPr/>
            </a:pPr>
            <a:r>
              <a:rPr lang="de-DE" sz="1800" dirty="0">
                <a:latin typeface="+mn-lt"/>
                <a:cs typeface="+mn-cs"/>
              </a:rPr>
              <a:t>Arbeitswelt</a:t>
            </a:r>
          </a:p>
          <a:p>
            <a:pPr algn="ctr" eaLnBrk="0" hangingPunct="0">
              <a:defRPr/>
            </a:pPr>
            <a:r>
              <a:rPr lang="de-DE" sz="1800" dirty="0">
                <a:latin typeface="+mn-lt"/>
                <a:cs typeface="+mn-cs"/>
              </a:rPr>
              <a:t>erfahren</a:t>
            </a:r>
          </a:p>
        </p:txBody>
      </p:sp>
      <p:sp>
        <p:nvSpPr>
          <p:cNvPr id="12" name="AutoShape 8"/>
          <p:cNvSpPr>
            <a:spLocks noChangeAspect="1" noChangeArrowheads="1"/>
          </p:cNvSpPr>
          <p:nvPr/>
        </p:nvSpPr>
        <p:spPr bwMode="auto">
          <a:xfrm>
            <a:off x="5329124" y="1267279"/>
            <a:ext cx="3381375" cy="1150938"/>
          </a:xfrm>
          <a:prstGeom prst="chevron">
            <a:avLst>
              <a:gd name="adj" fmla="val 73382"/>
            </a:avLst>
          </a:prstGeom>
          <a:solidFill>
            <a:schemeClr val="accent6">
              <a:lumMod val="40000"/>
              <a:lumOff val="60000"/>
              <a:alpha val="45097"/>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1800" dirty="0">
                <a:latin typeface="+mn-lt"/>
                <a:cs typeface="+mn-cs"/>
              </a:rPr>
              <a:t>Jgst. 10</a:t>
            </a:r>
          </a:p>
          <a:p>
            <a:pPr algn="ctr" eaLnBrk="0" hangingPunct="0">
              <a:defRPr/>
            </a:pPr>
            <a:r>
              <a:rPr lang="de-DE" sz="1800" dirty="0">
                <a:latin typeface="+mn-lt"/>
                <a:cs typeface="+mn-cs"/>
              </a:rPr>
              <a:t>Entscheidungen</a:t>
            </a:r>
          </a:p>
          <a:p>
            <a:pPr algn="ctr" eaLnBrk="0" hangingPunct="0">
              <a:defRPr/>
            </a:pPr>
            <a:r>
              <a:rPr lang="de-DE" sz="1800" dirty="0">
                <a:latin typeface="+mn-lt"/>
                <a:cs typeface="+mn-cs"/>
              </a:rPr>
              <a:t>         konkretisieren und</a:t>
            </a:r>
          </a:p>
          <a:p>
            <a:pPr algn="ctr" eaLnBrk="0" hangingPunct="0">
              <a:defRPr/>
            </a:pPr>
            <a:r>
              <a:rPr lang="de-DE" sz="1800" dirty="0">
                <a:latin typeface="+mn-lt"/>
                <a:cs typeface="+mn-cs"/>
              </a:rPr>
              <a:t>Übergänge gestalten</a:t>
            </a:r>
          </a:p>
        </p:txBody>
      </p:sp>
      <p:sp>
        <p:nvSpPr>
          <p:cNvPr id="14" name="Oval 13"/>
          <p:cNvSpPr>
            <a:spLocks noChangeArrowheads="1"/>
          </p:cNvSpPr>
          <p:nvPr/>
        </p:nvSpPr>
        <p:spPr bwMode="auto">
          <a:xfrm>
            <a:off x="4249471" y="2417279"/>
            <a:ext cx="1223962" cy="2743200"/>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none" anchor="ctr"/>
          <a:lstStyle/>
          <a:p>
            <a:pPr algn="ctr" eaLnBrk="0" hangingPunct="0">
              <a:defRPr/>
            </a:pPr>
            <a:r>
              <a:rPr lang="de-DE" sz="1800" dirty="0">
                <a:latin typeface="+mn-lt"/>
                <a:cs typeface="+mn-cs"/>
              </a:rPr>
              <a:t>B</a:t>
            </a:r>
          </a:p>
          <a:p>
            <a:pPr algn="ctr" eaLnBrk="0" hangingPunct="0">
              <a:defRPr/>
            </a:pPr>
            <a:r>
              <a:rPr lang="de-DE" sz="1800" dirty="0">
                <a:latin typeface="+mn-lt"/>
                <a:cs typeface="+mn-cs"/>
              </a:rPr>
              <a:t>E</a:t>
            </a:r>
          </a:p>
          <a:p>
            <a:pPr algn="ctr" eaLnBrk="0" hangingPunct="0">
              <a:defRPr/>
            </a:pPr>
            <a:r>
              <a:rPr lang="de-DE" sz="1800" dirty="0">
                <a:latin typeface="+mn-lt"/>
                <a:cs typeface="+mn-cs"/>
              </a:rPr>
              <a:t>R</a:t>
            </a:r>
          </a:p>
          <a:p>
            <a:pPr algn="ctr" eaLnBrk="0" hangingPunct="0">
              <a:defRPr/>
            </a:pPr>
            <a:r>
              <a:rPr lang="de-DE" sz="1800" dirty="0">
                <a:latin typeface="+mn-lt"/>
                <a:cs typeface="+mn-cs"/>
              </a:rPr>
              <a:t>A</a:t>
            </a:r>
          </a:p>
          <a:p>
            <a:pPr algn="ctr" eaLnBrk="0" hangingPunct="0">
              <a:defRPr/>
            </a:pPr>
            <a:r>
              <a:rPr lang="de-DE" sz="1800" dirty="0">
                <a:latin typeface="+mn-lt"/>
                <a:cs typeface="+mn-cs"/>
              </a:rPr>
              <a:t>T</a:t>
            </a:r>
          </a:p>
          <a:p>
            <a:pPr algn="ctr" eaLnBrk="0" hangingPunct="0">
              <a:defRPr/>
            </a:pPr>
            <a:r>
              <a:rPr lang="de-DE" sz="1800" dirty="0">
                <a:latin typeface="+mn-lt"/>
                <a:cs typeface="+mn-cs"/>
              </a:rPr>
              <a:t>U</a:t>
            </a:r>
          </a:p>
          <a:p>
            <a:pPr algn="ctr" eaLnBrk="0" hangingPunct="0">
              <a:defRPr/>
            </a:pPr>
            <a:r>
              <a:rPr lang="de-DE" sz="1800" dirty="0">
                <a:latin typeface="+mn-lt"/>
                <a:cs typeface="+mn-cs"/>
              </a:rPr>
              <a:t>N</a:t>
            </a:r>
          </a:p>
          <a:p>
            <a:pPr algn="ctr" eaLnBrk="0" hangingPunct="0">
              <a:defRPr/>
            </a:pPr>
            <a:r>
              <a:rPr lang="de-DE" sz="1800" dirty="0">
                <a:latin typeface="+mn-lt"/>
                <a:cs typeface="+mn-cs"/>
              </a:rPr>
              <a:t>G</a:t>
            </a:r>
          </a:p>
          <a:p>
            <a:pPr algn="ctr" eaLnBrk="0" hangingPunct="0">
              <a:defRPr/>
            </a:pPr>
            <a:r>
              <a:rPr lang="de-DE" sz="1400" dirty="0">
                <a:latin typeface="+mn-lt"/>
                <a:cs typeface="+mn-cs"/>
              </a:rPr>
              <a:t>(SBO 2)</a:t>
            </a:r>
          </a:p>
        </p:txBody>
      </p:sp>
      <p:sp>
        <p:nvSpPr>
          <p:cNvPr id="16" name="Rectangle 3"/>
          <p:cNvSpPr>
            <a:spLocks noChangeArrowheads="1"/>
          </p:cNvSpPr>
          <p:nvPr/>
        </p:nvSpPr>
        <p:spPr bwMode="auto">
          <a:xfrm>
            <a:off x="161040" y="5457153"/>
            <a:ext cx="6804000" cy="396000"/>
          </a:xfrm>
          <a:prstGeom prst="rect">
            <a:avLst/>
          </a:prstGeom>
          <a:solidFill>
            <a:srgbClr val="FFCC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de-DE" sz="1900" dirty="0">
                <a:latin typeface="+mn-lt"/>
                <a:cs typeface="+mn-cs"/>
              </a:rPr>
              <a:t>Portfolioinstrument </a:t>
            </a:r>
            <a:r>
              <a:rPr lang="de-DE" sz="1400" dirty="0">
                <a:latin typeface="+mn-lt"/>
                <a:cs typeface="+mn-cs"/>
              </a:rPr>
              <a:t>(SBO 3.4) </a:t>
            </a:r>
          </a:p>
        </p:txBody>
      </p:sp>
      <p:sp>
        <p:nvSpPr>
          <p:cNvPr id="15" name="AutoShape 17"/>
          <p:cNvSpPr>
            <a:spLocks noChangeArrowheads="1"/>
          </p:cNvSpPr>
          <p:nvPr/>
        </p:nvSpPr>
        <p:spPr bwMode="auto">
          <a:xfrm>
            <a:off x="236271" y="5811275"/>
            <a:ext cx="8297862" cy="1006475"/>
          </a:xfrm>
          <a:prstGeom prst="upArrowCallout">
            <a:avLst>
              <a:gd name="adj1" fmla="val 217203"/>
              <a:gd name="adj2" fmla="val 217203"/>
              <a:gd name="adj3" fmla="val 16667"/>
              <a:gd name="adj4" fmla="val 66667"/>
            </a:avLst>
          </a:prstGeom>
          <a:solidFill>
            <a:srgbClr val="C0C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de-DE" sz="1600" dirty="0">
              <a:latin typeface="+mn-lt"/>
              <a:cs typeface="+mn-cs"/>
            </a:endParaRPr>
          </a:p>
          <a:p>
            <a:pPr algn="ctr" eaLnBrk="0" hangingPunct="0">
              <a:defRPr/>
            </a:pPr>
            <a:r>
              <a:rPr lang="de-DE" sz="2000" dirty="0">
                <a:latin typeface="+mn-lt"/>
                <a:cs typeface="+mn-cs"/>
              </a:rPr>
              <a:t>Strukturen in Schule (Curriculum </a:t>
            </a:r>
            <a:r>
              <a:rPr lang="de-DE" sz="1400" dirty="0">
                <a:latin typeface="+mn-lt"/>
                <a:cs typeface="+mn-cs"/>
              </a:rPr>
              <a:t>(SBO 3.1)</a:t>
            </a:r>
            <a:r>
              <a:rPr lang="de-DE" sz="2000" dirty="0">
                <a:latin typeface="+mn-lt"/>
                <a:cs typeface="+mn-cs"/>
              </a:rPr>
              <a:t>, </a:t>
            </a:r>
            <a:r>
              <a:rPr lang="de-DE" sz="2000" dirty="0" err="1">
                <a:latin typeface="+mn-lt"/>
                <a:cs typeface="+mn-cs"/>
              </a:rPr>
              <a:t>StuBo</a:t>
            </a:r>
            <a:r>
              <a:rPr lang="de-DE" sz="2000" dirty="0">
                <a:latin typeface="+mn-lt"/>
                <a:cs typeface="+mn-cs"/>
              </a:rPr>
              <a:t> </a:t>
            </a:r>
            <a:r>
              <a:rPr lang="de-DE" sz="1400" dirty="0">
                <a:latin typeface="+mn-lt"/>
                <a:cs typeface="+mn-cs"/>
              </a:rPr>
              <a:t>(SBO 3.2)</a:t>
            </a:r>
            <a:r>
              <a:rPr lang="de-DE" sz="2000" dirty="0">
                <a:latin typeface="+mn-lt"/>
                <a:cs typeface="+mn-cs"/>
              </a:rPr>
              <a:t>, BOB </a:t>
            </a:r>
            <a:r>
              <a:rPr lang="de-DE" sz="1400" dirty="0">
                <a:latin typeface="+mn-lt"/>
                <a:cs typeface="+mn-cs"/>
              </a:rPr>
              <a:t>(SBO 3.3) </a:t>
            </a:r>
          </a:p>
          <a:p>
            <a:pPr algn="ctr" eaLnBrk="0" hangingPunct="0">
              <a:defRPr/>
            </a:pPr>
            <a:r>
              <a:rPr lang="de-DE" sz="2000" dirty="0">
                <a:latin typeface="+mn-lt"/>
                <a:cs typeface="+mn-cs"/>
              </a:rPr>
              <a:t>und Qualität der Umsetzung </a:t>
            </a:r>
            <a:r>
              <a:rPr lang="de-DE" sz="1400" dirty="0">
                <a:latin typeface="+mn-lt"/>
                <a:cs typeface="+mn-cs"/>
              </a:rPr>
              <a:t>(SBO 1) </a:t>
            </a:r>
            <a:r>
              <a:rPr lang="de-DE" sz="2000" dirty="0">
                <a:latin typeface="+mn-lt"/>
                <a:cs typeface="+mn-cs"/>
              </a:rPr>
              <a:t>entwickeln und sichern</a:t>
            </a:r>
          </a:p>
          <a:p>
            <a:pPr algn="ctr" eaLnBrk="0" hangingPunct="0">
              <a:defRPr/>
            </a:pPr>
            <a:endParaRPr lang="de-DE" sz="1200" dirty="0">
              <a:latin typeface="+mn-lt"/>
              <a:cs typeface="+mn-cs"/>
            </a:endParaRPr>
          </a:p>
        </p:txBody>
      </p:sp>
    </p:spTree>
    <p:extLst>
      <p:ext uri="{BB962C8B-B14F-4D97-AF65-F5344CB8AC3E}">
        <p14:creationId xmlns:p14="http://schemas.microsoft.com/office/powerpoint/2010/main" val="270800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1" y="691572"/>
            <a:ext cx="9144000" cy="461664"/>
          </a:xfrm>
          <a:prstGeom prst="rect">
            <a:avLst/>
          </a:prstGeom>
          <a:solidFill>
            <a:schemeClr val="bg1"/>
          </a:solid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de-DE" sz="2400" b="1" dirty="0">
                <a:solidFill>
                  <a:schemeClr val="accent1">
                    <a:lumMod val="50000"/>
                  </a:schemeClr>
                </a:solidFill>
                <a:latin typeface="Arial" panose="020B0604020202020204" pitchFamily="34" charset="0"/>
                <a:ea typeface="+mn-ea"/>
                <a:cs typeface="Arial" panose="020B0604020202020204" pitchFamily="34" charset="0"/>
              </a:rPr>
              <a:t>Berufsfindung als reflexiver Selbstfindungsprozess</a:t>
            </a:r>
          </a:p>
        </p:txBody>
      </p:sp>
      <p:sp>
        <p:nvSpPr>
          <p:cNvPr id="7" name="Shape 110"/>
          <p:cNvSpPr/>
          <p:nvPr/>
        </p:nvSpPr>
        <p:spPr>
          <a:xfrm>
            <a:off x="5570776" y="3265736"/>
            <a:ext cx="3521409" cy="36933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1800" b="1" i="0" u="none" strike="noStrike" cap="none" baseline="0" dirty="0">
                <a:solidFill>
                  <a:srgbClr val="1E4770"/>
                </a:solidFill>
                <a:latin typeface="Arial"/>
                <a:ea typeface="Arial"/>
                <a:cs typeface="Arial"/>
                <a:sym typeface="Arial"/>
              </a:rPr>
              <a:t>Praktische Erfahrung machen</a:t>
            </a:r>
          </a:p>
        </p:txBody>
      </p:sp>
      <p:sp>
        <p:nvSpPr>
          <p:cNvPr id="9" name="Shape 112"/>
          <p:cNvSpPr/>
          <p:nvPr/>
        </p:nvSpPr>
        <p:spPr>
          <a:xfrm>
            <a:off x="4945336" y="2331764"/>
            <a:ext cx="3297618" cy="36933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1800" b="1" i="0" u="none" strike="noStrike" cap="none" baseline="0" dirty="0">
                <a:solidFill>
                  <a:srgbClr val="1E4770"/>
                </a:solidFill>
                <a:latin typeface="Arial"/>
                <a:ea typeface="Arial"/>
                <a:cs typeface="Arial"/>
                <a:sym typeface="Arial"/>
              </a:rPr>
              <a:t>Entscheidungen</a:t>
            </a:r>
            <a:r>
              <a:rPr lang="de-DE" sz="1800" b="1" i="0" u="none" strike="noStrike" cap="none" dirty="0">
                <a:solidFill>
                  <a:srgbClr val="1E4770"/>
                </a:solidFill>
                <a:latin typeface="Arial"/>
                <a:ea typeface="Arial"/>
                <a:cs typeface="Arial"/>
                <a:sym typeface="Arial"/>
              </a:rPr>
              <a:t> </a:t>
            </a:r>
            <a:r>
              <a:rPr lang="de-DE" sz="1800" b="1" i="0" u="none" strike="noStrike" cap="none" baseline="0" dirty="0">
                <a:solidFill>
                  <a:srgbClr val="1E4770"/>
                </a:solidFill>
                <a:latin typeface="Arial"/>
                <a:ea typeface="Arial"/>
                <a:cs typeface="Arial"/>
                <a:sym typeface="Arial"/>
              </a:rPr>
              <a:t>treffen</a:t>
            </a:r>
          </a:p>
        </p:txBody>
      </p:sp>
      <p:sp>
        <p:nvSpPr>
          <p:cNvPr id="6" name="Shape 109"/>
          <p:cNvSpPr/>
          <p:nvPr/>
        </p:nvSpPr>
        <p:spPr>
          <a:xfrm>
            <a:off x="565975" y="4060365"/>
            <a:ext cx="2470906" cy="66689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2000" b="1" i="0" u="none" strike="noStrike" cap="none" baseline="0" dirty="0">
                <a:solidFill>
                  <a:srgbClr val="1E4770"/>
                </a:solidFill>
                <a:latin typeface="Arial"/>
                <a:ea typeface="Arial"/>
                <a:cs typeface="Arial"/>
                <a:sym typeface="Arial"/>
              </a:rPr>
              <a:t>Berufsinformation/ -erkundung</a:t>
            </a:r>
          </a:p>
        </p:txBody>
      </p:sp>
      <p:sp>
        <p:nvSpPr>
          <p:cNvPr id="17" name="Shape 120"/>
          <p:cNvSpPr/>
          <p:nvPr/>
        </p:nvSpPr>
        <p:spPr>
          <a:xfrm>
            <a:off x="986235" y="3006537"/>
            <a:ext cx="2443654" cy="40010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2000" b="1" i="0" u="none" strike="noStrike" cap="none" baseline="0" dirty="0">
                <a:solidFill>
                  <a:srgbClr val="1E4770"/>
                </a:solidFill>
                <a:latin typeface="Arial"/>
                <a:ea typeface="Arial"/>
                <a:cs typeface="Arial"/>
                <a:sym typeface="Arial"/>
              </a:rPr>
              <a:t>Berufsfindung</a:t>
            </a:r>
          </a:p>
        </p:txBody>
      </p:sp>
      <p:sp>
        <p:nvSpPr>
          <p:cNvPr id="18" name="Shape 121"/>
          <p:cNvSpPr/>
          <p:nvPr/>
        </p:nvSpPr>
        <p:spPr>
          <a:xfrm>
            <a:off x="903546" y="2144858"/>
            <a:ext cx="2732350" cy="68856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buSzPct val="25000"/>
            </a:pPr>
            <a:r>
              <a:rPr lang="de-DE" sz="2000" b="1" dirty="0">
                <a:solidFill>
                  <a:srgbClr val="1E4770"/>
                </a:solidFill>
              </a:rPr>
              <a:t>Berufs-/Studienwahl-entscheidung</a:t>
            </a:r>
          </a:p>
        </p:txBody>
      </p:sp>
      <p:sp>
        <p:nvSpPr>
          <p:cNvPr id="19" name="Shape 122"/>
          <p:cNvSpPr/>
          <p:nvPr/>
        </p:nvSpPr>
        <p:spPr>
          <a:xfrm>
            <a:off x="1308892" y="4878597"/>
            <a:ext cx="2600391" cy="67985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2000" b="1" dirty="0">
                <a:solidFill>
                  <a:schemeClr val="accent2"/>
                </a:solidFill>
              </a:rPr>
              <a:t>Einstimmung/ </a:t>
            </a:r>
          </a:p>
          <a:p>
            <a:pPr marL="0" marR="0" lvl="0" indent="0" algn="l" rtl="0">
              <a:spcBef>
                <a:spcPts val="0"/>
              </a:spcBef>
              <a:spcAft>
                <a:spcPts val="0"/>
              </a:spcAft>
              <a:buSzPct val="25000"/>
              <a:buNone/>
            </a:pPr>
            <a:r>
              <a:rPr lang="de-DE" sz="2000" b="1" dirty="0">
                <a:solidFill>
                  <a:schemeClr val="accent2"/>
                </a:solidFill>
              </a:rPr>
              <a:t>erste Orientierung</a:t>
            </a:r>
          </a:p>
        </p:txBody>
      </p:sp>
      <p:sp>
        <p:nvSpPr>
          <p:cNvPr id="20" name="Shape 123"/>
          <p:cNvSpPr/>
          <p:nvPr/>
        </p:nvSpPr>
        <p:spPr>
          <a:xfrm>
            <a:off x="5252175" y="4508119"/>
            <a:ext cx="4036188" cy="46270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lvl="0">
              <a:buSzPct val="25000"/>
            </a:pPr>
            <a:r>
              <a:rPr lang="de-DE" sz="1800" b="1" i="0" u="none" strike="noStrike" cap="none" baseline="0" dirty="0">
                <a:solidFill>
                  <a:srgbClr val="1E4770"/>
                </a:solidFill>
                <a:latin typeface="Arial"/>
                <a:ea typeface="Arial"/>
                <a:cs typeface="Arial"/>
                <a:sym typeface="Arial"/>
              </a:rPr>
              <a:t>Selbsteinschätzung überprüfen</a:t>
            </a:r>
          </a:p>
        </p:txBody>
      </p:sp>
      <p:sp>
        <p:nvSpPr>
          <p:cNvPr id="21" name="Shape 124"/>
          <p:cNvSpPr/>
          <p:nvPr/>
        </p:nvSpPr>
        <p:spPr>
          <a:xfrm>
            <a:off x="5384570" y="2797655"/>
            <a:ext cx="3576930" cy="36933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1800" b="1" i="0" u="none" strike="noStrike" cap="none" baseline="0" dirty="0">
                <a:solidFill>
                  <a:srgbClr val="1E4770"/>
                </a:solidFill>
                <a:latin typeface="Arial"/>
                <a:ea typeface="Arial"/>
                <a:cs typeface="Arial"/>
                <a:sym typeface="Arial"/>
              </a:rPr>
              <a:t>Die eigene Richtung finden</a:t>
            </a:r>
          </a:p>
        </p:txBody>
      </p:sp>
      <p:grpSp>
        <p:nvGrpSpPr>
          <p:cNvPr id="38" name="Gruppieren 37"/>
          <p:cNvGrpSpPr/>
          <p:nvPr/>
        </p:nvGrpSpPr>
        <p:grpSpPr>
          <a:xfrm>
            <a:off x="2209864" y="5830748"/>
            <a:ext cx="3946312" cy="764255"/>
            <a:chOff x="2225630" y="5563069"/>
            <a:chExt cx="3946312" cy="764255"/>
          </a:xfrm>
        </p:grpSpPr>
        <p:sp>
          <p:nvSpPr>
            <p:cNvPr id="32" name="Geschweifte Klammer links 31"/>
            <p:cNvSpPr/>
            <p:nvPr/>
          </p:nvSpPr>
          <p:spPr>
            <a:xfrm rot="16200000">
              <a:off x="4094980" y="4149944"/>
              <a:ext cx="288032" cy="3114281"/>
            </a:xfrm>
            <a:prstGeom prst="leftBrace">
              <a:avLst>
                <a:gd name="adj1" fmla="val 33529"/>
                <a:gd name="adj2" fmla="val 4886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Shape 122"/>
            <p:cNvSpPr/>
            <p:nvPr/>
          </p:nvSpPr>
          <p:spPr>
            <a:xfrm>
              <a:off x="2225630" y="5927215"/>
              <a:ext cx="3946312" cy="40010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2000" b="1" dirty="0">
                  <a:solidFill>
                    <a:schemeClr val="tx1"/>
                  </a:solidFill>
                </a:rPr>
                <a:t>persönliches Berufe-Spektrum</a:t>
              </a:r>
            </a:p>
          </p:txBody>
        </p:sp>
      </p:grpSp>
      <p:grpSp>
        <p:nvGrpSpPr>
          <p:cNvPr id="39" name="Gruppieren 38"/>
          <p:cNvGrpSpPr/>
          <p:nvPr/>
        </p:nvGrpSpPr>
        <p:grpSpPr>
          <a:xfrm>
            <a:off x="699039" y="1270340"/>
            <a:ext cx="3114281" cy="732228"/>
            <a:chOff x="521615" y="972474"/>
            <a:chExt cx="3114281" cy="732228"/>
          </a:xfrm>
        </p:grpSpPr>
        <p:sp>
          <p:nvSpPr>
            <p:cNvPr id="34" name="Geschweifte Klammer links 33"/>
            <p:cNvSpPr/>
            <p:nvPr/>
          </p:nvSpPr>
          <p:spPr>
            <a:xfrm rot="5400000">
              <a:off x="1934740" y="3545"/>
              <a:ext cx="288032" cy="3114281"/>
            </a:xfrm>
            <a:prstGeom prst="leftBrace">
              <a:avLst>
                <a:gd name="adj1" fmla="val 33529"/>
                <a:gd name="adj2" fmla="val 4886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Rechteck 35"/>
            <p:cNvSpPr/>
            <p:nvPr/>
          </p:nvSpPr>
          <p:spPr>
            <a:xfrm>
              <a:off x="1637449" y="972474"/>
              <a:ext cx="1098378" cy="400110"/>
            </a:xfrm>
            <a:prstGeom prst="rect">
              <a:avLst/>
            </a:prstGeom>
          </p:spPr>
          <p:txBody>
            <a:bodyPr wrap="none">
              <a:spAutoFit/>
            </a:bodyPr>
            <a:lstStyle/>
            <a:p>
              <a:pPr lvl="0">
                <a:buSzPct val="25000"/>
              </a:pPr>
              <a:r>
                <a:rPr lang="de-DE" sz="2000" b="1" dirty="0"/>
                <a:t>Phasen</a:t>
              </a:r>
            </a:p>
          </p:txBody>
        </p:sp>
      </p:grpSp>
      <p:grpSp>
        <p:nvGrpSpPr>
          <p:cNvPr id="40" name="Gruppieren 39"/>
          <p:cNvGrpSpPr/>
          <p:nvPr/>
        </p:nvGrpSpPr>
        <p:grpSpPr>
          <a:xfrm>
            <a:off x="4738206" y="1269088"/>
            <a:ext cx="4082267" cy="717086"/>
            <a:chOff x="4738206" y="986988"/>
            <a:chExt cx="4082267" cy="717086"/>
          </a:xfrm>
        </p:grpSpPr>
        <p:sp>
          <p:nvSpPr>
            <p:cNvPr id="35" name="Geschweifte Klammer links 34"/>
            <p:cNvSpPr/>
            <p:nvPr/>
          </p:nvSpPr>
          <p:spPr>
            <a:xfrm rot="5400000">
              <a:off x="6635323" y="-481077"/>
              <a:ext cx="288034" cy="4082267"/>
            </a:xfrm>
            <a:prstGeom prst="leftBrace">
              <a:avLst>
                <a:gd name="adj1" fmla="val 33529"/>
                <a:gd name="adj2" fmla="val 4886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7" name="Rechteck 36"/>
            <p:cNvSpPr/>
            <p:nvPr/>
          </p:nvSpPr>
          <p:spPr>
            <a:xfrm>
              <a:off x="6115294" y="986988"/>
              <a:ext cx="1477520" cy="400110"/>
            </a:xfrm>
            <a:prstGeom prst="rect">
              <a:avLst/>
            </a:prstGeom>
          </p:spPr>
          <p:txBody>
            <a:bodyPr wrap="none">
              <a:spAutoFit/>
            </a:bodyPr>
            <a:lstStyle/>
            <a:p>
              <a:pPr lvl="0">
                <a:buSzPct val="25000"/>
              </a:pPr>
              <a:r>
                <a:rPr lang="de-DE" sz="2000" b="1" dirty="0"/>
                <a:t>Entwicklung</a:t>
              </a:r>
            </a:p>
          </p:txBody>
        </p:sp>
      </p:grpSp>
      <p:grpSp>
        <p:nvGrpSpPr>
          <p:cNvPr id="42" name="Gruppieren 41"/>
          <p:cNvGrpSpPr/>
          <p:nvPr/>
        </p:nvGrpSpPr>
        <p:grpSpPr>
          <a:xfrm>
            <a:off x="2614174" y="2030432"/>
            <a:ext cx="3115297" cy="3629622"/>
            <a:chOff x="2614174" y="1746644"/>
            <a:chExt cx="3115297" cy="3629622"/>
          </a:xfrm>
        </p:grpSpPr>
        <p:grpSp>
          <p:nvGrpSpPr>
            <p:cNvPr id="25" name="Gruppieren 24"/>
            <p:cNvGrpSpPr/>
            <p:nvPr/>
          </p:nvGrpSpPr>
          <p:grpSpPr>
            <a:xfrm>
              <a:off x="2614174" y="1746644"/>
              <a:ext cx="3115297" cy="3629622"/>
              <a:chOff x="2614174" y="1628800"/>
              <a:chExt cx="3115297" cy="3629622"/>
            </a:xfrm>
          </p:grpSpPr>
          <p:sp>
            <p:nvSpPr>
              <p:cNvPr id="4" name="Shape 107"/>
              <p:cNvSpPr/>
              <p:nvPr/>
            </p:nvSpPr>
            <p:spPr>
              <a:xfrm>
                <a:off x="2614174" y="1628800"/>
                <a:ext cx="3115297" cy="3629622"/>
              </a:xfrm>
              <a:prstGeom prst="diamond">
                <a:avLst/>
              </a:prstGeom>
              <a:solidFill>
                <a:srgbClr val="FFFFF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2000" b="0" i="0" u="none" strike="noStrike" cap="none" baseline="0">
                    <a:solidFill>
                      <a:srgbClr val="FFFFFF"/>
                    </a:solidFill>
                    <a:latin typeface="Arial"/>
                    <a:ea typeface="Arial"/>
                    <a:cs typeface="Arial"/>
                    <a:sym typeface="Arial"/>
                  </a:rPr>
                  <a:t>BI</a:t>
                </a:r>
              </a:p>
            </p:txBody>
          </p:sp>
          <p:cxnSp>
            <p:nvCxnSpPr>
              <p:cNvPr id="10" name="Shape 113"/>
              <p:cNvCxnSpPr/>
              <p:nvPr/>
            </p:nvCxnSpPr>
            <p:spPr>
              <a:xfrm>
                <a:off x="3596108" y="2290379"/>
                <a:ext cx="1142098" cy="0"/>
              </a:xfrm>
              <a:prstGeom prst="straightConnector1">
                <a:avLst/>
              </a:prstGeom>
              <a:noFill/>
              <a:ln w="9525" cap="flat" cmpd="sng">
                <a:solidFill>
                  <a:schemeClr val="dk1"/>
                </a:solidFill>
                <a:prstDash val="dash"/>
                <a:round/>
                <a:headEnd type="none" w="med" len="med"/>
                <a:tailEnd type="none" w="med" len="med"/>
              </a:ln>
            </p:spPr>
          </p:cxnSp>
          <p:cxnSp>
            <p:nvCxnSpPr>
              <p:cNvPr id="11" name="Shape 114"/>
              <p:cNvCxnSpPr/>
              <p:nvPr/>
            </p:nvCxnSpPr>
            <p:spPr>
              <a:xfrm>
                <a:off x="3500572" y="4439556"/>
                <a:ext cx="1342499" cy="0"/>
              </a:xfrm>
              <a:prstGeom prst="straightConnector1">
                <a:avLst/>
              </a:prstGeom>
              <a:noFill/>
              <a:ln w="9525" cap="flat" cmpd="sng">
                <a:solidFill>
                  <a:schemeClr val="dk1"/>
                </a:solidFill>
                <a:prstDash val="dash"/>
                <a:round/>
                <a:headEnd type="none" w="med" len="med"/>
                <a:tailEnd type="none" w="med" len="med"/>
              </a:ln>
            </p:spPr>
          </p:cxnSp>
          <p:cxnSp>
            <p:nvCxnSpPr>
              <p:cNvPr id="14" name="Shape 117"/>
              <p:cNvCxnSpPr>
                <a:stCxn id="4" idx="1"/>
                <a:endCxn id="4" idx="3"/>
              </p:cNvCxnSpPr>
              <p:nvPr/>
            </p:nvCxnSpPr>
            <p:spPr>
              <a:xfrm>
                <a:off x="2614174" y="3443612"/>
                <a:ext cx="3115200" cy="0"/>
              </a:xfrm>
              <a:prstGeom prst="straightConnector1">
                <a:avLst/>
              </a:prstGeom>
              <a:noFill/>
              <a:ln w="9525" cap="flat" cmpd="sng">
                <a:solidFill>
                  <a:schemeClr val="dk1"/>
                </a:solidFill>
                <a:prstDash val="dash"/>
                <a:round/>
                <a:headEnd type="none" w="med" len="med"/>
                <a:tailEnd type="none" w="med" len="med"/>
              </a:ln>
            </p:spPr>
          </p:cxnSp>
        </p:grpSp>
        <p:sp>
          <p:nvSpPr>
            <p:cNvPr id="41" name="Textfeld 40"/>
            <p:cNvSpPr txBox="1"/>
            <p:nvPr/>
          </p:nvSpPr>
          <p:spPr>
            <a:xfrm>
              <a:off x="2973590" y="3041725"/>
              <a:ext cx="2733441" cy="584775"/>
            </a:xfrm>
            <a:prstGeom prst="rect">
              <a:avLst/>
            </a:prstGeom>
            <a:noFill/>
          </p:spPr>
          <p:txBody>
            <a:bodyPr wrap="none" rtlCol="0">
              <a:spAutoFit/>
            </a:bodyPr>
            <a:lstStyle/>
            <a:p>
              <a:r>
                <a:rPr lang="de-DE" sz="3200" b="1" dirty="0"/>
                <a:t>Jugendlicher</a:t>
              </a:r>
            </a:p>
          </p:txBody>
        </p:sp>
      </p:grpSp>
      <p:sp>
        <p:nvSpPr>
          <p:cNvPr id="44" name="Shape 112"/>
          <p:cNvSpPr/>
          <p:nvPr/>
        </p:nvSpPr>
        <p:spPr>
          <a:xfrm>
            <a:off x="4485084" y="1984371"/>
            <a:ext cx="3297618" cy="36933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1800" b="1" i="0" u="none" strike="noStrike" cap="none" baseline="0" dirty="0">
                <a:solidFill>
                  <a:srgbClr val="1E4770"/>
                </a:solidFill>
                <a:latin typeface="Arial"/>
                <a:ea typeface="Arial"/>
                <a:cs typeface="Arial"/>
                <a:sym typeface="Arial"/>
              </a:rPr>
              <a:t>Entscheidungen realisieren</a:t>
            </a:r>
          </a:p>
        </p:txBody>
      </p:sp>
      <p:sp>
        <p:nvSpPr>
          <p:cNvPr id="45" name="Shape 125"/>
          <p:cNvSpPr/>
          <p:nvPr/>
        </p:nvSpPr>
        <p:spPr>
          <a:xfrm>
            <a:off x="4770898" y="4910163"/>
            <a:ext cx="4430629" cy="616726"/>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spcAft>
                <a:spcPts val="0"/>
              </a:spcAft>
              <a:buSzPct val="25000"/>
              <a:buNone/>
            </a:pPr>
            <a:r>
              <a:rPr lang="de-DE" sz="1800" b="1" i="0" u="none" strike="noStrike" cap="none" baseline="0" dirty="0">
                <a:solidFill>
                  <a:schemeClr val="accent2"/>
                </a:solidFill>
                <a:latin typeface="Arial"/>
                <a:ea typeface="Arial"/>
                <a:cs typeface="Arial"/>
                <a:sym typeface="Arial"/>
              </a:rPr>
              <a:t>Orientierung finden/ Bewusstwerden der eignen Interessen und Fähigkeiten</a:t>
            </a:r>
          </a:p>
        </p:txBody>
      </p:sp>
      <p:sp>
        <p:nvSpPr>
          <p:cNvPr id="46" name="Shape 126"/>
          <p:cNvSpPr/>
          <p:nvPr/>
        </p:nvSpPr>
        <p:spPr>
          <a:xfrm>
            <a:off x="5639047" y="3898276"/>
            <a:ext cx="3181427" cy="4829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de-DE" sz="1800" b="1" dirty="0">
                <a:solidFill>
                  <a:srgbClr val="1E4770"/>
                </a:solidFill>
              </a:rPr>
              <a:t>Berufe-Spektrum durch  Informationen erweitern</a:t>
            </a:r>
          </a:p>
        </p:txBody>
      </p:sp>
    </p:spTree>
    <p:extLst>
      <p:ext uri="{BB962C8B-B14F-4D97-AF65-F5344CB8AC3E}">
        <p14:creationId xmlns:p14="http://schemas.microsoft.com/office/powerpoint/2010/main" val="11074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17" grpId="0"/>
      <p:bldP spid="18" grpId="0"/>
      <p:bldP spid="19" grpId="0"/>
      <p:bldP spid="20" grpId="0"/>
      <p:bldP spid="21"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693" y="188686"/>
            <a:ext cx="8631827" cy="941467"/>
          </a:xfrm>
        </p:spPr>
        <p:txBody>
          <a:bodyPr>
            <a:noAutofit/>
          </a:bodyPr>
          <a:lstStyle/>
          <a:p>
            <a:r>
              <a:rPr lang="de-DE" sz="2400" b="1" dirty="0">
                <a:solidFill>
                  <a:schemeClr val="accent1">
                    <a:lumMod val="50000"/>
                  </a:schemeClr>
                </a:solidFill>
                <a:latin typeface="Arial" panose="020B0604020202020204" pitchFamily="34" charset="0"/>
                <a:cs typeface="Arial" panose="020B0604020202020204" pitchFamily="34" charset="0"/>
              </a:rPr>
              <a:t>Elemente der schulischen Berufs-und Studienorientierung</a:t>
            </a:r>
          </a:p>
        </p:txBody>
      </p:sp>
      <p:sp>
        <p:nvSpPr>
          <p:cNvPr id="5" name="Rechteck 6"/>
          <p:cNvSpPr>
            <a:spLocks noChangeArrowheads="1"/>
          </p:cNvSpPr>
          <p:nvPr/>
        </p:nvSpPr>
        <p:spPr bwMode="auto">
          <a:xfrm>
            <a:off x="285750" y="2236255"/>
            <a:ext cx="2124000" cy="219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Berufsorientierung</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integrativer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Bestandteil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jedes</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Fachunterrichts</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accent1">
                  <a:lumMod val="50000"/>
                </a:schemeClr>
              </a:solidFill>
              <a:effectLst/>
              <a:uLnTx/>
              <a:uFillTx/>
            </a:endParaRPr>
          </a:p>
        </p:txBody>
      </p:sp>
      <p:sp>
        <p:nvSpPr>
          <p:cNvPr id="10" name="Rechteck 12"/>
          <p:cNvSpPr>
            <a:spLocks noChangeArrowheads="1"/>
          </p:cNvSpPr>
          <p:nvPr/>
        </p:nvSpPr>
        <p:spPr bwMode="auto">
          <a:xfrm>
            <a:off x="285750" y="4433048"/>
            <a:ext cx="8525665" cy="971550"/>
          </a:xfrm>
          <a:prstGeom prst="rect">
            <a:avLst/>
          </a:prstGeom>
          <a:solidFill>
            <a:schemeClr val="bg2">
              <a:lumMod val="40000"/>
              <a:lumOff val="60000"/>
            </a:schemeClr>
          </a:solidFill>
          <a:ln w="9525" algn="ctr">
            <a:solidFill>
              <a:schemeClr val="tx1"/>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accent1">
                    <a:lumMod val="50000"/>
                  </a:schemeClr>
                </a:solidFill>
                <a:effectLst/>
                <a:uLnTx/>
                <a:uFillTx/>
              </a:rPr>
              <a:t>Berufsorientierungsbüro (BOB)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accent1">
                    <a:lumMod val="50000"/>
                  </a:schemeClr>
                </a:solidFill>
                <a:effectLst/>
                <a:uLnTx/>
                <a:uFillTx/>
              </a:rPr>
              <a:t>als Schülerberatungszentrum und Berufswahlkoordinierungsbüro</a:t>
            </a:r>
          </a:p>
        </p:txBody>
      </p:sp>
      <p:sp>
        <p:nvSpPr>
          <p:cNvPr id="4" name="Rechteck 5"/>
          <p:cNvSpPr>
            <a:spLocks noChangeArrowheads="1"/>
          </p:cNvSpPr>
          <p:nvPr/>
        </p:nvSpPr>
        <p:spPr bwMode="auto">
          <a:xfrm>
            <a:off x="285750" y="1597773"/>
            <a:ext cx="8525665" cy="628650"/>
          </a:xfrm>
          <a:prstGeom prst="rect">
            <a:avLst/>
          </a:prstGeom>
          <a:solidFill>
            <a:schemeClr val="bg2">
              <a:lumMod val="40000"/>
              <a:lumOff val="60000"/>
            </a:schemeClr>
          </a:solidFill>
          <a:ln w="9525" algn="ctr">
            <a:solidFill>
              <a:schemeClr val="tx1"/>
            </a:solidFill>
            <a:round/>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accent1">
                    <a:lumMod val="50000"/>
                  </a:schemeClr>
                </a:solidFill>
                <a:effectLst/>
                <a:uLnTx/>
                <a:uFillTx/>
              </a:rPr>
              <a:t>Öffnung und Vernetzung zum regionalen Umfeld</a:t>
            </a:r>
          </a:p>
        </p:txBody>
      </p:sp>
      <p:sp>
        <p:nvSpPr>
          <p:cNvPr id="3" name="Textfeld 2"/>
          <p:cNvSpPr txBox="1"/>
          <p:nvPr/>
        </p:nvSpPr>
        <p:spPr>
          <a:xfrm>
            <a:off x="285750" y="5557654"/>
            <a:ext cx="8546400" cy="646331"/>
          </a:xfrm>
          <a:prstGeom prst="rect">
            <a:avLst/>
          </a:prstGeom>
          <a:noFill/>
          <a:ln w="57150">
            <a:solidFill>
              <a:srgbClr val="92D0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chemeClr val="accent1">
                    <a:lumMod val="50000"/>
                  </a:schemeClr>
                </a:solidFill>
                <a:effectLst/>
                <a:uLnTx/>
                <a:uFillTx/>
              </a:rPr>
              <a:t>Einbezug des Kompetenzerwerbs aus non-formalen und informellen Lernzusammenhängen</a:t>
            </a:r>
          </a:p>
        </p:txBody>
      </p:sp>
      <p:sp>
        <p:nvSpPr>
          <p:cNvPr id="9" name="Rechteck 8"/>
          <p:cNvSpPr>
            <a:spLocks noChangeArrowheads="1"/>
          </p:cNvSpPr>
          <p:nvPr/>
        </p:nvSpPr>
        <p:spPr bwMode="auto">
          <a:xfrm>
            <a:off x="6687415" y="2233566"/>
            <a:ext cx="2124000" cy="219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Diagnose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Förderplanung</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Beratung</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Wegebegleitung</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accent1">
                  <a:lumMod val="50000"/>
                </a:schemeClr>
              </a:solidFill>
              <a:effectLst/>
              <a:uLnTx/>
              <a:uFillTx/>
            </a:endParaRPr>
          </a:p>
        </p:txBody>
      </p:sp>
      <p:sp>
        <p:nvSpPr>
          <p:cNvPr id="6" name="Rechteck 7"/>
          <p:cNvSpPr>
            <a:spLocks noChangeArrowheads="1"/>
          </p:cNvSpPr>
          <p:nvPr/>
        </p:nvSpPr>
        <p:spPr bwMode="auto">
          <a:xfrm>
            <a:off x="2420705" y="2233466"/>
            <a:ext cx="2124000" cy="219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Individuelle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Förderung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 der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Ausbildungs-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a:ln>
                  <a:noFill/>
                </a:ln>
                <a:solidFill>
                  <a:schemeClr val="accent1">
                    <a:lumMod val="50000"/>
                  </a:schemeClr>
                </a:solidFill>
                <a:effectLst/>
                <a:uLnTx/>
                <a:uFillTx/>
              </a:rPr>
              <a:t>f</a:t>
            </a:r>
            <a:r>
              <a:rPr kumimoji="0" lang="de-DE" sz="1400" b="1" i="0" u="none" strike="noStrike" kern="0" cap="none" spc="0" normalizeH="0" baseline="0" noProof="0" dirty="0" err="1">
                <a:ln>
                  <a:noFill/>
                </a:ln>
                <a:solidFill>
                  <a:schemeClr val="accent1">
                    <a:lumMod val="50000"/>
                  </a:schemeClr>
                </a:solidFill>
                <a:effectLst/>
                <a:uLnTx/>
                <a:uFillTx/>
              </a:rPr>
              <a:t>ähigkeit</a:t>
            </a: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accent1">
                    <a:lumMod val="50000"/>
                  </a:schemeClr>
                </a:solidFill>
                <a:effectLst/>
                <a:uLnTx/>
                <a:uFillTx/>
              </a:rPr>
              <a:t>unter Einbindung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accent1">
                    <a:lumMod val="50000"/>
                  </a:schemeClr>
                </a:solidFill>
                <a:effectLst/>
                <a:uLnTx/>
                <a:uFillTx/>
              </a:rPr>
              <a:t>externer Lernorte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chemeClr val="accent1">
                  <a:lumMod val="50000"/>
                </a:schemeClr>
              </a:solidFill>
              <a:effectLst/>
              <a:uLnTx/>
              <a:uFillTx/>
            </a:endParaRPr>
          </a:p>
        </p:txBody>
      </p:sp>
      <p:sp>
        <p:nvSpPr>
          <p:cNvPr id="7" name="Rechteck 8"/>
          <p:cNvSpPr>
            <a:spLocks noChangeArrowheads="1"/>
          </p:cNvSpPr>
          <p:nvPr/>
        </p:nvSpPr>
        <p:spPr bwMode="auto">
          <a:xfrm>
            <a:off x="4556607" y="2236255"/>
            <a:ext cx="2124000" cy="219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Information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Praxis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der Arbeitswelt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außerschulischen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chemeClr val="accent1">
                    <a:lumMod val="50000"/>
                  </a:schemeClr>
                </a:solidFill>
                <a:effectLst/>
                <a:uLnTx/>
                <a:uFillTx/>
              </a:rPr>
              <a:t>Lernorten</a:t>
            </a:r>
            <a:endParaRPr kumimoji="0" lang="de-DE" sz="1400" b="0" i="0" u="none" strike="noStrike" kern="0" cap="none" spc="0" normalizeH="0" baseline="0" noProof="0" dirty="0">
              <a:ln>
                <a:noFill/>
              </a:ln>
              <a:solidFill>
                <a:schemeClr val="accent1">
                  <a:lumMod val="50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15155606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3055</Words>
  <Application>Microsoft Office PowerPoint</Application>
  <PresentationFormat>Bildschirmpräsentation (4:3)</PresentationFormat>
  <Paragraphs>532</Paragraphs>
  <Slides>35</Slides>
  <Notes>23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Courier New</vt:lpstr>
      <vt:lpstr>Times New Roman</vt:lpstr>
      <vt:lpstr>Wingdings</vt:lpstr>
      <vt:lpstr>Office</vt:lpstr>
      <vt:lpstr>Informationen zur Potenzialanalyse und dem Landesvorhaben „Kein Abschluss ohne Anschluss“  </vt:lpstr>
      <vt:lpstr>Das Landesvorhaben „Kein Abschluss ohne Anschluss – Übergang Schule-Beruf in NRW“</vt:lpstr>
      <vt:lpstr>PowerPoint-Präsentation</vt:lpstr>
      <vt:lpstr>Grundlagen für die schulische Umsetzung </vt:lpstr>
      <vt:lpstr>PowerPoint-Präsentation</vt:lpstr>
      <vt:lpstr>Wer ist in der Schule zuständig für die Berufs- und Studienorientierung?</vt:lpstr>
      <vt:lpstr>PowerPoint-Präsentation</vt:lpstr>
      <vt:lpstr>PowerPoint-Präsentation</vt:lpstr>
      <vt:lpstr>Elemente der schulischen Berufs-und Studienorientierung</vt:lpstr>
      <vt:lpstr>PowerPoint-Präsentation</vt:lpstr>
      <vt:lpstr>Die Potenzialanalyse als Basis  individueller Förderung in der Berufsorientierung</vt:lpstr>
      <vt:lpstr>Begriffsbestimmung</vt:lpstr>
      <vt:lpstr>Die Potenzialanalyse ist eine  stärken- und handlungsorientierte Analyse  Kernelement: Handlungsorientierte Beobachtungsaufgaben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Datenerfassung</vt:lpstr>
      <vt:lpstr>PowerPoint-Präsentation</vt:lpstr>
      <vt:lpstr>Zertifikat und Auswertungsdokumentation</vt:lpstr>
      <vt:lpstr>PowerPoint-Präsentation</vt:lpstr>
      <vt:lpstr>Die Potenzialanalyse als Basis der individueller Förderung </vt:lpstr>
      <vt:lpstr>Beratung</vt:lpstr>
      <vt:lpstr>Portfolioinstrument</vt:lpstr>
      <vt:lpstr>PowerPoint-Präsentation</vt:lpstr>
      <vt:lpstr>Arbeitshilfen KAoA für die Schulen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Informationsabend zur Berufsorientierung an der xxx-Schule</dc:title>
  <dc:creator>Oliver Decka</dc:creator>
  <cp:lastModifiedBy>André Odenthal</cp:lastModifiedBy>
  <cp:revision>164</cp:revision>
  <dcterms:created xsi:type="dcterms:W3CDTF">2016-09-06T02:10:44Z</dcterms:created>
  <dcterms:modified xsi:type="dcterms:W3CDTF">2021-01-21T14:38:04Z</dcterms:modified>
</cp:coreProperties>
</file>