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handoutMasterIdLst>
    <p:handoutMasterId r:id="rId13"/>
  </p:handoutMasterIdLst>
  <p:sldIdLst>
    <p:sldId id="466" r:id="rId2"/>
    <p:sldId id="467" r:id="rId3"/>
    <p:sldId id="360" r:id="rId4"/>
    <p:sldId id="463" r:id="rId5"/>
    <p:sldId id="400" r:id="rId6"/>
    <p:sldId id="465" r:id="rId7"/>
    <p:sldId id="464" r:id="rId8"/>
    <p:sldId id="452" r:id="rId9"/>
    <p:sldId id="470" r:id="rId10"/>
    <p:sldId id="329" r:id="rId11"/>
  </p:sldIdLst>
  <p:sldSz cx="9144000" cy="6858000" type="screen4x3"/>
  <p:notesSz cx="9928225" cy="6797675"/>
  <p:embeddedFontLst>
    <p:embeddedFont>
      <p:font typeface="Verdana" panose="020B060403050404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de-DE"/>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40" userDrawn="1">
          <p15:clr>
            <a:srgbClr val="A4A3A4"/>
          </p15:clr>
        </p15:guide>
        <p15:guide id="2" pos="312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3E5FF"/>
    <a:srgbClr val="008000"/>
    <a:srgbClr val="F4F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3982" autoAdjust="0"/>
  </p:normalViewPr>
  <p:slideViewPr>
    <p:cSldViewPr>
      <p:cViewPr>
        <p:scale>
          <a:sx n="90" d="100"/>
          <a:sy n="90" d="100"/>
        </p:scale>
        <p:origin x="-2160"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6786"/>
    </p:cViewPr>
  </p:sorterViewPr>
  <p:notesViewPr>
    <p:cSldViewPr>
      <p:cViewPr varScale="1">
        <p:scale>
          <a:sx n="80" d="100"/>
          <a:sy n="80" d="100"/>
        </p:scale>
        <p:origin x="4002" y="102"/>
      </p:cViewPr>
      <p:guideLst>
        <p:guide orient="horz" pos="2140"/>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713C5-A6D4-4A69-8926-53DFD72DC873}" type="doc">
      <dgm:prSet loTypeId="urn:microsoft.com/office/officeart/2005/8/layout/chevron1" loCatId="process" qsTypeId="urn:microsoft.com/office/officeart/2005/8/quickstyle/simple1" qsCatId="simple" csTypeId="urn:microsoft.com/office/officeart/2005/8/colors/accent1_2" csCatId="accent1" phldr="1"/>
      <dgm:spPr/>
    </dgm:pt>
    <dgm:pt modelId="{2F10A1E4-675E-4A31-80E6-AF8C553EB6C8}">
      <dgm:prSet phldrT="[Text]" custT="1"/>
      <dgm:spPr>
        <a:solidFill>
          <a:srgbClr val="A3E5FF"/>
        </a:solidFill>
      </dgm:spPr>
      <dgm:t>
        <a:bodyPr/>
        <a:lstStyle/>
        <a:p>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Akad. Berufsfelder und Studienwege kennenlernen und Praxis erfahren</a:t>
          </a:r>
        </a:p>
      </dgm:t>
    </dgm:pt>
    <dgm:pt modelId="{9CC236BD-E88D-4227-8120-6C68FD794F12}" type="parTrans" cxnId="{9CE1CEEF-69C4-4888-A94C-A53E50E402EF}">
      <dgm:prSet/>
      <dgm:spPr/>
      <dgm:t>
        <a:bodyPr/>
        <a:lstStyle/>
        <a:p>
          <a:endParaRPr lang="de-DE"/>
        </a:p>
      </dgm:t>
    </dgm:pt>
    <dgm:pt modelId="{07DCCC7D-1A3A-4D6A-976B-9D78F07E9E16}" type="sibTrans" cxnId="{9CE1CEEF-69C4-4888-A94C-A53E50E402EF}">
      <dgm:prSet/>
      <dgm:spPr/>
      <dgm:t>
        <a:bodyPr/>
        <a:lstStyle/>
        <a:p>
          <a:endParaRPr lang="de-DE"/>
        </a:p>
      </dgm:t>
    </dgm:pt>
    <dgm:pt modelId="{26C7FCCE-A613-41F6-AA22-92F7B9025171}">
      <dgm:prSet phldrT="[Text]" custT="1"/>
      <dgm:spPr>
        <a:solidFill>
          <a:srgbClr val="A3E5FF"/>
        </a:solidFill>
      </dgm:spPr>
      <dgm:t>
        <a:bodyPr/>
        <a:lstStyle/>
        <a:p>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Individuelle Voraussetzungen für ein Studium überprüfen</a:t>
          </a:r>
        </a:p>
      </dgm:t>
    </dgm:pt>
    <dgm:pt modelId="{BE824D3D-54EE-4F7E-85BB-8881ABB13437}" type="parTrans" cxnId="{D0367C7F-797B-4732-8B66-E5E39F1E92F5}">
      <dgm:prSet/>
      <dgm:spPr/>
      <dgm:t>
        <a:bodyPr/>
        <a:lstStyle/>
        <a:p>
          <a:endParaRPr lang="de-DE"/>
        </a:p>
      </dgm:t>
    </dgm:pt>
    <dgm:pt modelId="{52BDF262-C2D9-4C79-AAEF-7ACA7BC8476A}" type="sibTrans" cxnId="{D0367C7F-797B-4732-8B66-E5E39F1E92F5}">
      <dgm:prSet/>
      <dgm:spPr/>
      <dgm:t>
        <a:bodyPr/>
        <a:lstStyle/>
        <a:p>
          <a:endParaRPr lang="de-DE"/>
        </a:p>
      </dgm:t>
    </dgm:pt>
    <dgm:pt modelId="{B33DDA3A-3144-461D-9E71-F12179B84C90}">
      <dgm:prSet phldrT="[Text]" custT="1"/>
      <dgm:spPr>
        <a:solidFill>
          <a:srgbClr val="A3E5FF"/>
        </a:solidFill>
      </dgm:spPr>
      <dgm:t>
        <a:bodyPr/>
        <a:lstStyle/>
        <a:p>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Entscheidungen konkretisieren und Übergänge gestalten</a:t>
          </a:r>
        </a:p>
      </dgm:t>
    </dgm:pt>
    <dgm:pt modelId="{4B93F065-DC51-4C22-BF81-519F0BF33D9C}" type="parTrans" cxnId="{01D7C084-553F-42F2-8761-B56925670802}">
      <dgm:prSet/>
      <dgm:spPr/>
      <dgm:t>
        <a:bodyPr/>
        <a:lstStyle/>
        <a:p>
          <a:endParaRPr lang="de-DE"/>
        </a:p>
      </dgm:t>
    </dgm:pt>
    <dgm:pt modelId="{4A9CE66E-3A20-483E-904B-21C8EC557D5F}" type="sibTrans" cxnId="{01D7C084-553F-42F2-8761-B56925670802}">
      <dgm:prSet/>
      <dgm:spPr/>
      <dgm:t>
        <a:bodyPr/>
        <a:lstStyle/>
        <a:p>
          <a:endParaRPr lang="de-DE"/>
        </a:p>
      </dgm:t>
    </dgm:pt>
    <dgm:pt modelId="{0C931FF3-F7B1-45B6-8E50-C9E8112670DB}" type="pres">
      <dgm:prSet presAssocID="{9B3713C5-A6D4-4A69-8926-53DFD72DC873}" presName="Name0" presStyleCnt="0">
        <dgm:presLayoutVars>
          <dgm:dir/>
          <dgm:animLvl val="lvl"/>
          <dgm:resizeHandles val="exact"/>
        </dgm:presLayoutVars>
      </dgm:prSet>
      <dgm:spPr/>
    </dgm:pt>
    <dgm:pt modelId="{6B35753A-3D6B-4E36-81AA-FC363AB885FB}" type="pres">
      <dgm:prSet presAssocID="{2F10A1E4-675E-4A31-80E6-AF8C553EB6C8}" presName="parTxOnly" presStyleLbl="node1" presStyleIdx="0" presStyleCnt="3" custLinFactY="-41790" custLinFactNeighborX="-10559" custLinFactNeighborY="-100000">
        <dgm:presLayoutVars>
          <dgm:chMax val="0"/>
          <dgm:chPref val="0"/>
          <dgm:bulletEnabled val="1"/>
        </dgm:presLayoutVars>
      </dgm:prSet>
      <dgm:spPr/>
      <dgm:t>
        <a:bodyPr/>
        <a:lstStyle/>
        <a:p>
          <a:endParaRPr lang="de-DE"/>
        </a:p>
      </dgm:t>
    </dgm:pt>
    <dgm:pt modelId="{083A359B-B35D-4E42-ACBF-16E4737D754F}" type="pres">
      <dgm:prSet presAssocID="{07DCCC7D-1A3A-4D6A-976B-9D78F07E9E16}" presName="parTxOnlySpace" presStyleCnt="0"/>
      <dgm:spPr/>
    </dgm:pt>
    <dgm:pt modelId="{4C42D3F1-1A53-488A-9D1F-CC3C804B318F}" type="pres">
      <dgm:prSet presAssocID="{26C7FCCE-A613-41F6-AA22-92F7B9025171}" presName="parTxOnly" presStyleLbl="node1" presStyleIdx="1" presStyleCnt="3" custLinFactY="-41790" custLinFactNeighborX="-83679" custLinFactNeighborY="-100000">
        <dgm:presLayoutVars>
          <dgm:chMax val="0"/>
          <dgm:chPref val="0"/>
          <dgm:bulletEnabled val="1"/>
        </dgm:presLayoutVars>
      </dgm:prSet>
      <dgm:spPr/>
      <dgm:t>
        <a:bodyPr/>
        <a:lstStyle/>
        <a:p>
          <a:endParaRPr lang="de-DE"/>
        </a:p>
      </dgm:t>
    </dgm:pt>
    <dgm:pt modelId="{A0F418A3-1426-4D25-B6FA-465DA9D0CECE}" type="pres">
      <dgm:prSet presAssocID="{52BDF262-C2D9-4C79-AAEF-7ACA7BC8476A}" presName="parTxOnlySpace" presStyleCnt="0"/>
      <dgm:spPr/>
    </dgm:pt>
    <dgm:pt modelId="{E767ABFB-0193-48D1-82B5-FB24DC8011C5}" type="pres">
      <dgm:prSet presAssocID="{B33DDA3A-3144-461D-9E71-F12179B84C90}" presName="parTxOnly" presStyleLbl="node1" presStyleIdx="2" presStyleCnt="3" custLinFactX="-5680" custLinFactY="-41790" custLinFactNeighborX="-100000" custLinFactNeighborY="-100000">
        <dgm:presLayoutVars>
          <dgm:chMax val="0"/>
          <dgm:chPref val="0"/>
          <dgm:bulletEnabled val="1"/>
        </dgm:presLayoutVars>
      </dgm:prSet>
      <dgm:spPr/>
      <dgm:t>
        <a:bodyPr/>
        <a:lstStyle/>
        <a:p>
          <a:endParaRPr lang="de-DE"/>
        </a:p>
      </dgm:t>
    </dgm:pt>
  </dgm:ptLst>
  <dgm:cxnLst>
    <dgm:cxn modelId="{D0367C7F-797B-4732-8B66-E5E39F1E92F5}" srcId="{9B3713C5-A6D4-4A69-8926-53DFD72DC873}" destId="{26C7FCCE-A613-41F6-AA22-92F7B9025171}" srcOrd="1" destOrd="0" parTransId="{BE824D3D-54EE-4F7E-85BB-8881ABB13437}" sibTransId="{52BDF262-C2D9-4C79-AAEF-7ACA7BC8476A}"/>
    <dgm:cxn modelId="{C61A4885-24BF-43E3-8869-0431050C4405}" type="presOf" srcId="{2F10A1E4-675E-4A31-80E6-AF8C553EB6C8}" destId="{6B35753A-3D6B-4E36-81AA-FC363AB885FB}" srcOrd="0" destOrd="0" presId="urn:microsoft.com/office/officeart/2005/8/layout/chevron1"/>
    <dgm:cxn modelId="{9CE1CEEF-69C4-4888-A94C-A53E50E402EF}" srcId="{9B3713C5-A6D4-4A69-8926-53DFD72DC873}" destId="{2F10A1E4-675E-4A31-80E6-AF8C553EB6C8}" srcOrd="0" destOrd="0" parTransId="{9CC236BD-E88D-4227-8120-6C68FD794F12}" sibTransId="{07DCCC7D-1A3A-4D6A-976B-9D78F07E9E16}"/>
    <dgm:cxn modelId="{9D23D617-5CA7-4147-8C28-7F6ACCD324C0}" type="presOf" srcId="{B33DDA3A-3144-461D-9E71-F12179B84C90}" destId="{E767ABFB-0193-48D1-82B5-FB24DC8011C5}" srcOrd="0" destOrd="0" presId="urn:microsoft.com/office/officeart/2005/8/layout/chevron1"/>
    <dgm:cxn modelId="{F5272B97-70A2-41A2-AA91-D56DEEDA5551}" type="presOf" srcId="{26C7FCCE-A613-41F6-AA22-92F7B9025171}" destId="{4C42D3F1-1A53-488A-9D1F-CC3C804B318F}" srcOrd="0" destOrd="0" presId="urn:microsoft.com/office/officeart/2005/8/layout/chevron1"/>
    <dgm:cxn modelId="{01D7C084-553F-42F2-8761-B56925670802}" srcId="{9B3713C5-A6D4-4A69-8926-53DFD72DC873}" destId="{B33DDA3A-3144-461D-9E71-F12179B84C90}" srcOrd="2" destOrd="0" parTransId="{4B93F065-DC51-4C22-BF81-519F0BF33D9C}" sibTransId="{4A9CE66E-3A20-483E-904B-21C8EC557D5F}"/>
    <dgm:cxn modelId="{8C90F610-0561-454E-BF85-2B449DCF5D1C}" type="presOf" srcId="{9B3713C5-A6D4-4A69-8926-53DFD72DC873}" destId="{0C931FF3-F7B1-45B6-8E50-C9E8112670DB}" srcOrd="0" destOrd="0" presId="urn:microsoft.com/office/officeart/2005/8/layout/chevron1"/>
    <dgm:cxn modelId="{82CF1D54-6223-4D93-8470-572EBD723544}" type="presParOf" srcId="{0C931FF3-F7B1-45B6-8E50-C9E8112670DB}" destId="{6B35753A-3D6B-4E36-81AA-FC363AB885FB}" srcOrd="0" destOrd="0" presId="urn:microsoft.com/office/officeart/2005/8/layout/chevron1"/>
    <dgm:cxn modelId="{579F301B-F8C2-499B-A8A0-87BAD917F59F}" type="presParOf" srcId="{0C931FF3-F7B1-45B6-8E50-C9E8112670DB}" destId="{083A359B-B35D-4E42-ACBF-16E4737D754F}" srcOrd="1" destOrd="0" presId="urn:microsoft.com/office/officeart/2005/8/layout/chevron1"/>
    <dgm:cxn modelId="{1820FF3C-8BB9-4C8B-9C70-56B2854E575E}" type="presParOf" srcId="{0C931FF3-F7B1-45B6-8E50-C9E8112670DB}" destId="{4C42D3F1-1A53-488A-9D1F-CC3C804B318F}" srcOrd="2" destOrd="0" presId="urn:microsoft.com/office/officeart/2005/8/layout/chevron1"/>
    <dgm:cxn modelId="{BD60E8D5-086A-46A2-A4CA-7DE13D05F432}" type="presParOf" srcId="{0C931FF3-F7B1-45B6-8E50-C9E8112670DB}" destId="{A0F418A3-1426-4D25-B6FA-465DA9D0CECE}" srcOrd="3" destOrd="0" presId="urn:microsoft.com/office/officeart/2005/8/layout/chevron1"/>
    <dgm:cxn modelId="{1CF45F0D-ED33-49FD-904C-7305579DF273}" type="presParOf" srcId="{0C931FF3-F7B1-45B6-8E50-C9E8112670DB}" destId="{E767ABFB-0193-48D1-82B5-FB24DC8011C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CACB88-1B63-4B2B-A4BC-A28EC5E4074B}" type="doc">
      <dgm:prSet loTypeId="urn:microsoft.com/office/officeart/2005/8/layout/hProcess7#1" loCatId="process" qsTypeId="urn:microsoft.com/office/officeart/2005/8/quickstyle/simple1" qsCatId="simple" csTypeId="urn:microsoft.com/office/officeart/2005/8/colors/accent1_2" csCatId="accent1" phldr="1"/>
      <dgm:spPr/>
      <dgm:t>
        <a:bodyPr/>
        <a:lstStyle/>
        <a:p>
          <a:endParaRPr lang="de-DE"/>
        </a:p>
      </dgm:t>
    </dgm:pt>
    <dgm:pt modelId="{193DB7F6-85AF-49FD-83A7-36F9D5CE71C3}">
      <dgm:prSet phldrT="[Text]"/>
      <dgm:spPr>
        <a:solidFill>
          <a:srgbClr val="A3E5FF"/>
        </a:solidFill>
      </dgm:spPr>
      <dgm:t>
        <a:bodyPr/>
        <a:lstStyle/>
        <a:p>
          <a:pPr algn="ctr"/>
          <a:r>
            <a:rPr lang="de-DE" dirty="0">
              <a:solidFill>
                <a:srgbClr val="000000"/>
              </a:solidFill>
            </a:rPr>
            <a:t>Beratung</a:t>
          </a:r>
        </a:p>
      </dgm:t>
    </dgm:pt>
    <dgm:pt modelId="{0F6B9EEE-0997-4A08-86A7-AD03B348EC7A}" type="parTrans" cxnId="{E46EC3D8-C580-46FB-ACD6-D05A1BA24F98}">
      <dgm:prSet/>
      <dgm:spPr/>
      <dgm:t>
        <a:bodyPr/>
        <a:lstStyle/>
        <a:p>
          <a:endParaRPr lang="de-DE"/>
        </a:p>
      </dgm:t>
    </dgm:pt>
    <dgm:pt modelId="{9A1C3393-9A5B-4158-9556-F5698E46EC00}" type="sibTrans" cxnId="{E46EC3D8-C580-46FB-ACD6-D05A1BA24F98}">
      <dgm:prSet/>
      <dgm:spPr/>
      <dgm:t>
        <a:bodyPr/>
        <a:lstStyle/>
        <a:p>
          <a:endParaRPr lang="de-DE"/>
        </a:p>
      </dgm:t>
    </dgm:pt>
    <dgm:pt modelId="{AA96A3C5-7D3A-4489-83CF-A70B722BBC81}">
      <dgm:prSet phldrT="[Text]" custT="1"/>
      <dgm:spPr/>
      <dgm:t>
        <a:bodyPr/>
        <a:lstStyle/>
        <a:p>
          <a:pPr algn="ctr"/>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Ab EF</a:t>
          </a: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Studienwege erkunden</a:t>
          </a:r>
        </a:p>
        <a:p>
          <a:pPr algn="l"/>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Standort-</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bestimmung</a:t>
          </a:r>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dgm:t>
    </dgm:pt>
    <dgm:pt modelId="{5A637272-A527-4E52-8F37-EFC52697FB14}" type="parTrans" cxnId="{D74F092F-91B6-464F-8578-9337692E9F93}">
      <dgm:prSet/>
      <dgm:spPr/>
      <dgm:t>
        <a:bodyPr/>
        <a:lstStyle/>
        <a:p>
          <a:endParaRPr lang="de-DE"/>
        </a:p>
      </dgm:t>
    </dgm:pt>
    <dgm:pt modelId="{64C80981-0BA6-4621-863E-29A143864BEA}" type="sibTrans" cxnId="{D74F092F-91B6-464F-8578-9337692E9F93}">
      <dgm:prSet/>
      <dgm:spPr/>
      <dgm:t>
        <a:bodyPr/>
        <a:lstStyle/>
        <a:p>
          <a:endParaRPr lang="de-DE"/>
        </a:p>
      </dgm:t>
    </dgm:pt>
    <dgm:pt modelId="{3E15EEED-3C45-4F64-84A1-F5355CA7ABCE}">
      <dgm:prSet phldrT="[Text]"/>
      <dgm:spPr>
        <a:solidFill>
          <a:srgbClr val="A3E5FF"/>
        </a:solidFill>
      </dgm:spPr>
      <dgm:t>
        <a:bodyPr/>
        <a:lstStyle/>
        <a:p>
          <a:pPr algn="ctr"/>
          <a:r>
            <a:rPr lang="de-DE" dirty="0">
              <a:solidFill>
                <a:srgbClr val="000000"/>
              </a:solidFill>
            </a:rPr>
            <a:t>Beratung</a:t>
          </a:r>
        </a:p>
      </dgm:t>
    </dgm:pt>
    <dgm:pt modelId="{46376CED-BCE3-4D8E-BC0D-1F995E769A43}" type="parTrans" cxnId="{0C31862B-3B43-400D-A074-366E7311D3D8}">
      <dgm:prSet/>
      <dgm:spPr/>
      <dgm:t>
        <a:bodyPr/>
        <a:lstStyle/>
        <a:p>
          <a:endParaRPr lang="de-DE"/>
        </a:p>
      </dgm:t>
    </dgm:pt>
    <dgm:pt modelId="{836ADF77-47C2-41EE-9F14-2CDD3C04F7C1}" type="sibTrans" cxnId="{0C31862B-3B43-400D-A074-366E7311D3D8}">
      <dgm:prSet/>
      <dgm:spPr/>
      <dgm:t>
        <a:bodyPr/>
        <a:lstStyle/>
        <a:p>
          <a:endParaRPr lang="de-DE"/>
        </a:p>
      </dgm:t>
    </dgm:pt>
    <dgm:pt modelId="{6E83D839-FFAC-4FB0-A1EC-87D4EE099CD0}">
      <dgm:prSet phldrT="[Text]" custT="1"/>
      <dgm:spPr/>
      <dgm:t>
        <a:bodyPr/>
        <a:lstStyle/>
        <a:p>
          <a:pPr algn="l"/>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Ab EF/Q1</a:t>
          </a: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Entscheidungs-</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kompetenz</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 I</a:t>
          </a:r>
        </a:p>
        <a:p>
          <a:pPr algn="l"/>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Praxiselemente</a:t>
          </a:r>
        </a:p>
      </dgm:t>
    </dgm:pt>
    <dgm:pt modelId="{D95DA125-C02A-4041-A407-3963EC04C551}" type="parTrans" cxnId="{EEDC2D08-4D19-4DA2-A7B0-31799B3B1F58}">
      <dgm:prSet/>
      <dgm:spPr/>
      <dgm:t>
        <a:bodyPr/>
        <a:lstStyle/>
        <a:p>
          <a:endParaRPr lang="de-DE"/>
        </a:p>
      </dgm:t>
    </dgm:pt>
    <dgm:pt modelId="{3D0B4F10-2B9C-4CFF-A63B-1C9C1650FE00}" type="sibTrans" cxnId="{EEDC2D08-4D19-4DA2-A7B0-31799B3B1F58}">
      <dgm:prSet/>
      <dgm:spPr/>
      <dgm:t>
        <a:bodyPr/>
        <a:lstStyle/>
        <a:p>
          <a:endParaRPr lang="de-DE"/>
        </a:p>
      </dgm:t>
    </dgm:pt>
    <dgm:pt modelId="{3FC08598-0E8E-4297-88B2-906899DA200F}">
      <dgm:prSet phldrT="[Text]"/>
      <dgm:spPr>
        <a:solidFill>
          <a:srgbClr val="A3E5FF"/>
        </a:solidFill>
      </dgm:spPr>
      <dgm:t>
        <a:bodyPr/>
        <a:lstStyle/>
        <a:p>
          <a:pPr algn="ctr"/>
          <a:r>
            <a:rPr lang="de-DE" dirty="0">
              <a:solidFill>
                <a:srgbClr val="000000"/>
              </a:solidFill>
            </a:rPr>
            <a:t>Beratung</a:t>
          </a:r>
        </a:p>
      </dgm:t>
    </dgm:pt>
    <dgm:pt modelId="{80693EAC-C72A-4F83-9089-F41042AE91AD}" type="parTrans" cxnId="{DA8CFC24-E8A3-4E22-943A-76CE5194C89C}">
      <dgm:prSet/>
      <dgm:spPr/>
      <dgm:t>
        <a:bodyPr/>
        <a:lstStyle/>
        <a:p>
          <a:endParaRPr lang="de-DE"/>
        </a:p>
      </dgm:t>
    </dgm:pt>
    <dgm:pt modelId="{22A87342-EFAB-4FD4-9119-E2699FE38BC9}" type="sibTrans" cxnId="{DA8CFC24-E8A3-4E22-943A-76CE5194C89C}">
      <dgm:prSet/>
      <dgm:spPr/>
      <dgm:t>
        <a:bodyPr/>
        <a:lstStyle/>
        <a:p>
          <a:endParaRPr lang="de-DE"/>
        </a:p>
      </dgm:t>
    </dgm:pt>
    <dgm:pt modelId="{C32CC1D8-A4BA-4203-B22E-83839519C22A}">
      <dgm:prSet phldrT="[Text]" custT="1"/>
      <dgm:spPr/>
      <dgm:t>
        <a:bodyPr/>
        <a:lstStyle/>
        <a:p>
          <a:pPr algn="ctr"/>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Ab Q1</a:t>
          </a: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Entscheidungs-</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kompetenz</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 II</a:t>
          </a:r>
        </a:p>
        <a:p>
          <a:pPr algn="l"/>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Übergänge gestalten</a:t>
          </a:r>
        </a:p>
      </dgm:t>
    </dgm:pt>
    <dgm:pt modelId="{0865B112-E6F3-4859-8446-C878D0E8B891}" type="parTrans" cxnId="{A4C92305-4C8E-4A23-84CF-17C5369DD6F2}">
      <dgm:prSet/>
      <dgm:spPr/>
      <dgm:t>
        <a:bodyPr/>
        <a:lstStyle/>
        <a:p>
          <a:endParaRPr lang="de-DE"/>
        </a:p>
      </dgm:t>
    </dgm:pt>
    <dgm:pt modelId="{A93F708D-A789-478F-AA9B-7806FCF11B0C}" type="sibTrans" cxnId="{A4C92305-4C8E-4A23-84CF-17C5369DD6F2}">
      <dgm:prSet/>
      <dgm:spPr/>
      <dgm:t>
        <a:bodyPr/>
        <a:lstStyle/>
        <a:p>
          <a:endParaRPr lang="de-DE"/>
        </a:p>
      </dgm:t>
    </dgm:pt>
    <dgm:pt modelId="{51342610-869D-4E2C-A0F7-DFA16EBFEEA6}" type="pres">
      <dgm:prSet presAssocID="{C6CACB88-1B63-4B2B-A4BC-A28EC5E4074B}" presName="Name0" presStyleCnt="0">
        <dgm:presLayoutVars>
          <dgm:dir/>
          <dgm:animLvl val="lvl"/>
          <dgm:resizeHandles val="exact"/>
        </dgm:presLayoutVars>
      </dgm:prSet>
      <dgm:spPr/>
      <dgm:t>
        <a:bodyPr/>
        <a:lstStyle/>
        <a:p>
          <a:endParaRPr lang="de-DE"/>
        </a:p>
      </dgm:t>
    </dgm:pt>
    <dgm:pt modelId="{5CA5944D-F80A-4778-BE5B-319584746CC1}" type="pres">
      <dgm:prSet presAssocID="{193DB7F6-85AF-49FD-83A7-36F9D5CE71C3}" presName="compositeNode" presStyleCnt="0">
        <dgm:presLayoutVars>
          <dgm:bulletEnabled val="1"/>
        </dgm:presLayoutVars>
      </dgm:prSet>
      <dgm:spPr/>
    </dgm:pt>
    <dgm:pt modelId="{BF9BFFDD-804B-462F-9CD2-51AC57A67330}" type="pres">
      <dgm:prSet presAssocID="{193DB7F6-85AF-49FD-83A7-36F9D5CE71C3}" presName="bgRect" presStyleLbl="node1" presStyleIdx="0" presStyleCnt="3" custScaleX="64907" custScaleY="66214" custLinFactNeighborX="1069" custLinFactNeighborY="-147"/>
      <dgm:spPr/>
      <dgm:t>
        <a:bodyPr/>
        <a:lstStyle/>
        <a:p>
          <a:endParaRPr lang="de-DE"/>
        </a:p>
      </dgm:t>
    </dgm:pt>
    <dgm:pt modelId="{2C5D8423-19C5-4DB5-A418-465D7B2D8CA7}" type="pres">
      <dgm:prSet presAssocID="{193DB7F6-85AF-49FD-83A7-36F9D5CE71C3}" presName="parentNode" presStyleLbl="node1" presStyleIdx="0" presStyleCnt="3">
        <dgm:presLayoutVars>
          <dgm:chMax val="0"/>
          <dgm:bulletEnabled val="1"/>
        </dgm:presLayoutVars>
      </dgm:prSet>
      <dgm:spPr/>
      <dgm:t>
        <a:bodyPr/>
        <a:lstStyle/>
        <a:p>
          <a:endParaRPr lang="de-DE"/>
        </a:p>
      </dgm:t>
    </dgm:pt>
    <dgm:pt modelId="{AD9CE053-4B4E-43A9-B7FD-9FB581D8D877}" type="pres">
      <dgm:prSet presAssocID="{193DB7F6-85AF-49FD-83A7-36F9D5CE71C3}" presName="childNode" presStyleLbl="node1" presStyleIdx="0" presStyleCnt="3">
        <dgm:presLayoutVars>
          <dgm:bulletEnabled val="1"/>
        </dgm:presLayoutVars>
      </dgm:prSet>
      <dgm:spPr/>
      <dgm:t>
        <a:bodyPr/>
        <a:lstStyle/>
        <a:p>
          <a:endParaRPr lang="de-DE"/>
        </a:p>
      </dgm:t>
    </dgm:pt>
    <dgm:pt modelId="{B2ECC824-FF82-4A63-BDB2-BE3AB8647B95}" type="pres">
      <dgm:prSet presAssocID="{9A1C3393-9A5B-4158-9556-F5698E46EC00}" presName="hSp" presStyleCnt="0"/>
      <dgm:spPr/>
    </dgm:pt>
    <dgm:pt modelId="{DA240207-E54D-4609-8F3F-F5DF53E7313C}" type="pres">
      <dgm:prSet presAssocID="{9A1C3393-9A5B-4158-9556-F5698E46EC00}" presName="vProcSp" presStyleCnt="0"/>
      <dgm:spPr/>
    </dgm:pt>
    <dgm:pt modelId="{FA99EA6F-5387-4461-BCF9-E1726AD94576}" type="pres">
      <dgm:prSet presAssocID="{9A1C3393-9A5B-4158-9556-F5698E46EC00}" presName="vSp1" presStyleCnt="0"/>
      <dgm:spPr/>
    </dgm:pt>
    <dgm:pt modelId="{4C3563BB-79C1-4304-A026-883F9A2B25F7}" type="pres">
      <dgm:prSet presAssocID="{9A1C3393-9A5B-4158-9556-F5698E46EC00}" presName="simulatedConn" presStyleLbl="solidFgAcc1" presStyleIdx="0" presStyleCnt="2" custAng="2308391"/>
      <dgm:spPr/>
    </dgm:pt>
    <dgm:pt modelId="{04E96296-B228-4E1D-AE4D-7B4640C3A4A2}" type="pres">
      <dgm:prSet presAssocID="{9A1C3393-9A5B-4158-9556-F5698E46EC00}" presName="vSp2" presStyleCnt="0"/>
      <dgm:spPr/>
    </dgm:pt>
    <dgm:pt modelId="{230B828C-4133-46E6-AA26-8B990D44C97B}" type="pres">
      <dgm:prSet presAssocID="{9A1C3393-9A5B-4158-9556-F5698E46EC00}" presName="sibTrans" presStyleCnt="0"/>
      <dgm:spPr/>
    </dgm:pt>
    <dgm:pt modelId="{74CF51C9-7523-4A98-A6F6-8FE996CBEC81}" type="pres">
      <dgm:prSet presAssocID="{3E15EEED-3C45-4F64-84A1-F5355CA7ABCE}" presName="compositeNode" presStyleCnt="0">
        <dgm:presLayoutVars>
          <dgm:bulletEnabled val="1"/>
        </dgm:presLayoutVars>
      </dgm:prSet>
      <dgm:spPr/>
    </dgm:pt>
    <dgm:pt modelId="{5CE30EDB-B8A0-4104-A8E1-9A08CDE00D3E}" type="pres">
      <dgm:prSet presAssocID="{3E15EEED-3C45-4F64-84A1-F5355CA7ABCE}" presName="bgRect" presStyleLbl="node1" presStyleIdx="1" presStyleCnt="3" custScaleX="67773" custScaleY="70469" custLinFactNeighborX="-2576" custLinFactNeighborY="-1116"/>
      <dgm:spPr/>
      <dgm:t>
        <a:bodyPr/>
        <a:lstStyle/>
        <a:p>
          <a:endParaRPr lang="de-DE"/>
        </a:p>
      </dgm:t>
    </dgm:pt>
    <dgm:pt modelId="{090DBB7A-C7C1-4509-A78E-C9D62B64EA47}" type="pres">
      <dgm:prSet presAssocID="{3E15EEED-3C45-4F64-84A1-F5355CA7ABCE}" presName="parentNode" presStyleLbl="node1" presStyleIdx="1" presStyleCnt="3">
        <dgm:presLayoutVars>
          <dgm:chMax val="0"/>
          <dgm:bulletEnabled val="1"/>
        </dgm:presLayoutVars>
      </dgm:prSet>
      <dgm:spPr/>
      <dgm:t>
        <a:bodyPr/>
        <a:lstStyle/>
        <a:p>
          <a:endParaRPr lang="de-DE"/>
        </a:p>
      </dgm:t>
    </dgm:pt>
    <dgm:pt modelId="{FB9EA100-8219-437A-BD59-94059E592E4A}" type="pres">
      <dgm:prSet presAssocID="{3E15EEED-3C45-4F64-84A1-F5355CA7ABCE}" presName="childNode" presStyleLbl="node1" presStyleIdx="1" presStyleCnt="3">
        <dgm:presLayoutVars>
          <dgm:bulletEnabled val="1"/>
        </dgm:presLayoutVars>
      </dgm:prSet>
      <dgm:spPr/>
      <dgm:t>
        <a:bodyPr/>
        <a:lstStyle/>
        <a:p>
          <a:endParaRPr lang="de-DE"/>
        </a:p>
      </dgm:t>
    </dgm:pt>
    <dgm:pt modelId="{BC038F25-61AB-4EB2-8392-C2635F824A7A}" type="pres">
      <dgm:prSet presAssocID="{836ADF77-47C2-41EE-9F14-2CDD3C04F7C1}" presName="hSp" presStyleCnt="0"/>
      <dgm:spPr/>
    </dgm:pt>
    <dgm:pt modelId="{CA19FA68-F0B4-480B-B785-EC2D09AA8B10}" type="pres">
      <dgm:prSet presAssocID="{836ADF77-47C2-41EE-9F14-2CDD3C04F7C1}" presName="vProcSp" presStyleCnt="0"/>
      <dgm:spPr/>
    </dgm:pt>
    <dgm:pt modelId="{32C71726-7CC5-4ECA-9D72-61FF9363539E}" type="pres">
      <dgm:prSet presAssocID="{836ADF77-47C2-41EE-9F14-2CDD3C04F7C1}" presName="vSp1" presStyleCnt="0"/>
      <dgm:spPr/>
    </dgm:pt>
    <dgm:pt modelId="{471C024D-EE56-4490-9A97-A82BEFD5C47F}" type="pres">
      <dgm:prSet presAssocID="{836ADF77-47C2-41EE-9F14-2CDD3C04F7C1}" presName="simulatedConn" presStyleLbl="solidFgAcc1" presStyleIdx="1" presStyleCnt="2"/>
      <dgm:spPr/>
    </dgm:pt>
    <dgm:pt modelId="{393DB44A-B84A-46A7-80CD-F847976799C9}" type="pres">
      <dgm:prSet presAssocID="{836ADF77-47C2-41EE-9F14-2CDD3C04F7C1}" presName="vSp2" presStyleCnt="0"/>
      <dgm:spPr/>
    </dgm:pt>
    <dgm:pt modelId="{23C9A019-C8F2-474C-B271-89BC1D9D22C1}" type="pres">
      <dgm:prSet presAssocID="{836ADF77-47C2-41EE-9F14-2CDD3C04F7C1}" presName="sibTrans" presStyleCnt="0"/>
      <dgm:spPr/>
    </dgm:pt>
    <dgm:pt modelId="{8370310A-2F96-4E6B-8DE6-E5D959D8E676}" type="pres">
      <dgm:prSet presAssocID="{3FC08598-0E8E-4297-88B2-906899DA200F}" presName="compositeNode" presStyleCnt="0">
        <dgm:presLayoutVars>
          <dgm:bulletEnabled val="1"/>
        </dgm:presLayoutVars>
      </dgm:prSet>
      <dgm:spPr/>
    </dgm:pt>
    <dgm:pt modelId="{DD26F839-9571-4DF0-979C-06A50542BA7C}" type="pres">
      <dgm:prSet presAssocID="{3FC08598-0E8E-4297-88B2-906899DA200F}" presName="bgRect" presStyleLbl="node1" presStyleIdx="2" presStyleCnt="3" custScaleX="68500" custScaleY="70689" custLinFactNeighborX="-6998" custLinFactNeighborY="-147"/>
      <dgm:spPr/>
      <dgm:t>
        <a:bodyPr/>
        <a:lstStyle/>
        <a:p>
          <a:endParaRPr lang="de-DE"/>
        </a:p>
      </dgm:t>
    </dgm:pt>
    <dgm:pt modelId="{1EF75EA4-0B32-4F0A-9C12-002FF6A5BFE8}" type="pres">
      <dgm:prSet presAssocID="{3FC08598-0E8E-4297-88B2-906899DA200F}" presName="parentNode" presStyleLbl="node1" presStyleIdx="2" presStyleCnt="3">
        <dgm:presLayoutVars>
          <dgm:chMax val="0"/>
          <dgm:bulletEnabled val="1"/>
        </dgm:presLayoutVars>
      </dgm:prSet>
      <dgm:spPr/>
      <dgm:t>
        <a:bodyPr/>
        <a:lstStyle/>
        <a:p>
          <a:endParaRPr lang="de-DE"/>
        </a:p>
      </dgm:t>
    </dgm:pt>
    <dgm:pt modelId="{3E03ACCB-FE9C-46BA-81F2-3DE3CCD9082E}" type="pres">
      <dgm:prSet presAssocID="{3FC08598-0E8E-4297-88B2-906899DA200F}" presName="childNode" presStyleLbl="node1" presStyleIdx="2" presStyleCnt="3">
        <dgm:presLayoutVars>
          <dgm:bulletEnabled val="1"/>
        </dgm:presLayoutVars>
      </dgm:prSet>
      <dgm:spPr/>
      <dgm:t>
        <a:bodyPr/>
        <a:lstStyle/>
        <a:p>
          <a:endParaRPr lang="de-DE"/>
        </a:p>
      </dgm:t>
    </dgm:pt>
  </dgm:ptLst>
  <dgm:cxnLst>
    <dgm:cxn modelId="{F442E4D2-B8CC-45E7-8FB4-8A6880454A9C}" type="presOf" srcId="{193DB7F6-85AF-49FD-83A7-36F9D5CE71C3}" destId="{BF9BFFDD-804B-462F-9CD2-51AC57A67330}" srcOrd="0" destOrd="0" presId="urn:microsoft.com/office/officeart/2005/8/layout/hProcess7#1"/>
    <dgm:cxn modelId="{011A5D86-9017-4352-8828-DC2366416AF1}" type="presOf" srcId="{3E15EEED-3C45-4F64-84A1-F5355CA7ABCE}" destId="{090DBB7A-C7C1-4509-A78E-C9D62B64EA47}" srcOrd="1" destOrd="0" presId="urn:microsoft.com/office/officeart/2005/8/layout/hProcess7#1"/>
    <dgm:cxn modelId="{D74F092F-91B6-464F-8578-9337692E9F93}" srcId="{193DB7F6-85AF-49FD-83A7-36F9D5CE71C3}" destId="{AA96A3C5-7D3A-4489-83CF-A70B722BBC81}" srcOrd="0" destOrd="0" parTransId="{5A637272-A527-4E52-8F37-EFC52697FB14}" sibTransId="{64C80981-0BA6-4621-863E-29A143864BEA}"/>
    <dgm:cxn modelId="{0C31862B-3B43-400D-A074-366E7311D3D8}" srcId="{C6CACB88-1B63-4B2B-A4BC-A28EC5E4074B}" destId="{3E15EEED-3C45-4F64-84A1-F5355CA7ABCE}" srcOrd="1" destOrd="0" parTransId="{46376CED-BCE3-4D8E-BC0D-1F995E769A43}" sibTransId="{836ADF77-47C2-41EE-9F14-2CDD3C04F7C1}"/>
    <dgm:cxn modelId="{66012626-8C26-4A52-B4E0-074C10C82E72}" type="presOf" srcId="{6E83D839-FFAC-4FB0-A1EC-87D4EE099CD0}" destId="{FB9EA100-8219-437A-BD59-94059E592E4A}" srcOrd="0" destOrd="0" presId="urn:microsoft.com/office/officeart/2005/8/layout/hProcess7#1"/>
    <dgm:cxn modelId="{EEDC2D08-4D19-4DA2-A7B0-31799B3B1F58}" srcId="{3E15EEED-3C45-4F64-84A1-F5355CA7ABCE}" destId="{6E83D839-FFAC-4FB0-A1EC-87D4EE099CD0}" srcOrd="0" destOrd="0" parTransId="{D95DA125-C02A-4041-A407-3963EC04C551}" sibTransId="{3D0B4F10-2B9C-4CFF-A63B-1C9C1650FE00}"/>
    <dgm:cxn modelId="{AC3048BA-AD30-4158-8735-9E2B7212E496}" type="presOf" srcId="{C32CC1D8-A4BA-4203-B22E-83839519C22A}" destId="{3E03ACCB-FE9C-46BA-81F2-3DE3CCD9082E}" srcOrd="0" destOrd="0" presId="urn:microsoft.com/office/officeart/2005/8/layout/hProcess7#1"/>
    <dgm:cxn modelId="{56A234D3-FB9D-4659-8D95-3833ACF6D4C6}" type="presOf" srcId="{193DB7F6-85AF-49FD-83A7-36F9D5CE71C3}" destId="{2C5D8423-19C5-4DB5-A418-465D7B2D8CA7}" srcOrd="1" destOrd="0" presId="urn:microsoft.com/office/officeart/2005/8/layout/hProcess7#1"/>
    <dgm:cxn modelId="{DA8CFC24-E8A3-4E22-943A-76CE5194C89C}" srcId="{C6CACB88-1B63-4B2B-A4BC-A28EC5E4074B}" destId="{3FC08598-0E8E-4297-88B2-906899DA200F}" srcOrd="2" destOrd="0" parTransId="{80693EAC-C72A-4F83-9089-F41042AE91AD}" sibTransId="{22A87342-EFAB-4FD4-9119-E2699FE38BC9}"/>
    <dgm:cxn modelId="{A4C92305-4C8E-4A23-84CF-17C5369DD6F2}" srcId="{3FC08598-0E8E-4297-88B2-906899DA200F}" destId="{C32CC1D8-A4BA-4203-B22E-83839519C22A}" srcOrd="0" destOrd="0" parTransId="{0865B112-E6F3-4859-8446-C878D0E8B891}" sibTransId="{A93F708D-A789-478F-AA9B-7806FCF11B0C}"/>
    <dgm:cxn modelId="{CDF40439-DFCD-4C05-A8B4-88FAB7ED5D27}" type="presOf" srcId="{3FC08598-0E8E-4297-88B2-906899DA200F}" destId="{DD26F839-9571-4DF0-979C-06A50542BA7C}" srcOrd="0" destOrd="0" presId="urn:microsoft.com/office/officeart/2005/8/layout/hProcess7#1"/>
    <dgm:cxn modelId="{DD1C64D4-7B72-4160-A8DC-45D29BDC5013}" type="presOf" srcId="{C6CACB88-1B63-4B2B-A4BC-A28EC5E4074B}" destId="{51342610-869D-4E2C-A0F7-DFA16EBFEEA6}" srcOrd="0" destOrd="0" presId="urn:microsoft.com/office/officeart/2005/8/layout/hProcess7#1"/>
    <dgm:cxn modelId="{E46EC3D8-C580-46FB-ACD6-D05A1BA24F98}" srcId="{C6CACB88-1B63-4B2B-A4BC-A28EC5E4074B}" destId="{193DB7F6-85AF-49FD-83A7-36F9D5CE71C3}" srcOrd="0" destOrd="0" parTransId="{0F6B9EEE-0997-4A08-86A7-AD03B348EC7A}" sibTransId="{9A1C3393-9A5B-4158-9556-F5698E46EC00}"/>
    <dgm:cxn modelId="{1624DACA-6E0E-43BA-B3F1-E9826C3E3F66}" type="presOf" srcId="{3FC08598-0E8E-4297-88B2-906899DA200F}" destId="{1EF75EA4-0B32-4F0A-9C12-002FF6A5BFE8}" srcOrd="1" destOrd="0" presId="urn:microsoft.com/office/officeart/2005/8/layout/hProcess7#1"/>
    <dgm:cxn modelId="{748157EE-1681-485D-A0F9-817EEC6F2C14}" type="presOf" srcId="{AA96A3C5-7D3A-4489-83CF-A70B722BBC81}" destId="{AD9CE053-4B4E-43A9-B7FD-9FB581D8D877}" srcOrd="0" destOrd="0" presId="urn:microsoft.com/office/officeart/2005/8/layout/hProcess7#1"/>
    <dgm:cxn modelId="{02E78F41-C57F-416D-AD42-ED6B9EC90A04}" type="presOf" srcId="{3E15EEED-3C45-4F64-84A1-F5355CA7ABCE}" destId="{5CE30EDB-B8A0-4104-A8E1-9A08CDE00D3E}" srcOrd="0" destOrd="0" presId="urn:microsoft.com/office/officeart/2005/8/layout/hProcess7#1"/>
    <dgm:cxn modelId="{27F9C119-A573-4F07-A64B-BDA2AF339642}" type="presParOf" srcId="{51342610-869D-4E2C-A0F7-DFA16EBFEEA6}" destId="{5CA5944D-F80A-4778-BE5B-319584746CC1}" srcOrd="0" destOrd="0" presId="urn:microsoft.com/office/officeart/2005/8/layout/hProcess7#1"/>
    <dgm:cxn modelId="{F122B5C4-1EA6-4857-A673-D61D66B35AA3}" type="presParOf" srcId="{5CA5944D-F80A-4778-BE5B-319584746CC1}" destId="{BF9BFFDD-804B-462F-9CD2-51AC57A67330}" srcOrd="0" destOrd="0" presId="urn:microsoft.com/office/officeart/2005/8/layout/hProcess7#1"/>
    <dgm:cxn modelId="{7AB7E559-86E2-4681-9702-84AC08974978}" type="presParOf" srcId="{5CA5944D-F80A-4778-BE5B-319584746CC1}" destId="{2C5D8423-19C5-4DB5-A418-465D7B2D8CA7}" srcOrd="1" destOrd="0" presId="urn:microsoft.com/office/officeart/2005/8/layout/hProcess7#1"/>
    <dgm:cxn modelId="{80A1CED8-5AC6-4C52-B76C-C85A28FA065C}" type="presParOf" srcId="{5CA5944D-F80A-4778-BE5B-319584746CC1}" destId="{AD9CE053-4B4E-43A9-B7FD-9FB581D8D877}" srcOrd="2" destOrd="0" presId="urn:microsoft.com/office/officeart/2005/8/layout/hProcess7#1"/>
    <dgm:cxn modelId="{51CE65AD-B974-4C15-ACCF-59A495103D52}" type="presParOf" srcId="{51342610-869D-4E2C-A0F7-DFA16EBFEEA6}" destId="{B2ECC824-FF82-4A63-BDB2-BE3AB8647B95}" srcOrd="1" destOrd="0" presId="urn:microsoft.com/office/officeart/2005/8/layout/hProcess7#1"/>
    <dgm:cxn modelId="{33AADCA4-BD06-4E25-ABC0-CE165832DE84}" type="presParOf" srcId="{51342610-869D-4E2C-A0F7-DFA16EBFEEA6}" destId="{DA240207-E54D-4609-8F3F-F5DF53E7313C}" srcOrd="2" destOrd="0" presId="urn:microsoft.com/office/officeart/2005/8/layout/hProcess7#1"/>
    <dgm:cxn modelId="{26DA87A7-C450-46C1-B271-A5A8ABF4F777}" type="presParOf" srcId="{DA240207-E54D-4609-8F3F-F5DF53E7313C}" destId="{FA99EA6F-5387-4461-BCF9-E1726AD94576}" srcOrd="0" destOrd="0" presId="urn:microsoft.com/office/officeart/2005/8/layout/hProcess7#1"/>
    <dgm:cxn modelId="{8F864FDA-958A-43E5-8B40-E8995C19E98D}" type="presParOf" srcId="{DA240207-E54D-4609-8F3F-F5DF53E7313C}" destId="{4C3563BB-79C1-4304-A026-883F9A2B25F7}" srcOrd="1" destOrd="0" presId="urn:microsoft.com/office/officeart/2005/8/layout/hProcess7#1"/>
    <dgm:cxn modelId="{1DD652E3-2F1E-436B-9BD8-FA4BBD4FA00C}" type="presParOf" srcId="{DA240207-E54D-4609-8F3F-F5DF53E7313C}" destId="{04E96296-B228-4E1D-AE4D-7B4640C3A4A2}" srcOrd="2" destOrd="0" presId="urn:microsoft.com/office/officeart/2005/8/layout/hProcess7#1"/>
    <dgm:cxn modelId="{6046FEA9-3F1D-4690-A2B9-37DB70684D07}" type="presParOf" srcId="{51342610-869D-4E2C-A0F7-DFA16EBFEEA6}" destId="{230B828C-4133-46E6-AA26-8B990D44C97B}" srcOrd="3" destOrd="0" presId="urn:microsoft.com/office/officeart/2005/8/layout/hProcess7#1"/>
    <dgm:cxn modelId="{630591B3-CE52-4190-B88A-4BA81A5E24A0}" type="presParOf" srcId="{51342610-869D-4E2C-A0F7-DFA16EBFEEA6}" destId="{74CF51C9-7523-4A98-A6F6-8FE996CBEC81}" srcOrd="4" destOrd="0" presId="urn:microsoft.com/office/officeart/2005/8/layout/hProcess7#1"/>
    <dgm:cxn modelId="{37315042-EEF8-41F2-B12F-884D21683574}" type="presParOf" srcId="{74CF51C9-7523-4A98-A6F6-8FE996CBEC81}" destId="{5CE30EDB-B8A0-4104-A8E1-9A08CDE00D3E}" srcOrd="0" destOrd="0" presId="urn:microsoft.com/office/officeart/2005/8/layout/hProcess7#1"/>
    <dgm:cxn modelId="{D394E3F4-5B30-45AE-9E38-F13EAB81CC89}" type="presParOf" srcId="{74CF51C9-7523-4A98-A6F6-8FE996CBEC81}" destId="{090DBB7A-C7C1-4509-A78E-C9D62B64EA47}" srcOrd="1" destOrd="0" presId="urn:microsoft.com/office/officeart/2005/8/layout/hProcess7#1"/>
    <dgm:cxn modelId="{9005970C-BD28-465B-97A6-213A938DF1B4}" type="presParOf" srcId="{74CF51C9-7523-4A98-A6F6-8FE996CBEC81}" destId="{FB9EA100-8219-437A-BD59-94059E592E4A}" srcOrd="2" destOrd="0" presId="urn:microsoft.com/office/officeart/2005/8/layout/hProcess7#1"/>
    <dgm:cxn modelId="{3FDBD5A3-4F77-4CD3-81C8-04E1A5319EC2}" type="presParOf" srcId="{51342610-869D-4E2C-A0F7-DFA16EBFEEA6}" destId="{BC038F25-61AB-4EB2-8392-C2635F824A7A}" srcOrd="5" destOrd="0" presId="urn:microsoft.com/office/officeart/2005/8/layout/hProcess7#1"/>
    <dgm:cxn modelId="{D13F1080-2003-4310-A2F6-ED33874D7E55}" type="presParOf" srcId="{51342610-869D-4E2C-A0F7-DFA16EBFEEA6}" destId="{CA19FA68-F0B4-480B-B785-EC2D09AA8B10}" srcOrd="6" destOrd="0" presId="urn:microsoft.com/office/officeart/2005/8/layout/hProcess7#1"/>
    <dgm:cxn modelId="{C64FB22B-E988-4161-849C-A66DECADFA6D}" type="presParOf" srcId="{CA19FA68-F0B4-480B-B785-EC2D09AA8B10}" destId="{32C71726-7CC5-4ECA-9D72-61FF9363539E}" srcOrd="0" destOrd="0" presId="urn:microsoft.com/office/officeart/2005/8/layout/hProcess7#1"/>
    <dgm:cxn modelId="{7240475E-1F58-4B85-8CFD-652B2F4928D7}" type="presParOf" srcId="{CA19FA68-F0B4-480B-B785-EC2D09AA8B10}" destId="{471C024D-EE56-4490-9A97-A82BEFD5C47F}" srcOrd="1" destOrd="0" presId="urn:microsoft.com/office/officeart/2005/8/layout/hProcess7#1"/>
    <dgm:cxn modelId="{61B299CA-68E7-4B4D-98E6-FD53BBB9688D}" type="presParOf" srcId="{CA19FA68-F0B4-480B-B785-EC2D09AA8B10}" destId="{393DB44A-B84A-46A7-80CD-F847976799C9}" srcOrd="2" destOrd="0" presId="urn:microsoft.com/office/officeart/2005/8/layout/hProcess7#1"/>
    <dgm:cxn modelId="{E8BAE029-C351-4CD8-A435-CDB9A1A8A2D9}" type="presParOf" srcId="{51342610-869D-4E2C-A0F7-DFA16EBFEEA6}" destId="{23C9A019-C8F2-474C-B271-89BC1D9D22C1}" srcOrd="7" destOrd="0" presId="urn:microsoft.com/office/officeart/2005/8/layout/hProcess7#1"/>
    <dgm:cxn modelId="{228A6924-E0B6-411C-B1A5-FD1AA467EA64}" type="presParOf" srcId="{51342610-869D-4E2C-A0F7-DFA16EBFEEA6}" destId="{8370310A-2F96-4E6B-8DE6-E5D959D8E676}" srcOrd="8" destOrd="0" presId="urn:microsoft.com/office/officeart/2005/8/layout/hProcess7#1"/>
    <dgm:cxn modelId="{2966CC28-B438-4AAB-9B81-1200833EE62F}" type="presParOf" srcId="{8370310A-2F96-4E6B-8DE6-E5D959D8E676}" destId="{DD26F839-9571-4DF0-979C-06A50542BA7C}" srcOrd="0" destOrd="0" presId="urn:microsoft.com/office/officeart/2005/8/layout/hProcess7#1"/>
    <dgm:cxn modelId="{71C8BFAC-FF89-4D77-9875-68A40CE27A6E}" type="presParOf" srcId="{8370310A-2F96-4E6B-8DE6-E5D959D8E676}" destId="{1EF75EA4-0B32-4F0A-9C12-002FF6A5BFE8}" srcOrd="1" destOrd="0" presId="urn:microsoft.com/office/officeart/2005/8/layout/hProcess7#1"/>
    <dgm:cxn modelId="{3BEB8E62-9D75-4C7D-9C9B-041DB8493B83}" type="presParOf" srcId="{8370310A-2F96-4E6B-8DE6-E5D959D8E676}" destId="{3E03ACCB-FE9C-46BA-81F2-3DE3CCD9082E}" srcOrd="2" destOrd="0" presId="urn:microsoft.com/office/officeart/2005/8/layout/hProcess7#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4DA459-9E79-4732-9E22-BA64639AD5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F02D0CD8-F9B3-4204-9F0B-1BECE5A1460D}">
      <dgm:prSet phldrT="[Text]" custT="1"/>
      <dgm:spPr>
        <a:solidFill>
          <a:srgbClr val="A3E5FF"/>
        </a:solidFill>
      </dgm:spPr>
      <dgm:t>
        <a:bodyPr/>
        <a:lstStyle/>
        <a:p>
          <a:pPr algn="ctr"/>
          <a:r>
            <a:rPr lang="de-DE"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Portfolioinstrument</a:t>
          </a:r>
          <a:r>
            <a:rPr 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 weiterführen </a:t>
          </a:r>
        </a:p>
      </dgm:t>
    </dgm:pt>
    <dgm:pt modelId="{6814BD16-BDF0-413F-B428-8498DB0E79D8}" type="parTrans" cxnId="{88BC5957-EA4D-4DBD-84BC-345A94BB5884}">
      <dgm:prSet/>
      <dgm:spPr/>
      <dgm:t>
        <a:bodyPr/>
        <a:lstStyle/>
        <a:p>
          <a:pPr algn="ctr"/>
          <a:endParaRPr lang="de-DE"/>
        </a:p>
      </dgm:t>
    </dgm:pt>
    <dgm:pt modelId="{2F913360-7A27-4BD0-9ED8-9EDE9EB7F073}" type="sibTrans" cxnId="{88BC5957-EA4D-4DBD-84BC-345A94BB5884}">
      <dgm:prSet/>
      <dgm:spPr/>
      <dgm:t>
        <a:bodyPr/>
        <a:lstStyle/>
        <a:p>
          <a:pPr algn="ctr"/>
          <a:endParaRPr lang="de-DE"/>
        </a:p>
      </dgm:t>
    </dgm:pt>
    <dgm:pt modelId="{865E402B-B6E3-49F2-9345-C458A462C4A1}" type="pres">
      <dgm:prSet presAssocID="{F64DA459-9E79-4732-9E22-BA64639AD580}" presName="linear" presStyleCnt="0">
        <dgm:presLayoutVars>
          <dgm:animLvl val="lvl"/>
          <dgm:resizeHandles val="exact"/>
        </dgm:presLayoutVars>
      </dgm:prSet>
      <dgm:spPr/>
      <dgm:t>
        <a:bodyPr/>
        <a:lstStyle/>
        <a:p>
          <a:endParaRPr lang="de-DE"/>
        </a:p>
      </dgm:t>
    </dgm:pt>
    <dgm:pt modelId="{F9DF9E7B-04B4-41B3-8CCF-8F6DF684CC96}" type="pres">
      <dgm:prSet presAssocID="{F02D0CD8-F9B3-4204-9F0B-1BECE5A1460D}" presName="parentText" presStyleLbl="node1" presStyleIdx="0" presStyleCnt="1" custScaleY="82194" custLinFactNeighborY="-5871">
        <dgm:presLayoutVars>
          <dgm:chMax val="0"/>
          <dgm:bulletEnabled val="1"/>
        </dgm:presLayoutVars>
      </dgm:prSet>
      <dgm:spPr/>
      <dgm:t>
        <a:bodyPr/>
        <a:lstStyle/>
        <a:p>
          <a:endParaRPr lang="de-DE"/>
        </a:p>
      </dgm:t>
    </dgm:pt>
  </dgm:ptLst>
  <dgm:cxnLst>
    <dgm:cxn modelId="{23F72EA9-9CC6-4AD6-AB3B-A12172B6B9C2}" type="presOf" srcId="{F02D0CD8-F9B3-4204-9F0B-1BECE5A1460D}" destId="{F9DF9E7B-04B4-41B3-8CCF-8F6DF684CC96}" srcOrd="0" destOrd="0" presId="urn:microsoft.com/office/officeart/2005/8/layout/vList2"/>
    <dgm:cxn modelId="{C9861D0D-780E-4E80-99D8-E33E75D4A642}" type="presOf" srcId="{F64DA459-9E79-4732-9E22-BA64639AD580}" destId="{865E402B-B6E3-49F2-9345-C458A462C4A1}" srcOrd="0" destOrd="0" presId="urn:microsoft.com/office/officeart/2005/8/layout/vList2"/>
    <dgm:cxn modelId="{88BC5957-EA4D-4DBD-84BC-345A94BB5884}" srcId="{F64DA459-9E79-4732-9E22-BA64639AD580}" destId="{F02D0CD8-F9B3-4204-9F0B-1BECE5A1460D}" srcOrd="0" destOrd="0" parTransId="{6814BD16-BDF0-413F-B428-8498DB0E79D8}" sibTransId="{2F913360-7A27-4BD0-9ED8-9EDE9EB7F073}"/>
    <dgm:cxn modelId="{33B8E1EE-BAFE-4878-88A2-86ED2DC63346}" type="presParOf" srcId="{865E402B-B6E3-49F2-9345-C458A462C4A1}" destId="{F9DF9E7B-04B4-41B3-8CCF-8F6DF684CC96}" srcOrd="0" destOrd="0" presId="urn:microsoft.com/office/officeart/2005/8/layout/vList2"/>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5753A-3D6B-4E36-81AA-FC363AB885FB}">
      <dsp:nvSpPr>
        <dsp:cNvPr id="0" name=""/>
        <dsp:cNvSpPr/>
      </dsp:nvSpPr>
      <dsp:spPr>
        <a:xfrm>
          <a:off x="0" y="12684"/>
          <a:ext cx="2937420" cy="1174968"/>
        </a:xfrm>
        <a:prstGeom prst="chevron">
          <a:avLst/>
        </a:prstGeom>
        <a:solidFill>
          <a:srgbClr val="A3E5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Akad. Berufsfelder und Studienwege kennenlernen und Praxis erfahren</a:t>
          </a:r>
        </a:p>
      </dsp:txBody>
      <dsp:txXfrm>
        <a:off x="587484" y="12684"/>
        <a:ext cx="1762452" cy="1174968"/>
      </dsp:txXfrm>
    </dsp:sp>
    <dsp:sp modelId="{4C42D3F1-1A53-488A-9D1F-CC3C804B318F}">
      <dsp:nvSpPr>
        <dsp:cNvPr id="0" name=""/>
        <dsp:cNvSpPr/>
      </dsp:nvSpPr>
      <dsp:spPr>
        <a:xfrm>
          <a:off x="2400289" y="12684"/>
          <a:ext cx="2937420" cy="1174968"/>
        </a:xfrm>
        <a:prstGeom prst="chevron">
          <a:avLst/>
        </a:prstGeom>
        <a:solidFill>
          <a:srgbClr val="A3E5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Individuelle Voraussetzungen für ein Studium überprüfen</a:t>
          </a:r>
        </a:p>
      </dsp:txBody>
      <dsp:txXfrm>
        <a:off x="2987773" y="12684"/>
        <a:ext cx="1762452" cy="1174968"/>
      </dsp:txXfrm>
    </dsp:sp>
    <dsp:sp modelId="{E767ABFB-0193-48D1-82B5-FB24DC8011C5}">
      <dsp:nvSpPr>
        <dsp:cNvPr id="0" name=""/>
        <dsp:cNvSpPr/>
      </dsp:nvSpPr>
      <dsp:spPr>
        <a:xfrm>
          <a:off x="4829180" y="12684"/>
          <a:ext cx="2937420" cy="1174968"/>
        </a:xfrm>
        <a:prstGeom prst="chevron">
          <a:avLst/>
        </a:prstGeom>
        <a:solidFill>
          <a:srgbClr val="A3E5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Entscheidungen konkretisieren und Übergänge gestalten</a:t>
          </a:r>
        </a:p>
      </dsp:txBody>
      <dsp:txXfrm>
        <a:off x="5416664" y="12684"/>
        <a:ext cx="1762452" cy="1174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BFFDD-804B-462F-9CD2-51AC57A67330}">
      <dsp:nvSpPr>
        <dsp:cNvPr id="0" name=""/>
        <dsp:cNvSpPr/>
      </dsp:nvSpPr>
      <dsp:spPr>
        <a:xfrm>
          <a:off x="38377" y="0"/>
          <a:ext cx="2166223" cy="2223191"/>
        </a:xfrm>
        <a:prstGeom prst="roundRect">
          <a:avLst>
            <a:gd name="adj" fmla="val 5000"/>
          </a:avLst>
        </a:prstGeom>
        <a:solidFill>
          <a:srgbClr val="A3E5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ctr" defTabSz="1155700">
            <a:lnSpc>
              <a:spcPct val="90000"/>
            </a:lnSpc>
            <a:spcBef>
              <a:spcPct val="0"/>
            </a:spcBef>
            <a:spcAft>
              <a:spcPct val="35000"/>
            </a:spcAft>
          </a:pPr>
          <a:r>
            <a:rPr lang="de-DE" sz="2600" kern="1200" dirty="0">
              <a:solidFill>
                <a:srgbClr val="000000"/>
              </a:solidFill>
            </a:rPr>
            <a:t>Beratung</a:t>
          </a:r>
        </a:p>
      </dsp:txBody>
      <dsp:txXfrm rot="16200000">
        <a:off x="-656509" y="694886"/>
        <a:ext cx="1823017" cy="433244"/>
      </dsp:txXfrm>
    </dsp:sp>
    <dsp:sp modelId="{AD9CE053-4B4E-43A9-B7FD-9FB581D8D877}">
      <dsp:nvSpPr>
        <dsp:cNvPr id="0" name=""/>
        <dsp:cNvSpPr/>
      </dsp:nvSpPr>
      <dsp:spPr>
        <a:xfrm>
          <a:off x="556534" y="0"/>
          <a:ext cx="1613836" cy="22231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ctr" defTabSz="622300">
            <a:lnSpc>
              <a:spcPct val="90000"/>
            </a:lnSpc>
            <a:spcBef>
              <a:spcPct val="0"/>
            </a:spcBef>
            <a:spcAft>
              <a:spcPct val="35000"/>
            </a:spcAft>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lgn="l" defTabSz="622300">
            <a:lnSpc>
              <a:spcPct val="90000"/>
            </a:lnSpc>
            <a:spcBef>
              <a:spcPct val="0"/>
            </a:spcBef>
            <a:spcAft>
              <a:spcPct val="35000"/>
            </a:spcAft>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Ab EF</a:t>
          </a:r>
        </a:p>
        <a:p>
          <a:pPr lvl="0" algn="l" defTabSz="622300">
            <a:lnSpc>
              <a:spcPct val="90000"/>
            </a:lnSpc>
            <a:spcBef>
              <a:spcPct val="0"/>
            </a:spcBef>
            <a:spcAft>
              <a:spcPct val="35000"/>
            </a:spcAft>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Studienwege erkunden</a:t>
          </a:r>
        </a:p>
        <a:p>
          <a:pPr lvl="0" algn="l" defTabSz="622300">
            <a:lnSpc>
              <a:spcPct val="90000"/>
            </a:lnSpc>
            <a:spcBef>
              <a:spcPct val="0"/>
            </a:spcBef>
            <a:spcAft>
              <a:spcPct val="35000"/>
            </a:spcAft>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lgn="l" defTabSz="622300">
            <a:lnSpc>
              <a:spcPct val="90000"/>
            </a:lnSpc>
            <a:spcBef>
              <a:spcPct val="0"/>
            </a:spcBef>
            <a:spcAft>
              <a:spcPct val="35000"/>
            </a:spcAft>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Standort-</a:t>
          </a:r>
          <a:r>
            <a:rPr lang="de-DE" sz="1400" kern="1200" dirty="0" err="1">
              <a:solidFill>
                <a:srgbClr val="000000"/>
              </a:solidFill>
              <a:latin typeface="Verdana" panose="020B0604030504040204" pitchFamily="34" charset="0"/>
              <a:ea typeface="Verdana" panose="020B0604030504040204" pitchFamily="34" charset="0"/>
              <a:cs typeface="Verdana" panose="020B0604030504040204" pitchFamily="34" charset="0"/>
            </a:rPr>
            <a:t>bestimmung</a:t>
          </a: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dsp:txBody>
      <dsp:txXfrm>
        <a:off x="556534" y="0"/>
        <a:ext cx="1613836" cy="2223191"/>
      </dsp:txXfrm>
    </dsp:sp>
    <dsp:sp modelId="{5CE30EDB-B8A0-4104-A8E1-9A08CDE00D3E}">
      <dsp:nvSpPr>
        <dsp:cNvPr id="0" name=""/>
        <dsp:cNvSpPr/>
      </dsp:nvSpPr>
      <dsp:spPr>
        <a:xfrm>
          <a:off x="2199761" y="0"/>
          <a:ext cx="2261874" cy="2366057"/>
        </a:xfrm>
        <a:prstGeom prst="roundRect">
          <a:avLst>
            <a:gd name="adj" fmla="val 5000"/>
          </a:avLst>
        </a:prstGeom>
        <a:solidFill>
          <a:srgbClr val="A3E5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ctr" defTabSz="1155700">
            <a:lnSpc>
              <a:spcPct val="90000"/>
            </a:lnSpc>
            <a:spcBef>
              <a:spcPct val="0"/>
            </a:spcBef>
            <a:spcAft>
              <a:spcPct val="35000"/>
            </a:spcAft>
          </a:pPr>
          <a:r>
            <a:rPr lang="de-DE" sz="2600" kern="1200" dirty="0">
              <a:solidFill>
                <a:srgbClr val="000000"/>
              </a:solidFill>
            </a:rPr>
            <a:t>Beratung</a:t>
          </a:r>
        </a:p>
      </dsp:txBody>
      <dsp:txXfrm rot="16200000">
        <a:off x="1455865" y="743896"/>
        <a:ext cx="1940166" cy="452374"/>
      </dsp:txXfrm>
    </dsp:sp>
    <dsp:sp modelId="{4C3563BB-79C1-4304-A026-883F9A2B25F7}">
      <dsp:nvSpPr>
        <dsp:cNvPr id="0" name=""/>
        <dsp:cNvSpPr/>
      </dsp:nvSpPr>
      <dsp:spPr>
        <a:xfrm rot="7708391">
          <a:off x="2055678" y="2629297"/>
          <a:ext cx="493484" cy="500614"/>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9EA100-8219-437A-BD59-94059E592E4A}">
      <dsp:nvSpPr>
        <dsp:cNvPr id="0" name=""/>
        <dsp:cNvSpPr/>
      </dsp:nvSpPr>
      <dsp:spPr>
        <a:xfrm>
          <a:off x="2730114" y="0"/>
          <a:ext cx="1685096" cy="236605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lgn="l" defTabSz="622300">
            <a:lnSpc>
              <a:spcPct val="90000"/>
            </a:lnSpc>
            <a:spcBef>
              <a:spcPct val="0"/>
            </a:spcBef>
            <a:spcAft>
              <a:spcPct val="35000"/>
            </a:spcAft>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Ab EF/Q1</a:t>
          </a:r>
        </a:p>
        <a:p>
          <a:pPr lvl="0" algn="l" defTabSz="622300">
            <a:lnSpc>
              <a:spcPct val="90000"/>
            </a:lnSpc>
            <a:spcBef>
              <a:spcPct val="0"/>
            </a:spcBef>
            <a:spcAft>
              <a:spcPct val="35000"/>
            </a:spcAft>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Entscheidungs-</a:t>
          </a:r>
          <a:r>
            <a:rPr lang="de-DE" sz="1400" kern="1200" dirty="0" err="1">
              <a:solidFill>
                <a:srgbClr val="000000"/>
              </a:solidFill>
              <a:latin typeface="Verdana" panose="020B0604030504040204" pitchFamily="34" charset="0"/>
              <a:ea typeface="Verdana" panose="020B0604030504040204" pitchFamily="34" charset="0"/>
              <a:cs typeface="Verdana" panose="020B0604030504040204" pitchFamily="34" charset="0"/>
            </a:rPr>
            <a:t>kompetenz</a:t>
          </a: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 I</a:t>
          </a:r>
        </a:p>
        <a:p>
          <a:pPr lvl="0" algn="l" defTabSz="622300">
            <a:lnSpc>
              <a:spcPct val="90000"/>
            </a:lnSpc>
            <a:spcBef>
              <a:spcPct val="0"/>
            </a:spcBef>
            <a:spcAft>
              <a:spcPct val="35000"/>
            </a:spcAft>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lgn="l" defTabSz="622300">
            <a:lnSpc>
              <a:spcPct val="90000"/>
            </a:lnSpc>
            <a:spcBef>
              <a:spcPct val="0"/>
            </a:spcBef>
            <a:spcAft>
              <a:spcPct val="35000"/>
            </a:spcAft>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Praxiselemente</a:t>
          </a:r>
        </a:p>
      </dsp:txBody>
      <dsp:txXfrm>
        <a:off x="2730114" y="0"/>
        <a:ext cx="1685096" cy="2366057"/>
      </dsp:txXfrm>
    </dsp:sp>
    <dsp:sp modelId="{DD26F839-9571-4DF0-979C-06A50542BA7C}">
      <dsp:nvSpPr>
        <dsp:cNvPr id="0" name=""/>
        <dsp:cNvSpPr/>
      </dsp:nvSpPr>
      <dsp:spPr>
        <a:xfrm>
          <a:off x="4430865" y="0"/>
          <a:ext cx="2286137" cy="2373443"/>
        </a:xfrm>
        <a:prstGeom prst="roundRect">
          <a:avLst>
            <a:gd name="adj" fmla="val 5000"/>
          </a:avLst>
        </a:prstGeom>
        <a:solidFill>
          <a:srgbClr val="A3E5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ctr" defTabSz="1155700">
            <a:lnSpc>
              <a:spcPct val="90000"/>
            </a:lnSpc>
            <a:spcBef>
              <a:spcPct val="0"/>
            </a:spcBef>
            <a:spcAft>
              <a:spcPct val="35000"/>
            </a:spcAft>
          </a:pPr>
          <a:r>
            <a:rPr lang="de-DE" sz="2600" kern="1200" dirty="0">
              <a:solidFill>
                <a:srgbClr val="000000"/>
              </a:solidFill>
            </a:rPr>
            <a:t>Beratung</a:t>
          </a:r>
        </a:p>
      </dsp:txBody>
      <dsp:txXfrm rot="16200000">
        <a:off x="3686366" y="744498"/>
        <a:ext cx="1946224" cy="457227"/>
      </dsp:txXfrm>
    </dsp:sp>
    <dsp:sp modelId="{471C024D-EE56-4490-9A97-A82BEFD5C47F}">
      <dsp:nvSpPr>
        <dsp:cNvPr id="0" name=""/>
        <dsp:cNvSpPr/>
      </dsp:nvSpPr>
      <dsp:spPr>
        <a:xfrm rot="5400000">
          <a:off x="4434363" y="2629297"/>
          <a:ext cx="493484" cy="500614"/>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03ACCB-FE9C-46BA-81F2-3DE3CCD9082E}">
      <dsp:nvSpPr>
        <dsp:cNvPr id="0" name=""/>
        <dsp:cNvSpPr/>
      </dsp:nvSpPr>
      <dsp:spPr>
        <a:xfrm>
          <a:off x="4964311" y="0"/>
          <a:ext cx="1703172" cy="237344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ctr" defTabSz="622300">
            <a:lnSpc>
              <a:spcPct val="90000"/>
            </a:lnSpc>
            <a:spcBef>
              <a:spcPct val="0"/>
            </a:spcBef>
            <a:spcAft>
              <a:spcPct val="35000"/>
            </a:spcAft>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lgn="l" defTabSz="622300">
            <a:lnSpc>
              <a:spcPct val="90000"/>
            </a:lnSpc>
            <a:spcBef>
              <a:spcPct val="0"/>
            </a:spcBef>
            <a:spcAft>
              <a:spcPct val="35000"/>
            </a:spcAft>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Ab Q1</a:t>
          </a:r>
        </a:p>
        <a:p>
          <a:pPr lvl="0" algn="l" defTabSz="622300">
            <a:lnSpc>
              <a:spcPct val="90000"/>
            </a:lnSpc>
            <a:spcBef>
              <a:spcPct val="0"/>
            </a:spcBef>
            <a:spcAft>
              <a:spcPct val="35000"/>
            </a:spcAft>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Entscheidungs-</a:t>
          </a:r>
          <a:r>
            <a:rPr lang="de-DE" sz="1400" kern="1200" dirty="0" err="1">
              <a:solidFill>
                <a:srgbClr val="000000"/>
              </a:solidFill>
              <a:latin typeface="Verdana" panose="020B0604030504040204" pitchFamily="34" charset="0"/>
              <a:ea typeface="Verdana" panose="020B0604030504040204" pitchFamily="34" charset="0"/>
              <a:cs typeface="Verdana" panose="020B0604030504040204" pitchFamily="34" charset="0"/>
            </a:rPr>
            <a:t>kompetenz</a:t>
          </a: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 II</a:t>
          </a:r>
        </a:p>
        <a:p>
          <a:pPr lvl="0" algn="l" defTabSz="622300">
            <a:lnSpc>
              <a:spcPct val="90000"/>
            </a:lnSpc>
            <a:spcBef>
              <a:spcPct val="0"/>
            </a:spcBef>
            <a:spcAft>
              <a:spcPct val="35000"/>
            </a:spcAft>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lgn="l" defTabSz="622300">
            <a:lnSpc>
              <a:spcPct val="90000"/>
            </a:lnSpc>
            <a:spcBef>
              <a:spcPct val="0"/>
            </a:spcBef>
            <a:spcAft>
              <a:spcPct val="35000"/>
            </a:spcAft>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Übergänge gestalten</a:t>
          </a:r>
        </a:p>
      </dsp:txBody>
      <dsp:txXfrm>
        <a:off x="4964311" y="0"/>
        <a:ext cx="1703172" cy="2373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F9E7B-04B4-41B3-8CCF-8F6DF684CC96}">
      <dsp:nvSpPr>
        <dsp:cNvPr id="0" name=""/>
        <dsp:cNvSpPr/>
      </dsp:nvSpPr>
      <dsp:spPr>
        <a:xfrm>
          <a:off x="0" y="857253"/>
          <a:ext cx="7572428" cy="1000136"/>
        </a:xfrm>
        <a:prstGeom prst="roundRect">
          <a:avLst/>
        </a:prstGeom>
        <a:solidFill>
          <a:srgbClr val="A3E5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err="1">
              <a:solidFill>
                <a:srgbClr val="000000"/>
              </a:solidFill>
              <a:latin typeface="Verdana" panose="020B0604030504040204" pitchFamily="34" charset="0"/>
              <a:ea typeface="Verdana" panose="020B0604030504040204" pitchFamily="34" charset="0"/>
              <a:cs typeface="Verdana" panose="020B0604030504040204" pitchFamily="34" charset="0"/>
            </a:rPr>
            <a:t>Portfolioinstrument</a:t>
          </a:r>
          <a:r>
            <a:rPr lang="de-DE" sz="16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 weiterführen </a:t>
          </a:r>
        </a:p>
      </dsp:txBody>
      <dsp:txXfrm>
        <a:off x="48823" y="906076"/>
        <a:ext cx="7474782" cy="9024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2" y="1"/>
            <a:ext cx="4302527" cy="340570"/>
          </a:xfrm>
          <a:prstGeom prst="rect">
            <a:avLst/>
          </a:prstGeom>
          <a:noFill/>
          <a:ln w="9525">
            <a:noFill/>
            <a:miter lim="800000"/>
            <a:headEnd/>
            <a:tailEnd/>
          </a:ln>
        </p:spPr>
        <p:txBody>
          <a:bodyPr vert="horz" wrap="square" lIns="91721" tIns="45861" rIns="91721" bIns="45861" numCol="1" anchor="t" anchorCtr="0" compatLnSpc="1">
            <a:prstTxWarp prst="textNoShape">
              <a:avLst/>
            </a:prstTxWarp>
          </a:bodyPr>
          <a:lstStyle>
            <a:lvl1pPr defTabSz="917350">
              <a:defRPr sz="1200"/>
            </a:lvl1pPr>
          </a:lstStyle>
          <a:p>
            <a:endParaRPr lang="de-DE"/>
          </a:p>
        </p:txBody>
      </p:sp>
      <p:sp>
        <p:nvSpPr>
          <p:cNvPr id="61443" name="Rectangle 3"/>
          <p:cNvSpPr>
            <a:spLocks noGrp="1" noChangeArrowheads="1"/>
          </p:cNvSpPr>
          <p:nvPr>
            <p:ph type="dt" sz="quarter" idx="1"/>
          </p:nvPr>
        </p:nvSpPr>
        <p:spPr bwMode="auto">
          <a:xfrm>
            <a:off x="5623481" y="1"/>
            <a:ext cx="4302527" cy="340570"/>
          </a:xfrm>
          <a:prstGeom prst="rect">
            <a:avLst/>
          </a:prstGeom>
          <a:noFill/>
          <a:ln w="9525">
            <a:noFill/>
            <a:miter lim="800000"/>
            <a:headEnd/>
            <a:tailEnd/>
          </a:ln>
        </p:spPr>
        <p:txBody>
          <a:bodyPr vert="horz" wrap="square" lIns="91721" tIns="45861" rIns="91721" bIns="45861" numCol="1" anchor="t" anchorCtr="0" compatLnSpc="1">
            <a:prstTxWarp prst="textNoShape">
              <a:avLst/>
            </a:prstTxWarp>
          </a:bodyPr>
          <a:lstStyle>
            <a:lvl1pPr algn="r" defTabSz="917350">
              <a:defRPr sz="1200"/>
            </a:lvl1pPr>
          </a:lstStyle>
          <a:p>
            <a:fld id="{8758065B-8F8B-453A-ADAE-3B8BCD3DDAE5}" type="datetimeFigureOut">
              <a:rPr lang="de-DE"/>
              <a:pPr/>
              <a:t>20.08.2020</a:t>
            </a:fld>
            <a:endParaRPr lang="de-DE"/>
          </a:p>
        </p:txBody>
      </p:sp>
      <p:sp>
        <p:nvSpPr>
          <p:cNvPr id="61444" name="Rectangle 4"/>
          <p:cNvSpPr>
            <a:spLocks noGrp="1" noChangeArrowheads="1"/>
          </p:cNvSpPr>
          <p:nvPr>
            <p:ph type="ftr" sz="quarter" idx="2"/>
          </p:nvPr>
        </p:nvSpPr>
        <p:spPr bwMode="auto">
          <a:xfrm>
            <a:off x="2" y="6456052"/>
            <a:ext cx="4302527" cy="340569"/>
          </a:xfrm>
          <a:prstGeom prst="rect">
            <a:avLst/>
          </a:prstGeom>
          <a:noFill/>
          <a:ln w="9525">
            <a:noFill/>
            <a:miter lim="800000"/>
            <a:headEnd/>
            <a:tailEnd/>
          </a:ln>
        </p:spPr>
        <p:txBody>
          <a:bodyPr vert="horz" wrap="square" lIns="91721" tIns="45861" rIns="91721" bIns="45861" numCol="1" anchor="b" anchorCtr="0" compatLnSpc="1">
            <a:prstTxWarp prst="textNoShape">
              <a:avLst/>
            </a:prstTxWarp>
          </a:bodyPr>
          <a:lstStyle>
            <a:lvl1pPr defTabSz="917350">
              <a:defRPr sz="1200"/>
            </a:lvl1pPr>
          </a:lstStyle>
          <a:p>
            <a:endParaRPr lang="de-DE"/>
          </a:p>
        </p:txBody>
      </p:sp>
      <p:sp>
        <p:nvSpPr>
          <p:cNvPr id="61445" name="Rectangle 5"/>
          <p:cNvSpPr>
            <a:spLocks noGrp="1" noChangeArrowheads="1"/>
          </p:cNvSpPr>
          <p:nvPr>
            <p:ph type="sldNum" sz="quarter" idx="3"/>
          </p:nvPr>
        </p:nvSpPr>
        <p:spPr bwMode="auto">
          <a:xfrm>
            <a:off x="5623481" y="6456052"/>
            <a:ext cx="4302527" cy="340569"/>
          </a:xfrm>
          <a:prstGeom prst="rect">
            <a:avLst/>
          </a:prstGeom>
          <a:noFill/>
          <a:ln w="9525">
            <a:noFill/>
            <a:miter lim="800000"/>
            <a:headEnd/>
            <a:tailEnd/>
          </a:ln>
        </p:spPr>
        <p:txBody>
          <a:bodyPr vert="horz" wrap="square" lIns="91721" tIns="45861" rIns="91721" bIns="45861" numCol="1" anchor="b" anchorCtr="0" compatLnSpc="1">
            <a:prstTxWarp prst="textNoShape">
              <a:avLst/>
            </a:prstTxWarp>
          </a:bodyPr>
          <a:lstStyle>
            <a:lvl1pPr algn="r" defTabSz="917350">
              <a:defRPr sz="1200"/>
            </a:lvl1pPr>
          </a:lstStyle>
          <a:p>
            <a:fld id="{80C3FD6B-18C6-443F-90E4-93B8C64A2C1F}" type="slidenum">
              <a:rPr lang="de-DE"/>
              <a:pPr/>
              <a:t>‹Nr.›</a:t>
            </a:fld>
            <a:endParaRPr lang="de-DE"/>
          </a:p>
        </p:txBody>
      </p:sp>
    </p:spTree>
    <p:extLst>
      <p:ext uri="{BB962C8B-B14F-4D97-AF65-F5344CB8AC3E}">
        <p14:creationId xmlns:p14="http://schemas.microsoft.com/office/powerpoint/2010/main" val="3638840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2" y="1"/>
            <a:ext cx="4302527" cy="340570"/>
          </a:xfrm>
          <a:prstGeom prst="rect">
            <a:avLst/>
          </a:prstGeom>
          <a:noFill/>
          <a:ln w="9525">
            <a:noFill/>
            <a:miter lim="800000"/>
            <a:headEnd/>
            <a:tailEnd/>
          </a:ln>
        </p:spPr>
        <p:txBody>
          <a:bodyPr vert="horz" wrap="square" lIns="91721" tIns="45861" rIns="91721" bIns="45861" numCol="1" anchor="t" anchorCtr="0" compatLnSpc="1">
            <a:prstTxWarp prst="textNoShape">
              <a:avLst/>
            </a:prstTxWarp>
          </a:bodyPr>
          <a:lstStyle>
            <a:lvl1pPr defTabSz="917350">
              <a:defRPr sz="1200">
                <a:latin typeface="Calibri" pitchFamily="34" charset="0"/>
              </a:defRPr>
            </a:lvl1pPr>
          </a:lstStyle>
          <a:p>
            <a:endParaRPr lang="de-DE"/>
          </a:p>
        </p:txBody>
      </p:sp>
      <p:sp>
        <p:nvSpPr>
          <p:cNvPr id="3" name="Datumsplatzhalter 2"/>
          <p:cNvSpPr>
            <a:spLocks noGrp="1"/>
          </p:cNvSpPr>
          <p:nvPr>
            <p:ph type="dt" idx="1"/>
          </p:nvPr>
        </p:nvSpPr>
        <p:spPr bwMode="auto">
          <a:xfrm>
            <a:off x="5623481" y="1"/>
            <a:ext cx="4302527" cy="340570"/>
          </a:xfrm>
          <a:prstGeom prst="rect">
            <a:avLst/>
          </a:prstGeom>
          <a:noFill/>
          <a:ln w="9525">
            <a:noFill/>
            <a:miter lim="800000"/>
            <a:headEnd/>
            <a:tailEnd/>
          </a:ln>
        </p:spPr>
        <p:txBody>
          <a:bodyPr vert="horz" wrap="square" lIns="91721" tIns="45861" rIns="91721" bIns="45861" numCol="1" anchor="t" anchorCtr="0" compatLnSpc="1">
            <a:prstTxWarp prst="textNoShape">
              <a:avLst/>
            </a:prstTxWarp>
          </a:bodyPr>
          <a:lstStyle>
            <a:lvl1pPr algn="r" defTabSz="917350">
              <a:defRPr sz="1200">
                <a:latin typeface="Calibri" pitchFamily="34" charset="0"/>
              </a:defRPr>
            </a:lvl1pPr>
          </a:lstStyle>
          <a:p>
            <a:fld id="{FD12E3B8-A772-4D52-8F63-098187402011}" type="datetimeFigureOut">
              <a:rPr lang="de-DE"/>
              <a:pPr/>
              <a:t>20.08.2020</a:t>
            </a:fld>
            <a:endParaRPr lang="de-DE"/>
          </a:p>
        </p:txBody>
      </p:sp>
      <p:sp>
        <p:nvSpPr>
          <p:cNvPr id="4" name="Folienbildplatzhalt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88507" tIns="44254" rIns="88507" bIns="44254" rtlCol="0" anchor="ctr"/>
          <a:lstStyle/>
          <a:p>
            <a:pPr lvl="0"/>
            <a:endParaRPr lang="de-DE" noProof="0"/>
          </a:p>
        </p:txBody>
      </p:sp>
      <p:sp>
        <p:nvSpPr>
          <p:cNvPr id="5" name="Notizenplatzhalter 4"/>
          <p:cNvSpPr>
            <a:spLocks noGrp="1"/>
          </p:cNvSpPr>
          <p:nvPr>
            <p:ph type="body" sz="quarter" idx="3"/>
          </p:nvPr>
        </p:nvSpPr>
        <p:spPr bwMode="auto">
          <a:xfrm>
            <a:off x="992381" y="3229608"/>
            <a:ext cx="7943467" cy="3058795"/>
          </a:xfrm>
          <a:prstGeom prst="rect">
            <a:avLst/>
          </a:prstGeom>
          <a:noFill/>
          <a:ln w="9525">
            <a:noFill/>
            <a:miter lim="800000"/>
            <a:headEnd/>
            <a:tailEnd/>
          </a:ln>
        </p:spPr>
        <p:txBody>
          <a:bodyPr vert="horz" wrap="square" lIns="91721" tIns="45861" rIns="91721" bIns="45861" numCol="1" anchor="t" anchorCtr="0" compatLnSpc="1">
            <a:prstTxWarp prst="textNoShape">
              <a:avLst/>
            </a:prstTxWarp>
          </a:bodyPr>
          <a:lstStyle/>
          <a:p>
            <a:pPr lvl="0"/>
            <a:r>
              <a:rPr lang="de-DE" noProof="0" dirty="0"/>
              <a:t>Textmasterformat bearbeiten</a:t>
            </a:r>
          </a:p>
          <a:p>
            <a:pPr lvl="1"/>
            <a:r>
              <a:rPr lang="de-DE" b="1" dirty="0">
                <a:effectLst/>
              </a:rPr>
              <a:t>Ministerium für Kinder, Familie, Flüchtlinge und Integration</a:t>
            </a:r>
          </a:p>
          <a:p>
            <a:pPr lvl="1"/>
            <a:r>
              <a:rPr lang="de-DE" b="1" dirty="0"/>
              <a:t>Ministerium für Wirtschaft, Innovation, Digitalisierung und Energie</a:t>
            </a:r>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bwMode="auto">
          <a:xfrm>
            <a:off x="2" y="6456052"/>
            <a:ext cx="4302527" cy="340569"/>
          </a:xfrm>
          <a:prstGeom prst="rect">
            <a:avLst/>
          </a:prstGeom>
          <a:noFill/>
          <a:ln w="9525">
            <a:noFill/>
            <a:miter lim="800000"/>
            <a:headEnd/>
            <a:tailEnd/>
          </a:ln>
        </p:spPr>
        <p:txBody>
          <a:bodyPr vert="horz" wrap="square" lIns="91721" tIns="45861" rIns="91721" bIns="45861" numCol="1" anchor="b" anchorCtr="0" compatLnSpc="1">
            <a:prstTxWarp prst="textNoShape">
              <a:avLst/>
            </a:prstTxWarp>
          </a:bodyPr>
          <a:lstStyle>
            <a:lvl1pPr defTabSz="917350">
              <a:defRPr sz="1200">
                <a:latin typeface="Calibri" pitchFamily="34" charset="0"/>
              </a:defRPr>
            </a:lvl1pPr>
          </a:lstStyle>
          <a:p>
            <a:endParaRPr lang="de-DE"/>
          </a:p>
        </p:txBody>
      </p:sp>
      <p:sp>
        <p:nvSpPr>
          <p:cNvPr id="7" name="Foliennummernplatzhalter 6"/>
          <p:cNvSpPr>
            <a:spLocks noGrp="1"/>
          </p:cNvSpPr>
          <p:nvPr>
            <p:ph type="sldNum" sz="quarter" idx="5"/>
          </p:nvPr>
        </p:nvSpPr>
        <p:spPr bwMode="auto">
          <a:xfrm>
            <a:off x="5623481" y="6456052"/>
            <a:ext cx="4302527" cy="340569"/>
          </a:xfrm>
          <a:prstGeom prst="rect">
            <a:avLst/>
          </a:prstGeom>
          <a:noFill/>
          <a:ln w="9525">
            <a:noFill/>
            <a:miter lim="800000"/>
            <a:headEnd/>
            <a:tailEnd/>
          </a:ln>
        </p:spPr>
        <p:txBody>
          <a:bodyPr vert="horz" wrap="square" lIns="91721" tIns="45861" rIns="91721" bIns="45861" numCol="1" anchor="b" anchorCtr="0" compatLnSpc="1">
            <a:prstTxWarp prst="textNoShape">
              <a:avLst/>
            </a:prstTxWarp>
          </a:bodyPr>
          <a:lstStyle>
            <a:lvl1pPr algn="r" defTabSz="917350">
              <a:defRPr sz="1200">
                <a:latin typeface="Calibri" pitchFamily="34" charset="0"/>
              </a:defRPr>
            </a:lvl1pPr>
          </a:lstStyle>
          <a:p>
            <a:fld id="{A7885D15-C8AC-471E-A88A-32C86AF6238F}" type="slidenum">
              <a:rPr lang="de-DE"/>
              <a:pPr/>
              <a:t>‹Nr.›</a:t>
            </a:fld>
            <a:endParaRPr lang="de-DE"/>
          </a:p>
        </p:txBody>
      </p:sp>
    </p:spTree>
    <p:extLst>
      <p:ext uri="{BB962C8B-B14F-4D97-AF65-F5344CB8AC3E}">
        <p14:creationId xmlns:p14="http://schemas.microsoft.com/office/powerpoint/2010/main" val="3560996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 den Link kommt man zum Erklärfilm zu KAoA</a:t>
            </a:r>
          </a:p>
        </p:txBody>
      </p:sp>
      <p:sp>
        <p:nvSpPr>
          <p:cNvPr id="4" name="Foliennummernplatzhalter 3"/>
          <p:cNvSpPr>
            <a:spLocks noGrp="1"/>
          </p:cNvSpPr>
          <p:nvPr>
            <p:ph type="sldNum" sz="quarter" idx="10"/>
          </p:nvPr>
        </p:nvSpPr>
        <p:spPr/>
        <p:txBody>
          <a:bodyPr/>
          <a:lstStyle/>
          <a:p>
            <a:fld id="{A9CF631E-F42A-4A8A-8C9A-E46DC3C4B9D7}" type="slidenum">
              <a:rPr lang="de-DE" smtClean="0"/>
              <a:t>1</a:t>
            </a:fld>
            <a:endParaRPr lang="de-DE"/>
          </a:p>
        </p:txBody>
      </p:sp>
    </p:spTree>
    <p:extLst>
      <p:ext uri="{BB962C8B-B14F-4D97-AF65-F5344CB8AC3E}">
        <p14:creationId xmlns:p14="http://schemas.microsoft.com/office/powerpoint/2010/main" val="152274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7885D15-C8AC-471E-A88A-32C86AF6238F}" type="slidenum">
              <a:rPr lang="de-DE" smtClean="0"/>
              <a:pPr/>
              <a:t>3</a:t>
            </a:fld>
            <a:endParaRPr lang="de-DE"/>
          </a:p>
        </p:txBody>
      </p:sp>
    </p:spTree>
    <p:extLst>
      <p:ext uri="{BB962C8B-B14F-4D97-AF65-F5344CB8AC3E}">
        <p14:creationId xmlns:p14="http://schemas.microsoft.com/office/powerpoint/2010/main" val="424015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xfrm>
            <a:off x="3263900" y="509588"/>
            <a:ext cx="3400425" cy="2549525"/>
          </a:xfrm>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de-DE" sz="1000" dirty="0">
              <a:solidFill>
                <a:schemeClr val="accent1"/>
              </a:solidFill>
            </a:endParaRPr>
          </a:p>
          <a:p>
            <a:pPr eaLnBrk="1" hangingPunct="1">
              <a:lnSpc>
                <a:spcPct val="80000"/>
              </a:lnSpc>
            </a:pPr>
            <a:endParaRPr lang="de-DE" sz="1000" dirty="0">
              <a:solidFill>
                <a:schemeClr val="accent1"/>
              </a:solidFill>
            </a:endParaRPr>
          </a:p>
        </p:txBody>
      </p:sp>
    </p:spTree>
    <p:extLst>
      <p:ext uri="{BB962C8B-B14F-4D97-AF65-F5344CB8AC3E}">
        <p14:creationId xmlns:p14="http://schemas.microsoft.com/office/powerpoint/2010/main" val="37052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444208" y="6461388"/>
            <a:ext cx="2376165" cy="281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C:\Users\dac482\Nextcloud\Kommunale Koordinierung\Öffentlichkeitsarbeit\Branding MAGS\Logo KAoA\MAG054519_KAOA_Logo_NRW_RZ_RGB_72dpi.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143255" y="6414641"/>
            <a:ext cx="720080" cy="322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p:cNvPicPr>
          <p:nvPr userDrawn="1"/>
        </p:nvPicPr>
        <p:blipFill>
          <a:blip r:embed="rId11"/>
          <a:srcRect/>
          <a:stretch>
            <a:fillRect/>
          </a:stretch>
        </p:blipFill>
        <p:spPr bwMode="auto">
          <a:xfrm>
            <a:off x="323529" y="6445921"/>
            <a:ext cx="2304256" cy="233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98" r:id="rId2"/>
    <p:sldLayoutId id="2147483700" r:id="rId3"/>
    <p:sldLayoutId id="2147483701" r:id="rId4"/>
    <p:sldLayoutId id="2147483702" r:id="rId5"/>
    <p:sldLayoutId id="2147483703" r:id="rId6"/>
    <p:sldLayoutId id="2147483687" r:id="rId7"/>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lang="de-DE" sz="3200" b="1" kern="1200" smtClean="0">
          <a:solidFill>
            <a:schemeClr val="accent1"/>
          </a:solidFill>
          <a:effectLst/>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3600">
          <a:solidFill>
            <a:schemeClr val="tx1"/>
          </a:solidFill>
          <a:latin typeface="Frutiger LT Std 87 ExtraBlk Cn"/>
        </a:defRPr>
      </a:lvl2pPr>
      <a:lvl3pPr algn="ctr" rtl="0" eaLnBrk="0" fontAlgn="base" hangingPunct="0">
        <a:spcBef>
          <a:spcPct val="0"/>
        </a:spcBef>
        <a:spcAft>
          <a:spcPct val="0"/>
        </a:spcAft>
        <a:defRPr sz="3600">
          <a:solidFill>
            <a:schemeClr val="tx1"/>
          </a:solidFill>
          <a:latin typeface="Frutiger LT Std 87 ExtraBlk Cn"/>
        </a:defRPr>
      </a:lvl3pPr>
      <a:lvl4pPr algn="ctr" rtl="0" eaLnBrk="0" fontAlgn="base" hangingPunct="0">
        <a:spcBef>
          <a:spcPct val="0"/>
        </a:spcBef>
        <a:spcAft>
          <a:spcPct val="0"/>
        </a:spcAft>
        <a:defRPr sz="3600">
          <a:solidFill>
            <a:schemeClr val="tx1"/>
          </a:solidFill>
          <a:latin typeface="Frutiger LT Std 87 ExtraBlk Cn"/>
        </a:defRPr>
      </a:lvl4pPr>
      <a:lvl5pPr algn="ctr" rtl="0" eaLnBrk="0" fontAlgn="base" hangingPunct="0">
        <a:spcBef>
          <a:spcPct val="0"/>
        </a:spcBef>
        <a:spcAft>
          <a:spcPct val="0"/>
        </a:spcAft>
        <a:defRPr sz="3600">
          <a:solidFill>
            <a:schemeClr val="tx1"/>
          </a:solidFill>
          <a:latin typeface="Frutiger LT Std 87 ExtraBlk Cn"/>
        </a:defRPr>
      </a:lvl5pPr>
      <a:lvl6pPr marL="457200" algn="ctr" rtl="0" fontAlgn="base">
        <a:spcBef>
          <a:spcPct val="0"/>
        </a:spcBef>
        <a:spcAft>
          <a:spcPct val="0"/>
        </a:spcAft>
        <a:defRPr sz="3600">
          <a:solidFill>
            <a:schemeClr val="tx1"/>
          </a:solidFill>
          <a:latin typeface="Frutiger LT Std 87 ExtraBlk Cn"/>
        </a:defRPr>
      </a:lvl6pPr>
      <a:lvl7pPr marL="914400" algn="ctr" rtl="0" fontAlgn="base">
        <a:spcBef>
          <a:spcPct val="0"/>
        </a:spcBef>
        <a:spcAft>
          <a:spcPct val="0"/>
        </a:spcAft>
        <a:defRPr sz="3600">
          <a:solidFill>
            <a:schemeClr val="tx1"/>
          </a:solidFill>
          <a:latin typeface="Frutiger LT Std 87 ExtraBlk Cn"/>
        </a:defRPr>
      </a:lvl7pPr>
      <a:lvl8pPr marL="1371600" algn="ctr" rtl="0" fontAlgn="base">
        <a:spcBef>
          <a:spcPct val="0"/>
        </a:spcBef>
        <a:spcAft>
          <a:spcPct val="0"/>
        </a:spcAft>
        <a:defRPr sz="3600">
          <a:solidFill>
            <a:schemeClr val="tx1"/>
          </a:solidFill>
          <a:latin typeface="Frutiger LT Std 87 ExtraBlk Cn"/>
        </a:defRPr>
      </a:lvl8pPr>
      <a:lvl9pPr marL="1828800" algn="ctr" rtl="0" fontAlgn="base">
        <a:spcBef>
          <a:spcPct val="0"/>
        </a:spcBef>
        <a:spcAft>
          <a:spcPct val="0"/>
        </a:spcAft>
        <a:defRPr sz="3600">
          <a:solidFill>
            <a:schemeClr val="tx1"/>
          </a:solidFill>
          <a:latin typeface="Frutiger LT Std 87 ExtraBlk Cn"/>
        </a:defRPr>
      </a:lvl9pPr>
    </p:titleStyle>
    <p:bodyStyle>
      <a:lvl1pPr marL="342900" indent="-342900" algn="l" rtl="0" eaLnBrk="0" fontAlgn="base" hangingPunct="0">
        <a:spcBef>
          <a:spcPct val="20000"/>
        </a:spcBef>
        <a:spcAft>
          <a:spcPct val="0"/>
        </a:spcAft>
        <a:buClr>
          <a:srgbClr val="8CA5D2"/>
        </a:buClr>
        <a:buFont typeface="Arial" charset="0"/>
        <a:buChar char="•"/>
        <a:defRPr lang="de-DE" sz="3200" b="1" kern="1200" smtClean="0">
          <a:solidFill>
            <a:schemeClr val="accent1"/>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8CA5D2"/>
        </a:buClr>
        <a:buFont typeface="Arial" charset="0"/>
        <a:buChar char="–"/>
        <a:defRPr lang="de-DE" sz="3200" b="1" kern="1200" dirty="0" smtClean="0">
          <a:solidFill>
            <a:schemeClr val="accent1"/>
          </a:solidFill>
          <a:effectLst/>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8CA5D2"/>
        </a:buClr>
        <a:buFont typeface="Arial" charset="0"/>
        <a:buChar char="•"/>
        <a:defRPr lang="de-DE" sz="3200" b="1" kern="1200" dirty="0" smtClean="0">
          <a:solidFill>
            <a:schemeClr val="accent1"/>
          </a:solidFill>
          <a:effectLst/>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8CA5D2"/>
        </a:buClr>
        <a:buFont typeface="Arial" charset="0"/>
        <a:buChar char="–"/>
        <a:defRPr lang="de-DE" sz="3200" b="1" kern="1200" dirty="0" smtClean="0">
          <a:solidFill>
            <a:schemeClr val="accent1"/>
          </a:solidFill>
          <a:effectLst/>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8CA5D2"/>
        </a:buClr>
        <a:buFont typeface="Arial" charset="0"/>
        <a:buChar char="»"/>
        <a:defRPr lang="de-DE" sz="3200" b="1" kern="1200" dirty="0" smtClean="0">
          <a:solidFill>
            <a:schemeClr val="accent1"/>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berufsorientierung-nrw.de/standardelemente/erklaerfilme/index.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kommunale-koordinierung.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berufsorientierung-nrw.de/standardelemente/workshops-sek-ii/index.html" TargetMode="External"/><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hyperlink" Target="https://www.kommunale-koordinierung.com/standardelemente/workshops-sek-i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erufsorientierung-nrw.de/standardelemente/workshops-sek-ii/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39" y="1988840"/>
            <a:ext cx="694243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94"/>
          <p:cNvSpPr txBox="1">
            <a:spLocks noGrp="1"/>
          </p:cNvSpPr>
          <p:nvPr>
            <p:ph type="title" idx="4294967295"/>
          </p:nvPr>
        </p:nvSpPr>
        <p:spPr>
          <a:xfrm>
            <a:off x="927907" y="836712"/>
            <a:ext cx="6986127" cy="836285"/>
          </a:xfrm>
          <a:prstGeom prst="rect">
            <a:avLst/>
          </a:prstGeom>
          <a:solidFill>
            <a:srgbClr val="A3E5FF"/>
          </a:solidFill>
          <a:ln>
            <a:noFill/>
          </a:ln>
        </p:spPr>
        <p:txBody>
          <a:bodyPr vert="horz" lIns="68569" tIns="34275" rIns="68569" bIns="34275" rtlCol="0" anchor="ctr" anchorCtr="0">
            <a:noAutofit/>
          </a:bodyPr>
          <a:lstStyle/>
          <a:p>
            <a:pPr algn="ctr">
              <a:spcBef>
                <a:spcPts val="0"/>
              </a:spcBef>
              <a:buClr>
                <a:schemeClr val="dk1"/>
              </a:buClr>
              <a:buSzPct val="25000"/>
            </a:pPr>
            <a:r>
              <a:rPr lang="de-DE" sz="16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Das Landesvorhaben „Kein Abschluss ohne Anschluss – Übergang Schule-Beruf in NRW“</a:t>
            </a:r>
            <a:br>
              <a:rPr lang="de-DE" sz="16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br>
            <a:r>
              <a:rPr lang="de-DE"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Standardelemente Sek II</a:t>
            </a:r>
            <a:endParaRPr lang="de-DE" sz="16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feld 2"/>
          <p:cNvSpPr txBox="1"/>
          <p:nvPr/>
        </p:nvSpPr>
        <p:spPr>
          <a:xfrm>
            <a:off x="678868" y="5659784"/>
            <a:ext cx="7587976" cy="523220"/>
          </a:xfrm>
          <a:prstGeom prst="rect">
            <a:avLst/>
          </a:prstGeom>
          <a:solidFill>
            <a:srgbClr val="A3E5FF"/>
          </a:solidFill>
        </p:spPr>
        <p:txBody>
          <a:bodyPr wrap="square" rtlCol="0">
            <a:spAutoFit/>
          </a:bodyPr>
          <a:lstStyle/>
          <a:p>
            <a:pPr algn="ctr"/>
            <a:r>
              <a:rPr lang="de-DE" sz="1400"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Erklärfilme</a:t>
            </a:r>
            <a:r>
              <a:rPr lang="de-DE" sz="1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de-DE" sz="1400" dirty="0" smtClean="0">
                <a:solidFill>
                  <a:schemeClr val="bg2">
                    <a:lumMod val="10000"/>
                  </a:schemeClr>
                </a:solidFill>
                <a:latin typeface="Verdana" panose="020B0604030504040204" pitchFamily="34" charset="0"/>
                <a:ea typeface="Verdana" panose="020B0604030504040204" pitchFamily="34" charset="0"/>
                <a:hlinkClick r:id="rId4"/>
              </a:rPr>
              <a:t>www.berufsorientierung-nrw.de/standardelemente/erklaerfilme/index.html  </a:t>
            </a:r>
            <a:endParaRPr lang="de-DE" sz="1400" dirty="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2359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03818">
            <a:off x="6674036" y="820669"/>
            <a:ext cx="2160346" cy="305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1"/>
          <p:cNvSpPr txBox="1">
            <a:spLocks/>
          </p:cNvSpPr>
          <p:nvPr/>
        </p:nvSpPr>
        <p:spPr bwMode="auto">
          <a:xfrm>
            <a:off x="577974" y="936787"/>
            <a:ext cx="5173987" cy="360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20000"/>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Frutiger LT Std 87 ExtraBlk Cn"/>
              </a:defRPr>
            </a:lvl2pPr>
            <a:lvl3pPr algn="ctr" rtl="0" eaLnBrk="0" fontAlgn="base" hangingPunct="0">
              <a:spcBef>
                <a:spcPct val="0"/>
              </a:spcBef>
              <a:spcAft>
                <a:spcPct val="0"/>
              </a:spcAft>
              <a:defRPr sz="3600">
                <a:solidFill>
                  <a:schemeClr val="tx1"/>
                </a:solidFill>
                <a:latin typeface="Frutiger LT Std 87 ExtraBlk Cn"/>
              </a:defRPr>
            </a:lvl3pPr>
            <a:lvl4pPr algn="ctr" rtl="0" eaLnBrk="0" fontAlgn="base" hangingPunct="0">
              <a:spcBef>
                <a:spcPct val="0"/>
              </a:spcBef>
              <a:spcAft>
                <a:spcPct val="0"/>
              </a:spcAft>
              <a:defRPr sz="3600">
                <a:solidFill>
                  <a:schemeClr val="tx1"/>
                </a:solidFill>
                <a:latin typeface="Frutiger LT Std 87 ExtraBlk Cn"/>
              </a:defRPr>
            </a:lvl4pPr>
            <a:lvl5pPr algn="ctr" rtl="0" eaLnBrk="0" fontAlgn="base" hangingPunct="0">
              <a:spcBef>
                <a:spcPct val="0"/>
              </a:spcBef>
              <a:spcAft>
                <a:spcPct val="0"/>
              </a:spcAft>
              <a:defRPr sz="3600">
                <a:solidFill>
                  <a:schemeClr val="tx1"/>
                </a:solidFill>
                <a:latin typeface="Frutiger LT Std 87 ExtraBlk Cn"/>
              </a:defRPr>
            </a:lvl5pPr>
            <a:lvl6pPr marL="457200" algn="ctr" rtl="0" fontAlgn="base">
              <a:spcBef>
                <a:spcPct val="0"/>
              </a:spcBef>
              <a:spcAft>
                <a:spcPct val="0"/>
              </a:spcAft>
              <a:defRPr sz="3600">
                <a:solidFill>
                  <a:schemeClr val="tx1"/>
                </a:solidFill>
                <a:latin typeface="Frutiger LT Std 87 ExtraBlk Cn"/>
              </a:defRPr>
            </a:lvl6pPr>
            <a:lvl7pPr marL="914400" algn="ctr" rtl="0" fontAlgn="base">
              <a:spcBef>
                <a:spcPct val="0"/>
              </a:spcBef>
              <a:spcAft>
                <a:spcPct val="0"/>
              </a:spcAft>
              <a:defRPr sz="3600">
                <a:solidFill>
                  <a:schemeClr val="tx1"/>
                </a:solidFill>
                <a:latin typeface="Frutiger LT Std 87 ExtraBlk Cn"/>
              </a:defRPr>
            </a:lvl7pPr>
            <a:lvl8pPr marL="1371600" algn="ctr" rtl="0" fontAlgn="base">
              <a:spcBef>
                <a:spcPct val="0"/>
              </a:spcBef>
              <a:spcAft>
                <a:spcPct val="0"/>
              </a:spcAft>
              <a:defRPr sz="3600">
                <a:solidFill>
                  <a:schemeClr val="tx1"/>
                </a:solidFill>
                <a:latin typeface="Frutiger LT Std 87 ExtraBlk Cn"/>
              </a:defRPr>
            </a:lvl8pPr>
            <a:lvl9pPr marL="1828800" algn="ctr" rtl="0" fontAlgn="base">
              <a:spcBef>
                <a:spcPct val="0"/>
              </a:spcBef>
              <a:spcAft>
                <a:spcPct val="0"/>
              </a:spcAft>
              <a:defRPr sz="3600">
                <a:solidFill>
                  <a:schemeClr val="tx1"/>
                </a:solidFill>
                <a:latin typeface="Frutiger LT Std 87 ExtraBlk Cn"/>
              </a:defRPr>
            </a:lvl9pPr>
          </a:lstStyle>
          <a:p>
            <a:pPr eaLnBrk="1" hangingPunct="1"/>
            <a:r>
              <a:rPr lang="de-DE" sz="2400" b="1" dirty="0">
                <a:solidFill>
                  <a:schemeClr val="tx1">
                    <a:lumMod val="50000"/>
                  </a:schemeClr>
                </a:solidFill>
                <a:latin typeface="Arial" panose="020B0604020202020204" pitchFamily="34" charset="0"/>
                <a:cs typeface="Arial" panose="020B0604020202020204" pitchFamily="34" charset="0"/>
                <a:hlinkClick r:id="rId4"/>
              </a:rPr>
              <a:t>www.kommunale-koordinierung.com</a:t>
            </a:r>
            <a:endParaRPr lang="de-DE" sz="2400" b="1" dirty="0">
              <a:solidFill>
                <a:schemeClr val="tx1">
                  <a:lumMod val="50000"/>
                </a:schemeClr>
              </a:solidFill>
              <a:latin typeface="Arial" panose="020B0604020202020204" pitchFamily="34" charset="0"/>
              <a:cs typeface="Arial" panose="020B0604020202020204" pitchFamily="34" charset="0"/>
            </a:endParaRPr>
          </a:p>
        </p:txBody>
      </p:sp>
      <p:sp>
        <p:nvSpPr>
          <p:cNvPr id="3" name="Rechteck 2"/>
          <p:cNvSpPr/>
          <p:nvPr/>
        </p:nvSpPr>
        <p:spPr>
          <a:xfrm>
            <a:off x="3349004" y="5949280"/>
            <a:ext cx="5173987" cy="360040"/>
          </a:xfrm>
          <a:prstGeom prst="rect">
            <a:avLst/>
          </a:prstGeom>
          <a:no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rot="21373015">
            <a:off x="7092280" y="3933056"/>
            <a:ext cx="1728192" cy="830997"/>
          </a:xfrm>
          <a:prstGeom prst="rect">
            <a:avLst/>
          </a:prstGeom>
          <a:noFill/>
        </p:spPr>
        <p:txBody>
          <a:bodyPr wrap="square" rtlCol="0">
            <a:spAutoFit/>
          </a:bodyPr>
          <a:lstStyle/>
          <a:p>
            <a:pPr algn="ctr"/>
            <a:r>
              <a:rPr lang="de-DE" sz="2400" dirty="0">
                <a:solidFill>
                  <a:schemeClr val="bg2">
                    <a:lumMod val="10000"/>
                  </a:schemeClr>
                </a:solidFill>
              </a:rPr>
              <a:t>KAoA-Broschüre</a:t>
            </a: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510" t="12250" r="26668" b="3581"/>
          <a:stretch/>
        </p:blipFill>
        <p:spPr bwMode="auto">
          <a:xfrm>
            <a:off x="803223" y="1431934"/>
            <a:ext cx="5091561" cy="4838400"/>
          </a:xfrm>
          <a:prstGeom prst="rect">
            <a:avLst/>
          </a:prstGeom>
          <a:noFill/>
          <a:ln w="9525">
            <a:solidFill>
              <a:schemeClr val="tx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124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4CEF855-2876-4C90-8B5C-B441092D99F0}"/>
              </a:ext>
            </a:extLst>
          </p:cNvPr>
          <p:cNvSpPr>
            <a:spLocks noGrp="1"/>
          </p:cNvSpPr>
          <p:nvPr>
            <p:ph type="title" idx="4294967295"/>
          </p:nvPr>
        </p:nvSpPr>
        <p:spPr>
          <a:xfrm>
            <a:off x="457200" y="980728"/>
            <a:ext cx="8363272" cy="935038"/>
          </a:xfrm>
          <a:prstGeom prst="rect">
            <a:avLst/>
          </a:prstGeom>
        </p:spPr>
        <p:txBody>
          <a:bodyPr/>
          <a:lstStyle/>
          <a:p>
            <a:r>
              <a:rPr lang="de-DE" dirty="0"/>
              <a:t>Überblick der Standardelemente </a:t>
            </a:r>
            <a:r>
              <a:rPr lang="de-DE" dirty="0" smtClean="0"/>
              <a:t>der </a:t>
            </a:r>
            <a:r>
              <a:rPr lang="de-DE" dirty="0"/>
              <a:t>Sek II</a:t>
            </a:r>
          </a:p>
        </p:txBody>
      </p:sp>
      <p:pic>
        <p:nvPicPr>
          <p:cNvPr id="5" name="Inhaltsplatzhalter 4">
            <a:extLst>
              <a:ext uri="{FF2B5EF4-FFF2-40B4-BE49-F238E27FC236}">
                <a16:creationId xmlns:a16="http://schemas.microsoft.com/office/drawing/2014/main" xmlns="" id="{6B6736FC-BD39-4DC3-9FD5-9C131DDA7A1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772816"/>
            <a:ext cx="9051510" cy="2379025"/>
          </a:xfrm>
          <a:prstGeom prst="rect">
            <a:avLst/>
          </a:prstGeom>
        </p:spPr>
      </p:pic>
      <p:sp>
        <p:nvSpPr>
          <p:cNvPr id="6" name="Textfeld 5">
            <a:extLst>
              <a:ext uri="{FF2B5EF4-FFF2-40B4-BE49-F238E27FC236}">
                <a16:creationId xmlns:a16="http://schemas.microsoft.com/office/drawing/2014/main" xmlns="" id="{15D4A4D1-533C-4220-92C6-23EEF93089A8}"/>
              </a:ext>
            </a:extLst>
          </p:cNvPr>
          <p:cNvSpPr txBox="1"/>
          <p:nvPr/>
        </p:nvSpPr>
        <p:spPr>
          <a:xfrm>
            <a:off x="750805" y="4293096"/>
            <a:ext cx="7704856" cy="1938992"/>
          </a:xfrm>
          <a:prstGeom prst="rect">
            <a:avLst/>
          </a:prstGeom>
          <a:solidFill>
            <a:srgbClr val="A3E5FF"/>
          </a:solidFill>
          <a:ln>
            <a:solidFill>
              <a:schemeClr val="accent1"/>
            </a:solidFill>
          </a:ln>
        </p:spPr>
        <p:txBody>
          <a:bodyPr wrap="square" rtlCol="0">
            <a:spAutoFit/>
          </a:bodyPr>
          <a:lstStyle/>
          <a:p>
            <a:r>
              <a:rPr lang="de-D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Angebot der </a:t>
            </a:r>
            <a:r>
              <a:rPr lang="de-DE" sz="1200" b="1" dirty="0" err="1">
                <a:solidFill>
                  <a:srgbClr val="000000"/>
                </a:solidFill>
                <a:latin typeface="Verdana" panose="020B0604030504040204" pitchFamily="34" charset="0"/>
                <a:ea typeface="Verdana" panose="020B0604030504040204" pitchFamily="34" charset="0"/>
                <a:cs typeface="Verdana" panose="020B0604030504040204" pitchFamily="34" charset="0"/>
              </a:rPr>
              <a:t>KoKo</a:t>
            </a:r>
            <a:r>
              <a:rPr lang="de-DE" sz="12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Tour de School</a:t>
            </a:r>
            <a:endParaRPr lang="de-DE" sz="12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de-DE"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eine Expertin der </a:t>
            </a:r>
            <a:r>
              <a:rPr lang="de-DE" sz="1200"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KoKo</a:t>
            </a:r>
            <a:r>
              <a:rPr lang="de-DE"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besucht Sie an Ihrer Schule</a:t>
            </a:r>
          </a:p>
          <a:p>
            <a:pPr marL="285750" indent="-285750">
              <a:buFontTx/>
              <a:buChar char="-"/>
            </a:pPr>
            <a:r>
              <a:rPr lang="de-DE"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in </a:t>
            </a: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einem </a:t>
            </a:r>
            <a:r>
              <a:rPr lang="de-DE"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ca. zweistündigen </a:t>
            </a: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Termin werden die Workshops </a:t>
            </a:r>
            <a:r>
              <a:rPr lang="de-DE"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der </a:t>
            </a: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Sek II </a:t>
            </a:r>
            <a:r>
              <a:rPr lang="de-DE"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individuell besprochen</a:t>
            </a:r>
          </a:p>
          <a:p>
            <a:endPar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de-DE" sz="12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Inhalte der Schulung: </a:t>
            </a:r>
            <a:endParaRPr lang="de-DE" sz="12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de-DE"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Überblick </a:t>
            </a:r>
            <a:r>
              <a:rPr lang="de-DE"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über die Standardelemente </a:t>
            </a: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der Sek II</a:t>
            </a:r>
          </a:p>
          <a:p>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Vorstellung </a:t>
            </a:r>
            <a:r>
              <a:rPr lang="de-DE"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von Beispielkonzepten </a:t>
            </a: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&amp; Handreichungen für die </a:t>
            </a:r>
            <a:r>
              <a:rPr lang="de-DE"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Durchführung</a:t>
            </a:r>
          </a:p>
          <a:p>
            <a:r>
              <a:rPr lang="de-DE"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individuelle </a:t>
            </a: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Anpassung der Beispielkonzepte </a:t>
            </a:r>
            <a:r>
              <a:rPr lang="de-DE"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 </a:t>
            </a: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die Anforderungen Ihrer Schule</a:t>
            </a:r>
          </a:p>
          <a:p>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Jahresplanung der Standardelemente der Sek II</a:t>
            </a:r>
          </a:p>
          <a:p>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Tipps &amp; Tricks zur Umsetzung/Empfehlungen bestimmter Materialien</a:t>
            </a:r>
          </a:p>
        </p:txBody>
      </p:sp>
    </p:spTree>
    <p:extLst>
      <p:ext uri="{BB962C8B-B14F-4D97-AF65-F5344CB8AC3E}">
        <p14:creationId xmlns:p14="http://schemas.microsoft.com/office/powerpoint/2010/main" val="3389712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4294967295"/>
            <p:extLst>
              <p:ext uri="{D42A27DB-BD31-4B8C-83A1-F6EECF244321}">
                <p14:modId xmlns:p14="http://schemas.microsoft.com/office/powerpoint/2010/main" val="1872561356"/>
              </p:ext>
            </p:extLst>
          </p:nvPr>
        </p:nvGraphicFramePr>
        <p:xfrm>
          <a:off x="214282" y="1714488"/>
          <a:ext cx="8229600" cy="453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 4"/>
          <p:cNvGraphicFramePr/>
          <p:nvPr>
            <p:extLst>
              <p:ext uri="{D42A27DB-BD31-4B8C-83A1-F6EECF244321}">
                <p14:modId xmlns:p14="http://schemas.microsoft.com/office/powerpoint/2010/main" val="3715072110"/>
              </p:ext>
            </p:extLst>
          </p:nvPr>
        </p:nvGraphicFramePr>
        <p:xfrm>
          <a:off x="357158" y="2928934"/>
          <a:ext cx="6953256" cy="33575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Gestreifter Pfeil nach rechts 5"/>
          <p:cNvSpPr/>
          <p:nvPr/>
        </p:nvSpPr>
        <p:spPr>
          <a:xfrm>
            <a:off x="7000892" y="1972586"/>
            <a:ext cx="2107612" cy="3857652"/>
          </a:xfrm>
          <a:prstGeom prst="stripedRightArrow">
            <a:avLst>
              <a:gd name="adj1" fmla="val 50000"/>
              <a:gd name="adj2" fmla="val 60864"/>
            </a:avLst>
          </a:prstGeom>
          <a:solidFill>
            <a:srgbClr val="A3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Anschluss-möglich-</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keiten</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 finden und Anschluss-</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wege</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 vereinbaren</a:t>
            </a:r>
          </a:p>
        </p:txBody>
      </p:sp>
      <p:graphicFrame>
        <p:nvGraphicFramePr>
          <p:cNvPr id="7" name="Diagramm 6"/>
          <p:cNvGraphicFramePr/>
          <p:nvPr>
            <p:extLst>
              <p:ext uri="{D42A27DB-BD31-4B8C-83A1-F6EECF244321}">
                <p14:modId xmlns:p14="http://schemas.microsoft.com/office/powerpoint/2010/main" val="2262504804"/>
              </p:ext>
            </p:extLst>
          </p:nvPr>
        </p:nvGraphicFramePr>
        <p:xfrm>
          <a:off x="357158" y="4214818"/>
          <a:ext cx="7572428" cy="28575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Diagonal liegende Ecken des Rechtecks abrunden 7">
            <a:extLst>
              <a:ext uri="{FF2B5EF4-FFF2-40B4-BE49-F238E27FC236}">
                <a16:creationId xmlns:a16="http://schemas.microsoft.com/office/drawing/2014/main" xmlns="" id="{2DECD117-77BA-4913-A9E9-0B6ABD1D5647}"/>
              </a:ext>
            </a:extLst>
          </p:cNvPr>
          <p:cNvSpPr/>
          <p:nvPr/>
        </p:nvSpPr>
        <p:spPr bwMode="auto">
          <a:xfrm>
            <a:off x="274143" y="910320"/>
            <a:ext cx="2808312" cy="338947"/>
          </a:xfrm>
          <a:prstGeom prst="round2DiagRect">
            <a:avLst>
              <a:gd name="adj1" fmla="val 35503"/>
              <a:gd name="adj2" fmla="val 0"/>
            </a:avLst>
          </a:prstGeom>
          <a:solidFill>
            <a:srgbClr val="A3E5FF"/>
          </a:solidFill>
          <a:ln w="12700" cap="rnd" cmpd="sng" algn="ctr">
            <a:solidFill>
              <a:schemeClr val="bg1"/>
            </a:solidFill>
            <a:prstDash val="solid"/>
            <a:round/>
            <a:headEnd/>
            <a:tailEnd/>
          </a:ln>
          <a:effectLst/>
        </p:spPr>
        <p:txBody>
          <a:bodyPr vert="horz" wrap="square" lIns="104753" tIns="0" rIns="104753" bIns="0" numCol="1" anchor="t" anchorCtr="0" compatLnSpc="1">
            <a:prstTxWarp prst="textNoShape">
              <a:avLst/>
            </a:prstTxWarp>
            <a:spAutoFit/>
          </a:bodyPr>
          <a:lstStyle/>
          <a:p>
            <a:pPr algn="l">
              <a:lnSpc>
                <a:spcPct val="110000"/>
              </a:lnSpc>
              <a:spcAft>
                <a:spcPts val="600"/>
              </a:spcAft>
            </a:pP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 </a:t>
            </a:r>
            <a:r>
              <a:rPr lang="de-DE" altLang="de-DE" sz="16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Überblick</a:t>
            </a: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a:t>
            </a:r>
          </a:p>
        </p:txBody>
      </p:sp>
      <p:sp>
        <p:nvSpPr>
          <p:cNvPr id="9" name="Textplatzhalter 2">
            <a:extLst>
              <a:ext uri="{FF2B5EF4-FFF2-40B4-BE49-F238E27FC236}">
                <a16:creationId xmlns:a16="http://schemas.microsoft.com/office/drawing/2014/main" xmlns="" id="{B81A3545-A0B1-48D3-9787-488A378CA809}"/>
              </a:ext>
            </a:extLst>
          </p:cNvPr>
          <p:cNvSpPr txBox="1">
            <a:spLocks/>
          </p:cNvSpPr>
          <p:nvPr/>
        </p:nvSpPr>
        <p:spPr>
          <a:xfrm>
            <a:off x="4983575" y="908720"/>
            <a:ext cx="3960000" cy="681095"/>
          </a:xfrm>
          <a:prstGeom prst="rect">
            <a:avLst/>
          </a:prstGeom>
          <a:solidFill>
            <a:srgbClr val="A3E5FF"/>
          </a:solidFill>
          <a:ln w="12700" cap="rnd" cmpd="sng" algn="ctr">
            <a:solidFill>
              <a:schemeClr val="bg1"/>
            </a:solidFill>
            <a:round/>
            <a:headEnd/>
            <a:tailEnd/>
          </a:ln>
          <a:effectLst/>
        </p:spPr>
        <p:txBody>
          <a:bodyPr vert="horz" wrap="square" lIns="34994" tIns="34994" rIns="34994" bIns="34994" numCol="1" anchor="t" anchorCtr="0" compatLnSpc="1">
            <a:prstTxWarp prst="textNoShape">
              <a:avLst/>
            </a:prstTxWarp>
            <a:spAutoFit/>
          </a:bodyPr>
          <a:lstStyle>
            <a:lvl1pPr marL="0"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a:lvl2pPr marL="445105"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2pPr>
            <a:lvl3pPr marL="890143"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3pPr>
            <a:lvl4pPr marL="133537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4pPr>
            <a:lvl5pPr marL="1780065"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5pPr>
            <a:lvl6pPr marL="222490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6pPr>
            <a:lvl7pPr marL="2670029"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7pPr>
            <a:lvl8pPr marL="3115157"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8pPr>
            <a:lvl9pPr marL="3560033"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9pPr>
          </a:lstStyle>
          <a:p>
            <a:pPr marL="0" lvl="4">
              <a:lnSpc>
                <a:spcPct val="110000"/>
              </a:lnSpc>
              <a:spcBef>
                <a:spcPct val="0"/>
              </a:spcBef>
              <a:spcAft>
                <a:spcPts val="800"/>
              </a:spcAft>
              <a:buClr>
                <a:srgbClr val="005DA0"/>
              </a:buClr>
            </a:pPr>
            <a:r>
              <a:rPr lang="de-DE" altLang="de-DE" sz="1400" kern="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Für die </a:t>
            </a:r>
            <a:r>
              <a:rPr lang="de-DE" altLang="de-DE" sz="1400" u="sng" kern="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Schülerinnen und Schüler</a:t>
            </a:r>
            <a:endParaRPr lang="de-DE" altLang="de-DE" sz="1400" b="1" u="sng" kern="0" dirty="0">
              <a:effectLst/>
              <a:latin typeface="Verdana" panose="020B0604030504040204" pitchFamily="34" charset="0"/>
              <a:ea typeface="Verdana" panose="020B0604030504040204" pitchFamily="34" charset="0"/>
              <a:cs typeface="Verdana" panose="020B0604030504040204" pitchFamily="34" charset="0"/>
            </a:endParaRPr>
          </a:p>
          <a:p>
            <a:pPr marL="0" lvl="4">
              <a:lnSpc>
                <a:spcPct val="110000"/>
              </a:lnSpc>
              <a:spcBef>
                <a:spcPct val="0"/>
              </a:spcBef>
              <a:spcAft>
                <a:spcPts val="800"/>
              </a:spcAft>
              <a:buClr>
                <a:srgbClr val="005DA0"/>
              </a:buClr>
            </a:pPr>
            <a:r>
              <a:rPr lang="de-DE" altLang="de-DE" sz="1600" b="1"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Standardelemente in der Sek II</a:t>
            </a:r>
          </a:p>
        </p:txBody>
      </p:sp>
    </p:spTree>
    <p:extLst>
      <p:ext uri="{BB962C8B-B14F-4D97-AF65-F5344CB8AC3E}">
        <p14:creationId xmlns:p14="http://schemas.microsoft.com/office/powerpoint/2010/main" val="809469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enthält.&#10;&#10;Automatisch generierte Beschreibung">
            <a:extLst>
              <a:ext uri="{FF2B5EF4-FFF2-40B4-BE49-F238E27FC236}">
                <a16:creationId xmlns:a16="http://schemas.microsoft.com/office/drawing/2014/main" xmlns="" id="{58994B70-00B1-4221-93F1-D037A8E5E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916832"/>
            <a:ext cx="4948932" cy="3687072"/>
          </a:xfrm>
          <a:prstGeom prst="rect">
            <a:avLst/>
          </a:prstGeom>
          <a:effectLst>
            <a:outerShdw blurRad="63500" sx="102000" sy="102000" algn="ctr" rotWithShape="0">
              <a:prstClr val="black">
                <a:alpha val="40000"/>
              </a:prstClr>
            </a:outerShdw>
          </a:effectLst>
        </p:spPr>
      </p:pic>
      <p:sp>
        <p:nvSpPr>
          <p:cNvPr id="4" name="Diagonal liegende Ecken des Rechtecks abrunden 3">
            <a:extLst>
              <a:ext uri="{FF2B5EF4-FFF2-40B4-BE49-F238E27FC236}">
                <a16:creationId xmlns:a16="http://schemas.microsoft.com/office/drawing/2014/main" xmlns="" id="{2DECD117-77BA-4913-A9E9-0B6ABD1D5647}"/>
              </a:ext>
            </a:extLst>
          </p:cNvPr>
          <p:cNvSpPr/>
          <p:nvPr/>
        </p:nvSpPr>
        <p:spPr bwMode="auto">
          <a:xfrm>
            <a:off x="613385" y="751055"/>
            <a:ext cx="2808312" cy="311664"/>
          </a:xfrm>
          <a:prstGeom prst="round2DiagRect">
            <a:avLst>
              <a:gd name="adj1" fmla="val 35503"/>
              <a:gd name="adj2" fmla="val 0"/>
            </a:avLst>
          </a:prstGeom>
          <a:solidFill>
            <a:srgbClr val="A3E5FF"/>
          </a:solidFill>
          <a:ln w="12700" cap="rnd" cmpd="sng" algn="ctr">
            <a:solidFill>
              <a:schemeClr val="bg1"/>
            </a:solidFill>
            <a:prstDash val="solid"/>
            <a:round/>
            <a:headEnd/>
            <a:tailEnd/>
          </a:ln>
          <a:effectLst/>
        </p:spPr>
        <p:txBody>
          <a:bodyPr vert="horz" wrap="square" lIns="104753" tIns="0" rIns="104753" bIns="0" numCol="1" anchor="t" anchorCtr="0" compatLnSpc="1">
            <a:prstTxWarp prst="textNoShape">
              <a:avLst/>
            </a:prstTxWarp>
            <a:spAutoFit/>
          </a:bodyPr>
          <a:lstStyle/>
          <a:p>
            <a:pPr algn="l">
              <a:lnSpc>
                <a:spcPct val="110000"/>
              </a:lnSpc>
              <a:spcAft>
                <a:spcPts val="600"/>
              </a:spcAft>
            </a:pP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 </a:t>
            </a:r>
            <a:r>
              <a:rPr lang="de-DE" altLang="de-DE" sz="16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Sek II</a:t>
            </a: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a:t>
            </a:r>
          </a:p>
        </p:txBody>
      </p:sp>
      <p:sp>
        <p:nvSpPr>
          <p:cNvPr id="5" name="Textplatzhalter 2">
            <a:extLst>
              <a:ext uri="{FF2B5EF4-FFF2-40B4-BE49-F238E27FC236}">
                <a16:creationId xmlns:a16="http://schemas.microsoft.com/office/drawing/2014/main" xmlns="" id="{B81A3545-A0B1-48D3-9787-488A378CA809}"/>
              </a:ext>
            </a:extLst>
          </p:cNvPr>
          <p:cNvSpPr txBox="1">
            <a:spLocks/>
          </p:cNvSpPr>
          <p:nvPr/>
        </p:nvSpPr>
        <p:spPr>
          <a:xfrm>
            <a:off x="609220" y="1340768"/>
            <a:ext cx="3396465" cy="341515"/>
          </a:xfrm>
          <a:prstGeom prst="rect">
            <a:avLst/>
          </a:prstGeom>
          <a:solidFill>
            <a:srgbClr val="A3E5FF"/>
          </a:solidFill>
          <a:ln w="12700" cap="rnd" cmpd="sng" algn="ctr">
            <a:solidFill>
              <a:schemeClr val="bg1"/>
            </a:solidFill>
            <a:round/>
            <a:headEnd/>
            <a:tailEnd/>
          </a:ln>
          <a:effectLst/>
        </p:spPr>
        <p:txBody>
          <a:bodyPr vert="horz" wrap="square" lIns="34994" tIns="34994" rIns="34994" bIns="34994" numCol="1" anchor="t" anchorCtr="0" compatLnSpc="1">
            <a:prstTxWarp prst="textNoShape">
              <a:avLst/>
            </a:prstTxWarp>
            <a:spAutoFit/>
          </a:bodyPr>
          <a:lstStyle>
            <a:lvl1pPr marL="0"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a:lvl2pPr marL="445105"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2pPr>
            <a:lvl3pPr marL="890143"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3pPr>
            <a:lvl4pPr marL="133537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4pPr>
            <a:lvl5pPr marL="1780065"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5pPr>
            <a:lvl6pPr marL="222490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6pPr>
            <a:lvl7pPr marL="2670029"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7pPr>
            <a:lvl8pPr marL="3115157"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8pPr>
            <a:lvl9pPr marL="3560033"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9pPr>
          </a:lstStyle>
          <a:p>
            <a:pPr marL="0" lvl="4">
              <a:lnSpc>
                <a:spcPct val="110000"/>
              </a:lnSpc>
              <a:spcBef>
                <a:spcPct val="0"/>
              </a:spcBef>
              <a:spcAft>
                <a:spcPts val="800"/>
              </a:spcAft>
              <a:buClr>
                <a:srgbClr val="005DA0"/>
              </a:buClr>
            </a:pPr>
            <a:r>
              <a:rPr lang="de-DE" altLang="de-DE" sz="1600" b="1"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Kompetenzbereiche</a:t>
            </a:r>
          </a:p>
        </p:txBody>
      </p:sp>
      <p:sp>
        <p:nvSpPr>
          <p:cNvPr id="8" name="Untertitel 2"/>
          <p:cNvSpPr>
            <a:spLocks noGrp="1"/>
          </p:cNvSpPr>
          <p:nvPr>
            <p:ph type="subTitle" idx="4294967295"/>
          </p:nvPr>
        </p:nvSpPr>
        <p:spPr>
          <a:xfrm>
            <a:off x="5783912" y="1916832"/>
            <a:ext cx="2808312" cy="1656184"/>
          </a:xfrm>
          <a:prstGeom prst="rect">
            <a:avLst/>
          </a:prstGeom>
          <a:solidFill>
            <a:srgbClr val="A3E5FF"/>
          </a:solidFill>
        </p:spPr>
        <p:txBody>
          <a:bodyPr anchor="ctr"/>
          <a:lstStyle/>
          <a:p>
            <a:pPr marL="0" indent="0" algn="l">
              <a:buNone/>
            </a:pP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Blick in den Workshop-Generator unter </a:t>
            </a:r>
          </a:p>
          <a:p>
            <a:pPr marL="0" indent="0">
              <a:buNone/>
            </a:pPr>
            <a:r>
              <a:rPr lang="de-DE" sz="900" b="0" dirty="0" smtClean="0">
                <a:solidFill>
                  <a:srgbClr val="000000"/>
                </a:solidFill>
                <a:latin typeface="Verdana" panose="020B0604030504040204" pitchFamily="34" charset="0"/>
                <a:ea typeface="Verdana" panose="020B0604030504040204" pitchFamily="34" charset="0"/>
                <a:cs typeface="Verdana" panose="020B0604030504040204" pitchFamily="34" charset="0"/>
                <a:hlinkClick r:id="rId3"/>
              </a:rPr>
              <a:t>www.berufsorientierung-nrw.de/standardelemente/workshops-sek-ii/index.html</a:t>
            </a:r>
            <a:r>
              <a:rPr lang="de-DE" sz="90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marL="0" indent="0">
              <a:buNone/>
            </a:pPr>
            <a:r>
              <a:rPr lang="de-DE" sz="140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Benutzername</a:t>
            </a: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de-DE"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ws</a:t>
            </a:r>
            <a:endPar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algn="l">
              <a:buNone/>
            </a:pP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Kennwort: </a:t>
            </a:r>
            <a:r>
              <a:rPr lang="de-DE"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ws</a:t>
            </a:r>
            <a:endPar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Untertitel 2"/>
          <p:cNvSpPr txBox="1">
            <a:spLocks/>
          </p:cNvSpPr>
          <p:nvPr/>
        </p:nvSpPr>
        <p:spPr bwMode="auto">
          <a:xfrm>
            <a:off x="5796136" y="4005064"/>
            <a:ext cx="2808312" cy="1598840"/>
          </a:xfrm>
          <a:prstGeom prst="rect">
            <a:avLst/>
          </a:prstGeom>
          <a:solidFill>
            <a:srgbClr val="A3E5FF"/>
          </a:solidFill>
          <a:ln w="9525">
            <a:noFill/>
            <a:miter lim="800000"/>
            <a:headEnd/>
            <a:tailEnd/>
          </a:ln>
        </p:spPr>
        <p:txBody>
          <a:bodyPr vert="horz" wrap="square" lIns="91440" tIns="45720" rIns="91440" bIns="45720" numCol="1" anchor="ctr" anchorCtr="0" compatLnSpc="1">
            <a:prstTxWarp prst="textNoShape">
              <a:avLst/>
            </a:prstTxWarp>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lang="de-DE" sz="3200" b="1" kern="1200" dirty="0">
                <a:solidFill>
                  <a:schemeClr val="accent1"/>
                </a:solidFill>
                <a:effectLst/>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Clr>
                <a:srgbClr val="8CA5D2"/>
              </a:buClr>
              <a:buFont typeface="Arial" charset="0"/>
              <a:buNone/>
              <a:defRPr lang="de-DE" sz="3200" b="1" kern="1200">
                <a:solidFill>
                  <a:schemeClr val="tx1">
                    <a:tint val="75000"/>
                  </a:schemeClr>
                </a:solidFill>
                <a:effectLst/>
                <a:latin typeface="Arial" panose="020B0604020202020204" pitchFamily="34" charset="0"/>
                <a:ea typeface="+mn-ea"/>
                <a:cs typeface="Arial" panose="020B0604020202020204" pitchFamily="34" charset="0"/>
              </a:defRPr>
            </a:lvl2pPr>
            <a:lvl3pPr marL="914400" indent="0" algn="ctr" rtl="0" eaLnBrk="0" fontAlgn="base" hangingPunct="0">
              <a:spcBef>
                <a:spcPct val="20000"/>
              </a:spcBef>
              <a:spcAft>
                <a:spcPct val="0"/>
              </a:spcAft>
              <a:buClr>
                <a:srgbClr val="8CA5D2"/>
              </a:buClr>
              <a:buFont typeface="Arial" charset="0"/>
              <a:buNone/>
              <a:defRPr lang="de-DE" sz="3200" b="1" kern="1200">
                <a:solidFill>
                  <a:schemeClr val="tx1">
                    <a:tint val="75000"/>
                  </a:schemeClr>
                </a:solidFill>
                <a:effectLst/>
                <a:latin typeface="Arial" panose="020B0604020202020204" pitchFamily="34" charset="0"/>
                <a:ea typeface="+mn-ea"/>
                <a:cs typeface="Arial" panose="020B0604020202020204" pitchFamily="34" charset="0"/>
              </a:defRPr>
            </a:lvl3pPr>
            <a:lvl4pPr marL="1371600" indent="0" algn="ctr" rtl="0" eaLnBrk="0" fontAlgn="base" hangingPunct="0">
              <a:spcBef>
                <a:spcPct val="20000"/>
              </a:spcBef>
              <a:spcAft>
                <a:spcPct val="0"/>
              </a:spcAft>
              <a:buClr>
                <a:srgbClr val="8CA5D2"/>
              </a:buClr>
              <a:buFont typeface="Arial" charset="0"/>
              <a:buNone/>
              <a:defRPr lang="de-DE" sz="3200" b="1" kern="1200">
                <a:solidFill>
                  <a:schemeClr val="tx1">
                    <a:tint val="75000"/>
                  </a:schemeClr>
                </a:solidFill>
                <a:effectLst/>
                <a:latin typeface="Arial" panose="020B0604020202020204" pitchFamily="34" charset="0"/>
                <a:ea typeface="+mn-ea"/>
                <a:cs typeface="Arial" panose="020B0604020202020204" pitchFamily="34" charset="0"/>
              </a:defRPr>
            </a:lvl4pPr>
            <a:lvl5pPr marL="1828800" indent="0" algn="ctr" rtl="0" eaLnBrk="0" fontAlgn="base" hangingPunct="0">
              <a:spcBef>
                <a:spcPct val="20000"/>
              </a:spcBef>
              <a:spcAft>
                <a:spcPct val="0"/>
              </a:spcAft>
              <a:buClr>
                <a:srgbClr val="8CA5D2"/>
              </a:buClr>
              <a:buFont typeface="Arial" charset="0"/>
              <a:buNone/>
              <a:defRPr lang="de-DE" sz="3200" b="1" kern="1200">
                <a:solidFill>
                  <a:schemeClr val="tx1">
                    <a:tint val="75000"/>
                  </a:schemeClr>
                </a:solidFill>
                <a:effectLst/>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Alle Informationen und Ergebnisse der </a:t>
            </a:r>
            <a:r>
              <a:rPr lang="de-DE"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Lehrerwork</a:t>
            </a: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-shops zu den Sek II-Standards unter </a:t>
            </a:r>
            <a:r>
              <a:rPr lang="de-DE" sz="140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de-DE" sz="140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br>
            <a:r>
              <a:rPr lang="de-DE" sz="900" b="0" dirty="0" smtClean="0">
                <a:solidFill>
                  <a:srgbClr val="000000"/>
                </a:solidFill>
                <a:latin typeface="Verdana" panose="020B0604030504040204" pitchFamily="34" charset="0"/>
                <a:ea typeface="Verdana" panose="020B0604030504040204" pitchFamily="34" charset="0"/>
                <a:cs typeface="Verdana" panose="020B0604030504040204" pitchFamily="34" charset="0"/>
                <a:hlinkClick r:id="rId4"/>
              </a:rPr>
              <a:t>www.kommunale-koordinierung.com/standardelemente/workshops-sek-ii/</a:t>
            </a:r>
            <a:r>
              <a:rPr lang="de-DE" sz="90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de-DE" sz="9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platzhalter 2">
            <a:extLst>
              <a:ext uri="{FF2B5EF4-FFF2-40B4-BE49-F238E27FC236}">
                <a16:creationId xmlns:a16="http://schemas.microsoft.com/office/drawing/2014/main" xmlns="" id="{B81A3545-A0B1-48D3-9787-488A378CA809}"/>
              </a:ext>
            </a:extLst>
          </p:cNvPr>
          <p:cNvSpPr txBox="1">
            <a:spLocks/>
          </p:cNvSpPr>
          <p:nvPr/>
        </p:nvSpPr>
        <p:spPr>
          <a:xfrm>
            <a:off x="5796136" y="1335121"/>
            <a:ext cx="2808312" cy="316380"/>
          </a:xfrm>
          <a:prstGeom prst="rect">
            <a:avLst/>
          </a:prstGeom>
          <a:solidFill>
            <a:srgbClr val="A3E5FF"/>
          </a:solidFill>
          <a:ln w="12700" cap="rnd" cmpd="sng" algn="ctr">
            <a:solidFill>
              <a:schemeClr val="bg1"/>
            </a:solidFill>
            <a:round/>
            <a:headEnd/>
            <a:tailEnd/>
          </a:ln>
          <a:effectLst/>
        </p:spPr>
        <p:txBody>
          <a:bodyPr vert="horz" wrap="square" lIns="34994" tIns="34994" rIns="34994" bIns="34994" numCol="1" anchor="t" anchorCtr="0" compatLnSpc="1">
            <a:prstTxWarp prst="textNoShape">
              <a:avLst/>
            </a:prstTxWarp>
            <a:spAutoFit/>
          </a:bodyPr>
          <a:lstStyle>
            <a:lvl1pPr marL="0"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a:lvl2pPr marL="445105"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2pPr>
            <a:lvl3pPr marL="890143"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3pPr>
            <a:lvl4pPr marL="133537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4pPr>
            <a:lvl5pPr marL="1780065"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5pPr>
            <a:lvl6pPr marL="222490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6pPr>
            <a:lvl7pPr marL="2670029"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7pPr>
            <a:lvl8pPr marL="3115157"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8pPr>
            <a:lvl9pPr marL="3560033"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9pPr>
          </a:lstStyle>
          <a:p>
            <a:pPr marL="0" lvl="4">
              <a:lnSpc>
                <a:spcPct val="110000"/>
              </a:lnSpc>
              <a:spcBef>
                <a:spcPct val="0"/>
              </a:spcBef>
              <a:spcAft>
                <a:spcPts val="800"/>
              </a:spcAft>
              <a:buClr>
                <a:srgbClr val="005DA0"/>
              </a:buClr>
            </a:pPr>
            <a:r>
              <a:rPr lang="de-DE" altLang="de-DE" sz="1600" b="1"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Informationen</a:t>
            </a:r>
          </a:p>
        </p:txBody>
      </p:sp>
    </p:spTree>
    <p:extLst>
      <p:ext uri="{BB962C8B-B14F-4D97-AF65-F5344CB8AC3E}">
        <p14:creationId xmlns:p14="http://schemas.microsoft.com/office/powerpoint/2010/main" val="280659723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ECA41A97-FA91-4DD8-968F-7C43C1845442}"/>
              </a:ext>
            </a:extLst>
          </p:cNvPr>
          <p:cNvPicPr>
            <a:picLocks noChangeAspect="1"/>
          </p:cNvPicPr>
          <p:nvPr/>
        </p:nvPicPr>
        <p:blipFill rotWithShape="1">
          <a:blip r:embed="rId2"/>
          <a:srcRect l="18500" t="19600" r="16927" b="14601"/>
          <a:stretch/>
        </p:blipFill>
        <p:spPr>
          <a:xfrm>
            <a:off x="1043608" y="1628800"/>
            <a:ext cx="7200800" cy="4127288"/>
          </a:xfrm>
          <a:prstGeom prst="rect">
            <a:avLst/>
          </a:prstGeom>
          <a:effectLst>
            <a:outerShdw blurRad="63500" sx="102000" sy="102000" algn="ctr" rotWithShape="0">
              <a:prstClr val="black">
                <a:alpha val="40000"/>
              </a:prstClr>
            </a:outerShdw>
          </a:effectLst>
        </p:spPr>
      </p:pic>
      <p:sp>
        <p:nvSpPr>
          <p:cNvPr id="6" name="Diagonal liegende Ecken des Rechtecks abrunden 9">
            <a:extLst>
              <a:ext uri="{FF2B5EF4-FFF2-40B4-BE49-F238E27FC236}">
                <a16:creationId xmlns:a16="http://schemas.microsoft.com/office/drawing/2014/main" xmlns="" id="{2DECD117-77BA-4913-A9E9-0B6ABD1D5647}"/>
              </a:ext>
            </a:extLst>
          </p:cNvPr>
          <p:cNvSpPr/>
          <p:nvPr/>
        </p:nvSpPr>
        <p:spPr bwMode="auto">
          <a:xfrm>
            <a:off x="971600" y="764704"/>
            <a:ext cx="2016224" cy="311664"/>
          </a:xfrm>
          <a:prstGeom prst="round2DiagRect">
            <a:avLst>
              <a:gd name="adj1" fmla="val 35503"/>
              <a:gd name="adj2" fmla="val 0"/>
            </a:avLst>
          </a:prstGeom>
          <a:solidFill>
            <a:srgbClr val="A3E5FF"/>
          </a:solidFill>
          <a:ln w="12700" cap="rnd" cmpd="sng" algn="ctr">
            <a:solidFill>
              <a:schemeClr val="bg1"/>
            </a:solidFill>
            <a:prstDash val="solid"/>
            <a:round/>
            <a:headEnd/>
            <a:tailEnd/>
          </a:ln>
          <a:effectLst/>
        </p:spPr>
        <p:txBody>
          <a:bodyPr vert="horz" wrap="square" lIns="104753" tIns="0" rIns="104753" bIns="0" numCol="1" anchor="t" anchorCtr="0" compatLnSpc="1">
            <a:prstTxWarp prst="textNoShape">
              <a:avLst/>
            </a:prstTxWarp>
            <a:spAutoFit/>
          </a:bodyPr>
          <a:lstStyle/>
          <a:p>
            <a:pPr algn="l">
              <a:lnSpc>
                <a:spcPct val="110000"/>
              </a:lnSpc>
              <a:spcAft>
                <a:spcPts val="600"/>
              </a:spcAft>
            </a:pP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 </a:t>
            </a:r>
            <a:r>
              <a:rPr lang="de-DE" altLang="de-DE" sz="16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Oberstufe</a:t>
            </a: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a:t>
            </a:r>
          </a:p>
        </p:txBody>
      </p:sp>
      <p:sp>
        <p:nvSpPr>
          <p:cNvPr id="7" name="Textplatzhalter 2">
            <a:extLst>
              <a:ext uri="{FF2B5EF4-FFF2-40B4-BE49-F238E27FC236}">
                <a16:creationId xmlns:a16="http://schemas.microsoft.com/office/drawing/2014/main" xmlns="" id="{B81A3545-A0B1-48D3-9787-488A378CA809}"/>
              </a:ext>
            </a:extLst>
          </p:cNvPr>
          <p:cNvSpPr txBox="1">
            <a:spLocks/>
          </p:cNvSpPr>
          <p:nvPr/>
        </p:nvSpPr>
        <p:spPr>
          <a:xfrm>
            <a:off x="3708344" y="692696"/>
            <a:ext cx="4536064" cy="681095"/>
          </a:xfrm>
          <a:prstGeom prst="rect">
            <a:avLst/>
          </a:prstGeom>
          <a:solidFill>
            <a:srgbClr val="A3E5FF"/>
          </a:solidFill>
          <a:ln w="12700" cap="rnd" cmpd="sng" algn="ctr">
            <a:solidFill>
              <a:schemeClr val="bg1"/>
            </a:solidFill>
            <a:round/>
            <a:headEnd/>
            <a:tailEnd/>
          </a:ln>
          <a:effectLst/>
        </p:spPr>
        <p:txBody>
          <a:bodyPr vert="horz" wrap="square" lIns="34994" tIns="34994" rIns="34994" bIns="34994" numCol="1" anchor="t" anchorCtr="0" compatLnSpc="1">
            <a:prstTxWarp prst="textNoShape">
              <a:avLst/>
            </a:prstTxWarp>
            <a:spAutoFit/>
          </a:bodyPr>
          <a:lstStyle>
            <a:lvl1pPr marL="0"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a:lvl2pPr marL="445105"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2pPr>
            <a:lvl3pPr marL="890143"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3pPr>
            <a:lvl4pPr marL="133537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4pPr>
            <a:lvl5pPr marL="1780065"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5pPr>
            <a:lvl6pPr marL="222490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6pPr>
            <a:lvl7pPr marL="2670029"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7pPr>
            <a:lvl8pPr marL="3115157"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8pPr>
            <a:lvl9pPr marL="3560033"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9pPr>
          </a:lstStyle>
          <a:p>
            <a:pPr marL="0" lvl="4">
              <a:lnSpc>
                <a:spcPct val="110000"/>
              </a:lnSpc>
              <a:spcBef>
                <a:spcPct val="0"/>
              </a:spcBef>
              <a:spcAft>
                <a:spcPts val="800"/>
              </a:spcAft>
              <a:buClr>
                <a:srgbClr val="005DA0"/>
              </a:buClr>
            </a:pPr>
            <a:r>
              <a:rPr lang="de-DE" altLang="de-DE" sz="1400" kern="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Für die </a:t>
            </a:r>
            <a:r>
              <a:rPr lang="de-DE" altLang="de-DE" sz="1400" u="sng" kern="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Schülerinnen und Schüler</a:t>
            </a:r>
            <a:endParaRPr lang="de-DE" altLang="de-DE" sz="1400" b="1" u="sng" kern="0" dirty="0">
              <a:effectLst/>
              <a:latin typeface="Verdana" panose="020B0604030504040204" pitchFamily="34" charset="0"/>
              <a:ea typeface="Verdana" panose="020B0604030504040204" pitchFamily="34" charset="0"/>
              <a:cs typeface="Verdana" panose="020B0604030504040204" pitchFamily="34" charset="0"/>
            </a:endParaRPr>
          </a:p>
          <a:p>
            <a:pPr marL="0" lvl="4">
              <a:lnSpc>
                <a:spcPct val="110000"/>
              </a:lnSpc>
              <a:spcBef>
                <a:spcPct val="0"/>
              </a:spcBef>
              <a:spcAft>
                <a:spcPts val="800"/>
              </a:spcAft>
              <a:buClr>
                <a:srgbClr val="005DA0"/>
              </a:buClr>
            </a:pPr>
            <a:r>
              <a:rPr lang="de-DE" altLang="de-DE" sz="1600" b="1"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 Workshops jeweils ca. 4 Stunden</a:t>
            </a:r>
          </a:p>
        </p:txBody>
      </p:sp>
    </p:spTree>
    <p:extLst>
      <p:ext uri="{BB962C8B-B14F-4D97-AF65-F5344CB8AC3E}">
        <p14:creationId xmlns:p14="http://schemas.microsoft.com/office/powerpoint/2010/main" val="4157855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521804" y="1916832"/>
            <a:ext cx="8100392" cy="4320480"/>
          </a:xfrm>
          <a:prstGeom prst="rect">
            <a:avLst/>
          </a:prstGeom>
          <a:solidFill>
            <a:srgbClr val="A3E5FF"/>
          </a:solidFill>
        </p:spPr>
        <p:txBody>
          <a:bodyPr>
            <a:noAutofit/>
          </a:bodyPr>
          <a:lstStyle/>
          <a:p>
            <a:pPr algn="l">
              <a:spcBef>
                <a:spcPts val="0"/>
              </a:spcBef>
              <a:spcAft>
                <a:spcPts val="600"/>
              </a:spcAft>
            </a:pPr>
            <a:r>
              <a:rPr 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Schulische</a:t>
            </a: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 Workshops </a:t>
            </a:r>
          </a:p>
          <a:p>
            <a:pPr marL="285750" indent="-285750" algn="l">
              <a:spcBef>
                <a:spcPts val="0"/>
              </a:spcBef>
              <a:spcAft>
                <a:spcPts val="600"/>
              </a:spcAft>
              <a:buFont typeface="Arial" panose="020B0604020202020204" pitchFamily="34" charset="0"/>
              <a:buChar char="•"/>
            </a:pPr>
            <a:r>
              <a:rPr lang="en-U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Standortbestimmung</a:t>
            </a:r>
            <a:r>
              <a:rPr lang="en-U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Reflexionsworkshop</a:t>
            </a:r>
            <a:r>
              <a:rPr lang="en-U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EF)</a:t>
            </a:r>
          </a:p>
          <a:p>
            <a:pPr marL="285750" indent="-285750" algn="l">
              <a:spcBef>
                <a:spcPts val="0"/>
              </a:spcBef>
              <a:spcAft>
                <a:spcPts val="600"/>
              </a:spcAft>
              <a:buFont typeface="Arial" panose="020B0604020202020204" pitchFamily="34" charset="0"/>
              <a:buChar char="•"/>
            </a:pPr>
            <a:r>
              <a:rPr lang="en-U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Entscheidungskompetenz</a:t>
            </a:r>
            <a:r>
              <a:rPr lang="en-U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I (EF </a:t>
            </a:r>
            <a:r>
              <a:rPr lang="en-U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oder</a:t>
            </a:r>
            <a:r>
              <a:rPr lang="en-U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Q1)</a:t>
            </a:r>
          </a:p>
          <a:p>
            <a:pPr marL="285750" indent="-285750" algn="l">
              <a:spcBef>
                <a:spcPts val="0"/>
              </a:spcBef>
              <a:spcAft>
                <a:spcPts val="600"/>
              </a:spcAft>
              <a:buFont typeface="Arial" panose="020B0604020202020204" pitchFamily="34" charset="0"/>
              <a:buChar char="•"/>
            </a:pPr>
            <a:r>
              <a:rPr lang="en-U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Entscheidungskompetenz</a:t>
            </a:r>
            <a:r>
              <a:rPr lang="en-U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II (</a:t>
            </a:r>
            <a:r>
              <a:rPr lang="en-U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nach</a:t>
            </a:r>
            <a:r>
              <a:rPr lang="en-U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den </a:t>
            </a:r>
            <a:r>
              <a:rPr lang="en-U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Praxistagen</a:t>
            </a:r>
            <a:r>
              <a:rPr lang="en-U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Q1)</a:t>
            </a:r>
          </a:p>
          <a:p>
            <a:pPr algn="l">
              <a:spcBef>
                <a:spcPts val="0"/>
              </a:spcBef>
              <a:spcAft>
                <a:spcPts val="1200"/>
              </a:spcAft>
            </a:pPr>
            <a:r>
              <a:rPr lang="en-U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en-US" sz="1400" b="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de-DE" sz="1400" b="0" u="sng" dirty="0">
                <a:solidFill>
                  <a:srgbClr val="000000"/>
                </a:solidFill>
                <a:latin typeface="Verdana" panose="020B0604030504040204" pitchFamily="34" charset="0"/>
                <a:ea typeface="Verdana" panose="020B0604030504040204" pitchFamily="34" charset="0"/>
                <a:cs typeface="Verdana" panose="020B0604030504040204" pitchFamily="34" charset="0"/>
              </a:rPr>
              <a:t>Dauer</a:t>
            </a: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Mindestens 4 Stunden pro Workshop</a:t>
            </a:r>
          </a:p>
          <a:p>
            <a:pPr algn="l">
              <a:spcBef>
                <a:spcPts val="0"/>
              </a:spcBef>
              <a:spcAft>
                <a:spcPts val="1200"/>
              </a:spcAft>
            </a:pP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Zeitpunkt: Beginn in der EF, schulinterne Regelung auf welche Jahrgangsstufen die Workshops aufgeteilt werden, die aufbauende Reihenfolge muss eingehalten werden.</a:t>
            </a:r>
          </a:p>
          <a:p>
            <a:pPr algn="l">
              <a:spcBef>
                <a:spcPts val="0"/>
              </a:spcBef>
              <a:spcAft>
                <a:spcPts val="1200"/>
              </a:spcAft>
            </a:pPr>
            <a:r>
              <a:rPr lang="de-DE" sz="1400" b="0" u="sng" dirty="0">
                <a:solidFill>
                  <a:srgbClr val="000000"/>
                </a:solidFill>
                <a:latin typeface="Verdana" panose="020B0604030504040204" pitchFamily="34" charset="0"/>
                <a:ea typeface="Verdana" panose="020B0604030504040204" pitchFamily="34" charset="0"/>
                <a:cs typeface="Verdana" panose="020B0604030504040204" pitchFamily="34" charset="0"/>
              </a:rPr>
              <a:t>Inhaltliche Gestaltung</a:t>
            </a: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marL="285750" indent="-285750" algn="l">
              <a:spcBef>
                <a:spcPts val="0"/>
              </a:spcBef>
              <a:spcAft>
                <a:spcPts val="1200"/>
              </a:spcAft>
              <a:buFont typeface="Wingdings" panose="05000000000000000000" pitchFamily="2" charset="2"/>
              <a:buChar char="§"/>
            </a:pP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Schule kann eigene Materialien und eigene Formate nutzen</a:t>
            </a:r>
          </a:p>
          <a:p>
            <a:pPr marL="285750" indent="-285750" algn="l">
              <a:spcBef>
                <a:spcPts val="0"/>
              </a:spcBef>
              <a:spcAft>
                <a:spcPts val="1200"/>
              </a:spcAft>
              <a:buFont typeface="Wingdings" panose="05000000000000000000" pitchFamily="2" charset="2"/>
              <a:buChar char="§"/>
            </a:pP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Die Workshops bauen strukturell sowie inhaltlich aufeinander auf.</a:t>
            </a:r>
          </a:p>
          <a:p>
            <a:pPr marL="285750" indent="-285750">
              <a:spcBef>
                <a:spcPts val="0"/>
              </a:spcBef>
              <a:spcAft>
                <a:spcPts val="1200"/>
              </a:spcAft>
              <a:buFont typeface="Wingdings" panose="05000000000000000000" pitchFamily="2" charset="2"/>
              <a:buChar char="§"/>
            </a:pP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Das MSB hat durch Prof. Dr. Tim Brüggemann Materialien konzipieren lassen und </a:t>
            </a:r>
            <a:r>
              <a:rPr lang="de-DE" sz="140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auf </a:t>
            </a:r>
            <a:r>
              <a:rPr lang="de-DE" sz="1200" b="0" dirty="0" smtClean="0">
                <a:solidFill>
                  <a:srgbClr val="000000"/>
                </a:solidFill>
                <a:latin typeface="Verdana" panose="020B0604030504040204" pitchFamily="34" charset="0"/>
                <a:ea typeface="Verdana" panose="020B0604030504040204" pitchFamily="34" charset="0"/>
                <a:cs typeface="Verdana" panose="020B0604030504040204" pitchFamily="34" charset="0"/>
                <a:hlinkClick r:id="rId2"/>
              </a:rPr>
              <a:t>www.berufsorientierung-nrw.de/standardelemente/workshops-sek-ii/index.html</a:t>
            </a:r>
            <a:r>
              <a:rPr lang="de-DE" sz="120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de-DE" sz="140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eingestellt</a:t>
            </a: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a:t>
            </a:r>
          </a:p>
        </p:txBody>
      </p:sp>
      <p:sp>
        <p:nvSpPr>
          <p:cNvPr id="4" name="Textplatzhalter 2">
            <a:extLst>
              <a:ext uri="{FF2B5EF4-FFF2-40B4-BE49-F238E27FC236}">
                <a16:creationId xmlns:a16="http://schemas.microsoft.com/office/drawing/2014/main" xmlns="" id="{B81A3545-A0B1-48D3-9787-488A378CA809}"/>
              </a:ext>
            </a:extLst>
          </p:cNvPr>
          <p:cNvSpPr txBox="1">
            <a:spLocks/>
          </p:cNvSpPr>
          <p:nvPr/>
        </p:nvSpPr>
        <p:spPr>
          <a:xfrm>
            <a:off x="4427984" y="980315"/>
            <a:ext cx="3960000" cy="681095"/>
          </a:xfrm>
          <a:prstGeom prst="rect">
            <a:avLst/>
          </a:prstGeom>
          <a:solidFill>
            <a:srgbClr val="A3E5FF"/>
          </a:solidFill>
          <a:ln w="12700" cap="rnd" cmpd="sng" algn="ctr">
            <a:solidFill>
              <a:schemeClr val="bg1"/>
            </a:solidFill>
            <a:round/>
            <a:headEnd/>
            <a:tailEnd/>
          </a:ln>
          <a:effectLst/>
        </p:spPr>
        <p:txBody>
          <a:bodyPr vert="horz" wrap="square" lIns="34994" tIns="34994" rIns="34994" bIns="34994" numCol="1" anchor="t" anchorCtr="0" compatLnSpc="1">
            <a:prstTxWarp prst="textNoShape">
              <a:avLst/>
            </a:prstTxWarp>
            <a:spAutoFit/>
          </a:bodyPr>
          <a:lstStyle>
            <a:lvl1pPr marL="0"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a:lvl2pPr marL="445105"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2pPr>
            <a:lvl3pPr marL="890143"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3pPr>
            <a:lvl4pPr marL="133537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4pPr>
            <a:lvl5pPr marL="1780065"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5pPr>
            <a:lvl6pPr marL="222490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6pPr>
            <a:lvl7pPr marL="2670029"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7pPr>
            <a:lvl8pPr marL="3115157"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8pPr>
            <a:lvl9pPr marL="3560033"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9pPr>
          </a:lstStyle>
          <a:p>
            <a:pPr marL="0" lvl="4">
              <a:lnSpc>
                <a:spcPct val="110000"/>
              </a:lnSpc>
              <a:spcBef>
                <a:spcPct val="0"/>
              </a:spcBef>
              <a:spcAft>
                <a:spcPts val="800"/>
              </a:spcAft>
              <a:buClr>
                <a:srgbClr val="005DA0"/>
              </a:buClr>
            </a:pPr>
            <a:r>
              <a:rPr lang="de-DE" altLang="de-DE" sz="1400" kern="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Für die </a:t>
            </a:r>
            <a:r>
              <a:rPr lang="de-DE" altLang="de-DE" sz="1400" u="sng" kern="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Schülerinnen und Schüler</a:t>
            </a:r>
            <a:endParaRPr lang="de-DE" altLang="de-DE" sz="1400" b="1" u="sng" kern="0" dirty="0">
              <a:effectLst/>
              <a:latin typeface="Verdana" panose="020B0604030504040204" pitchFamily="34" charset="0"/>
              <a:ea typeface="Verdana" panose="020B0604030504040204" pitchFamily="34" charset="0"/>
              <a:cs typeface="Verdana" panose="020B0604030504040204" pitchFamily="34" charset="0"/>
            </a:endParaRPr>
          </a:p>
          <a:p>
            <a:pPr marL="0" lvl="4">
              <a:lnSpc>
                <a:spcPct val="110000"/>
              </a:lnSpc>
              <a:spcBef>
                <a:spcPct val="0"/>
              </a:spcBef>
              <a:spcAft>
                <a:spcPts val="800"/>
              </a:spcAft>
              <a:buClr>
                <a:srgbClr val="005DA0"/>
              </a:buClr>
            </a:pPr>
            <a:r>
              <a:rPr lang="de-DE" altLang="de-DE"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Schulische Workshops</a:t>
            </a:r>
            <a:endParaRPr lang="de-DE" altLang="de-DE" sz="1600" b="1"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Diagonal liegende Ecken des Rechtecks abrunden 4">
            <a:extLst>
              <a:ext uri="{FF2B5EF4-FFF2-40B4-BE49-F238E27FC236}">
                <a16:creationId xmlns:a16="http://schemas.microsoft.com/office/drawing/2014/main" xmlns="" id="{2DECD117-77BA-4913-A9E9-0B6ABD1D5647}"/>
              </a:ext>
            </a:extLst>
          </p:cNvPr>
          <p:cNvSpPr/>
          <p:nvPr/>
        </p:nvSpPr>
        <p:spPr bwMode="auto">
          <a:xfrm>
            <a:off x="611560" y="1052736"/>
            <a:ext cx="2808312" cy="338947"/>
          </a:xfrm>
          <a:prstGeom prst="round2DiagRect">
            <a:avLst>
              <a:gd name="adj1" fmla="val 35503"/>
              <a:gd name="adj2" fmla="val 0"/>
            </a:avLst>
          </a:prstGeom>
          <a:solidFill>
            <a:srgbClr val="A3E5FF"/>
          </a:solidFill>
          <a:ln w="12700" cap="rnd" cmpd="sng" algn="ctr">
            <a:solidFill>
              <a:schemeClr val="bg1"/>
            </a:solidFill>
            <a:prstDash val="solid"/>
            <a:round/>
            <a:headEnd/>
            <a:tailEnd/>
          </a:ln>
          <a:effectLst/>
        </p:spPr>
        <p:txBody>
          <a:bodyPr vert="horz" wrap="square" lIns="104753" tIns="0" rIns="104753" bIns="0" numCol="1" anchor="t" anchorCtr="0" compatLnSpc="1">
            <a:prstTxWarp prst="textNoShape">
              <a:avLst/>
            </a:prstTxWarp>
            <a:spAutoFit/>
          </a:bodyPr>
          <a:lstStyle/>
          <a:p>
            <a:pPr algn="l">
              <a:lnSpc>
                <a:spcPct val="110000"/>
              </a:lnSpc>
              <a:spcAft>
                <a:spcPts val="600"/>
              </a:spcAft>
            </a:pP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 </a:t>
            </a:r>
            <a:r>
              <a:rPr lang="de-DE" altLang="de-DE" sz="16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Überblick</a:t>
            </a: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341145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4294967295"/>
          </p:nvPr>
        </p:nvSpPr>
        <p:spPr>
          <a:xfrm>
            <a:off x="683568" y="2132855"/>
            <a:ext cx="7704856" cy="2913993"/>
          </a:xfrm>
          <a:prstGeom prst="rect">
            <a:avLst/>
          </a:prstGeom>
          <a:solidFill>
            <a:srgbClr val="A3E5FF"/>
          </a:solidFill>
        </p:spPr>
        <p:txBody>
          <a:bodyPr/>
          <a:lstStyle/>
          <a:p>
            <a:pPr algn="l">
              <a:spcBef>
                <a:spcPts val="0"/>
              </a:spcBef>
              <a:spcAft>
                <a:spcPts val="1200"/>
              </a:spcAft>
            </a:pPr>
            <a:r>
              <a:rPr 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Überblick</a:t>
            </a:r>
          </a:p>
          <a:p>
            <a:pPr marL="285750" indent="-285750" algn="l">
              <a:spcBef>
                <a:spcPts val="0"/>
              </a:spcBef>
              <a:spcAft>
                <a:spcPts val="1200"/>
              </a:spcAft>
              <a:buFont typeface="Wingdings" panose="05000000000000000000" pitchFamily="2" charset="2"/>
              <a:buChar char="§"/>
            </a:pP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Das Selbsterkundungstool Check-U der BA </a:t>
            </a:r>
            <a:r>
              <a:rPr lang="de-DE" sz="140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unterstützt </a:t>
            </a: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Jugendliche mit erworbener oder angestrebter Hochschulzugangsberechtigung bei der Wahl ihres Studiums oder einer Ausbildung.</a:t>
            </a:r>
          </a:p>
          <a:p>
            <a:pPr marL="285750" indent="-285750" algn="l">
              <a:spcBef>
                <a:spcPts val="0"/>
              </a:spcBef>
              <a:spcAft>
                <a:spcPts val="1200"/>
              </a:spcAft>
              <a:buFont typeface="Wingdings" panose="05000000000000000000" pitchFamily="2" charset="2"/>
              <a:buChar char="§"/>
            </a:pP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Dazu bietet es in vier Modulen psychologisch fundierte Verfahren zur Einschätzung der </a:t>
            </a:r>
            <a:r>
              <a:rPr lang="de-DE" sz="1400" b="0" u="sng" dirty="0">
                <a:solidFill>
                  <a:srgbClr val="000000"/>
                </a:solidFill>
                <a:latin typeface="Verdana" panose="020B0604030504040204" pitchFamily="34" charset="0"/>
                <a:ea typeface="Verdana" panose="020B0604030504040204" pitchFamily="34" charset="0"/>
                <a:cs typeface="Verdana" panose="020B0604030504040204" pitchFamily="34" charset="0"/>
              </a:rPr>
              <a:t>studienrelevanten Fähigkeiten</a:t>
            </a: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de-DE" sz="1400" b="0" u="sng" dirty="0">
                <a:solidFill>
                  <a:srgbClr val="000000"/>
                </a:solidFill>
                <a:latin typeface="Verdana" panose="020B0604030504040204" pitchFamily="34" charset="0"/>
                <a:ea typeface="Verdana" panose="020B0604030504040204" pitchFamily="34" charset="0"/>
                <a:cs typeface="Verdana" panose="020B0604030504040204" pitchFamily="34" charset="0"/>
              </a:rPr>
              <a:t>sozialen Kompetenzen</a:t>
            </a: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de-DE" sz="1400" b="0" u="sng" dirty="0">
                <a:solidFill>
                  <a:srgbClr val="000000"/>
                </a:solidFill>
                <a:latin typeface="Verdana" panose="020B0604030504040204" pitchFamily="34" charset="0"/>
                <a:ea typeface="Verdana" panose="020B0604030504040204" pitchFamily="34" charset="0"/>
                <a:cs typeface="Verdana" panose="020B0604030504040204" pitchFamily="34" charset="0"/>
              </a:rPr>
              <a:t>fachlichen und beruflichen Interessen</a:t>
            </a: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marL="285750" indent="-285750" algn="l">
              <a:spcBef>
                <a:spcPts val="0"/>
              </a:spcBef>
              <a:spcAft>
                <a:spcPts val="1200"/>
              </a:spcAft>
              <a:buFont typeface="Wingdings" panose="05000000000000000000" pitchFamily="2" charset="2"/>
              <a:buChar char="§"/>
            </a:pPr>
            <a:r>
              <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rPr>
              <a:t>Die individuellen Ergebnisse werden mit den hinterlegten Anforderungen der Studienfelder (seit 30.04.19 zusätzlich mit passenden Ausbildungsgängen) abgeglichen und es führt die Jugendlichen zu den für sie besonders relevanten Studienfeldern und Studiengängen. </a:t>
            </a:r>
          </a:p>
          <a:p>
            <a:endParaRPr lang="de-DE" sz="14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gonal liegende Ecken des Rechtecks abrunden 3">
            <a:extLst>
              <a:ext uri="{FF2B5EF4-FFF2-40B4-BE49-F238E27FC236}">
                <a16:creationId xmlns:a16="http://schemas.microsoft.com/office/drawing/2014/main" xmlns="" id="{2DECD117-77BA-4913-A9E9-0B6ABD1D5647}"/>
              </a:ext>
            </a:extLst>
          </p:cNvPr>
          <p:cNvSpPr/>
          <p:nvPr/>
        </p:nvSpPr>
        <p:spPr bwMode="auto">
          <a:xfrm>
            <a:off x="683568" y="941240"/>
            <a:ext cx="2808312" cy="869912"/>
          </a:xfrm>
          <a:prstGeom prst="round2DiagRect">
            <a:avLst>
              <a:gd name="adj1" fmla="val 50000"/>
              <a:gd name="adj2" fmla="val 0"/>
            </a:avLst>
          </a:prstGeom>
          <a:solidFill>
            <a:srgbClr val="A3E5FF"/>
          </a:solidFill>
          <a:ln w="12700" cap="rnd" cmpd="sng" algn="ctr">
            <a:solidFill>
              <a:schemeClr val="bg1"/>
            </a:solidFill>
            <a:prstDash val="solid"/>
            <a:round/>
            <a:headEnd/>
            <a:tailEnd/>
          </a:ln>
          <a:effectLst/>
        </p:spPr>
        <p:txBody>
          <a:bodyPr vert="horz" wrap="square" lIns="104753" tIns="0" rIns="104753" bIns="0" numCol="1" anchor="t" anchorCtr="0" compatLnSpc="1">
            <a:prstTxWarp prst="textNoShape">
              <a:avLst/>
            </a:prstTxWarp>
            <a:spAutoFit/>
          </a:bodyPr>
          <a:lstStyle/>
          <a:p>
            <a:pPr algn="l">
              <a:lnSpc>
                <a:spcPct val="110000"/>
              </a:lnSpc>
              <a:spcAft>
                <a:spcPts val="600"/>
              </a:spcAft>
            </a:pP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►Überblick und</a:t>
            </a:r>
          </a:p>
          <a:p>
            <a:pPr algn="l">
              <a:lnSpc>
                <a:spcPct val="110000"/>
              </a:lnSpc>
              <a:spcAft>
                <a:spcPts val="600"/>
              </a:spcAft>
            </a:pPr>
            <a:r>
              <a:rPr lang="de-DE" altLang="de-DE" sz="1600" dirty="0">
                <a:solidFill>
                  <a:srgbClr val="E30018"/>
                </a:solidFill>
                <a:latin typeface="Verdana" panose="020B0604030504040204" pitchFamily="34" charset="0"/>
                <a:ea typeface="Verdana" panose="020B0604030504040204" pitchFamily="34" charset="0"/>
                <a:cs typeface="Verdana" panose="020B0604030504040204" pitchFamily="34" charset="0"/>
              </a:rPr>
              <a:t>Aufgabe für Schule</a:t>
            </a: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 ◄</a:t>
            </a:r>
          </a:p>
        </p:txBody>
      </p:sp>
      <p:sp>
        <p:nvSpPr>
          <p:cNvPr id="6" name="Textplatzhalter 2">
            <a:extLst>
              <a:ext uri="{FF2B5EF4-FFF2-40B4-BE49-F238E27FC236}">
                <a16:creationId xmlns:a16="http://schemas.microsoft.com/office/drawing/2014/main" xmlns="" id="{B81A3545-A0B1-48D3-9787-488A378CA809}"/>
              </a:ext>
            </a:extLst>
          </p:cNvPr>
          <p:cNvSpPr txBox="1">
            <a:spLocks/>
          </p:cNvSpPr>
          <p:nvPr/>
        </p:nvSpPr>
        <p:spPr>
          <a:xfrm>
            <a:off x="4427984" y="980315"/>
            <a:ext cx="3960000" cy="681095"/>
          </a:xfrm>
          <a:prstGeom prst="rect">
            <a:avLst/>
          </a:prstGeom>
          <a:solidFill>
            <a:srgbClr val="A3E5FF"/>
          </a:solidFill>
          <a:ln w="12700" cap="rnd" cmpd="sng" algn="ctr">
            <a:solidFill>
              <a:schemeClr val="bg1"/>
            </a:solidFill>
            <a:round/>
            <a:headEnd/>
            <a:tailEnd/>
          </a:ln>
          <a:effectLst/>
        </p:spPr>
        <p:txBody>
          <a:bodyPr vert="horz" wrap="square" lIns="34994" tIns="34994" rIns="34994" bIns="34994" numCol="1" anchor="t" anchorCtr="0" compatLnSpc="1">
            <a:prstTxWarp prst="textNoShape">
              <a:avLst/>
            </a:prstTxWarp>
            <a:spAutoFit/>
          </a:bodyPr>
          <a:lstStyle>
            <a:lvl1pPr marL="0"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a:lvl2pPr marL="445105"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2pPr>
            <a:lvl3pPr marL="890143"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3pPr>
            <a:lvl4pPr marL="133537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4pPr>
            <a:lvl5pPr marL="1780065"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5pPr>
            <a:lvl6pPr marL="222490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6pPr>
            <a:lvl7pPr marL="2670029"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7pPr>
            <a:lvl8pPr marL="3115157"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8pPr>
            <a:lvl9pPr marL="3560033"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9pPr>
          </a:lstStyle>
          <a:p>
            <a:pPr marL="0" lvl="4">
              <a:lnSpc>
                <a:spcPct val="110000"/>
              </a:lnSpc>
              <a:spcBef>
                <a:spcPct val="0"/>
              </a:spcBef>
              <a:spcAft>
                <a:spcPts val="800"/>
              </a:spcAft>
              <a:buClr>
                <a:srgbClr val="005DA0"/>
              </a:buClr>
            </a:pPr>
            <a:r>
              <a:rPr lang="de-DE" altLang="de-DE" sz="1400" kern="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Für die </a:t>
            </a:r>
            <a:r>
              <a:rPr lang="de-DE" altLang="de-DE" sz="1400" u="sng" kern="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Schülerinnen und Schüler</a:t>
            </a:r>
            <a:endParaRPr lang="de-DE" altLang="de-DE" sz="1400" b="1" u="sng" kern="0" dirty="0">
              <a:effectLst/>
              <a:latin typeface="Verdana" panose="020B0604030504040204" pitchFamily="34" charset="0"/>
              <a:ea typeface="Verdana" panose="020B0604030504040204" pitchFamily="34" charset="0"/>
              <a:cs typeface="Verdana" panose="020B0604030504040204" pitchFamily="34" charset="0"/>
            </a:endParaRPr>
          </a:p>
          <a:p>
            <a:pPr marL="0" lvl="4">
              <a:lnSpc>
                <a:spcPct val="110000"/>
              </a:lnSpc>
              <a:spcBef>
                <a:spcPct val="0"/>
              </a:spcBef>
              <a:spcAft>
                <a:spcPts val="800"/>
              </a:spcAft>
              <a:buClr>
                <a:srgbClr val="005DA0"/>
              </a:buClr>
            </a:pPr>
            <a:r>
              <a:rPr lang="de-DE" altLang="de-DE"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Selbsterkundungstool </a:t>
            </a:r>
            <a:r>
              <a:rPr lang="de-DE" altLang="de-DE" sz="16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Check-U</a:t>
            </a:r>
            <a:endParaRPr lang="de-DE" altLang="de-DE" sz="1600" b="1"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Rechteck 6"/>
          <p:cNvSpPr/>
          <p:nvPr/>
        </p:nvSpPr>
        <p:spPr>
          <a:xfrm>
            <a:off x="719186" y="5157192"/>
            <a:ext cx="7668798" cy="984885"/>
          </a:xfrm>
          <a:prstGeom prst="rect">
            <a:avLst/>
          </a:prstGeom>
          <a:solidFill>
            <a:srgbClr val="A3E5FF"/>
          </a:solidFill>
        </p:spPr>
        <p:txBody>
          <a:bodyPr wrap="square">
            <a:spAutoFit/>
          </a:bodyPr>
          <a:lstStyle/>
          <a:p>
            <a:r>
              <a:rPr lang="de-DE" sz="1600" b="1" dirty="0">
                <a:solidFill>
                  <a:srgbClr val="000000"/>
                </a:solidFill>
                <a:latin typeface="Verdana" panose="020B0604030504040204" pitchFamily="34" charset="0"/>
                <a:ea typeface="Verdana" panose="020B0604030504040204" pitchFamily="34" charset="0"/>
                <a:cs typeface="Verdana" panose="020B0604030504040204" pitchFamily="34" charset="0"/>
              </a:rPr>
              <a:t>Aufgabe für Schule</a:t>
            </a:r>
          </a:p>
          <a:p>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SuS</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 erhalten eine mindestens einstündige Einführung in die Nutzung von Check-U.</a:t>
            </a:r>
          </a:p>
          <a:p>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Die Ergebnisse sollen für den weiteren Beratungsprozess mit Einverständnis der </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SuS</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 genutzt werden (Ablage Berufswahlpass).</a:t>
            </a:r>
          </a:p>
        </p:txBody>
      </p:sp>
    </p:spTree>
    <p:extLst>
      <p:ext uri="{BB962C8B-B14F-4D97-AF65-F5344CB8AC3E}">
        <p14:creationId xmlns:p14="http://schemas.microsoft.com/office/powerpoint/2010/main" val="73177780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agonal liegende Ecken des Rechtecks abrunden 9">
            <a:extLst>
              <a:ext uri="{FF2B5EF4-FFF2-40B4-BE49-F238E27FC236}">
                <a16:creationId xmlns:a16="http://schemas.microsoft.com/office/drawing/2014/main" xmlns="" id="{2DECD117-77BA-4913-A9E9-0B6ABD1D5647}"/>
              </a:ext>
            </a:extLst>
          </p:cNvPr>
          <p:cNvSpPr/>
          <p:nvPr/>
        </p:nvSpPr>
        <p:spPr bwMode="auto">
          <a:xfrm>
            <a:off x="465187" y="1412776"/>
            <a:ext cx="3960000" cy="338947"/>
          </a:xfrm>
          <a:prstGeom prst="round2DiagRect">
            <a:avLst>
              <a:gd name="adj1" fmla="val 35503"/>
              <a:gd name="adj2" fmla="val 0"/>
            </a:avLst>
          </a:prstGeom>
          <a:solidFill>
            <a:srgbClr val="A3E5FF"/>
          </a:solidFill>
          <a:ln w="12700" cap="rnd" cmpd="sng" algn="ctr">
            <a:solidFill>
              <a:schemeClr val="bg1"/>
            </a:solidFill>
            <a:prstDash val="solid"/>
            <a:round/>
            <a:headEnd/>
            <a:tailEnd/>
          </a:ln>
          <a:effectLst/>
        </p:spPr>
        <p:txBody>
          <a:bodyPr vert="horz" wrap="square" lIns="104753" tIns="0" rIns="104753" bIns="0" numCol="1" anchor="t" anchorCtr="0" compatLnSpc="1">
            <a:prstTxWarp prst="textNoShape">
              <a:avLst/>
            </a:prstTxWarp>
            <a:spAutoFit/>
          </a:bodyPr>
          <a:lstStyle/>
          <a:p>
            <a:pPr algn="l">
              <a:lnSpc>
                <a:spcPct val="110000"/>
              </a:lnSpc>
              <a:spcAft>
                <a:spcPts val="600"/>
              </a:spcAft>
            </a:pP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 </a:t>
            </a:r>
            <a:r>
              <a:rPr lang="de-DE" altLang="de-DE" sz="16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Die wichtigsten Inhalte</a:t>
            </a: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a:t>
            </a:r>
          </a:p>
        </p:txBody>
      </p:sp>
      <p:sp>
        <p:nvSpPr>
          <p:cNvPr id="9" name="Textplatzhalter 2">
            <a:hlinkClick r:id="rId2" action="ppaction://hlinksldjump"/>
            <a:extLst>
              <a:ext uri="{FF2B5EF4-FFF2-40B4-BE49-F238E27FC236}">
                <a16:creationId xmlns:a16="http://schemas.microsoft.com/office/drawing/2014/main" xmlns="" id="{1063BA8B-7759-4ED2-B3D5-A85378FB0DC5}"/>
              </a:ext>
            </a:extLst>
          </p:cNvPr>
          <p:cNvSpPr txBox="1">
            <a:spLocks/>
          </p:cNvSpPr>
          <p:nvPr/>
        </p:nvSpPr>
        <p:spPr bwMode="auto">
          <a:xfrm>
            <a:off x="465185" y="1988840"/>
            <a:ext cx="8211269" cy="2716524"/>
          </a:xfrm>
          <a:prstGeom prst="rect">
            <a:avLst/>
          </a:prstGeom>
          <a:solidFill>
            <a:srgbClr val="A3E5FF"/>
          </a:solidFill>
          <a:ln w="12700" cap="rnd" cmpd="sng" algn="ctr">
            <a:solidFill>
              <a:schemeClr val="bg1"/>
            </a:solidFill>
            <a:round/>
            <a:headEnd/>
            <a:tailEnd/>
          </a:ln>
          <a:effectLst/>
        </p:spPr>
        <p:txBody>
          <a:bodyPr vert="horz" wrap="square" lIns="34994" tIns="34994" rIns="34994" bIns="34994" numCol="1" anchor="t" anchorCtr="0" compatLnSpc="1">
            <a:prstTxWarp prst="textNoShape">
              <a:avLst/>
            </a:prstTxWarp>
            <a:spAutoFit/>
          </a:bodyPr>
          <a:lstStyle>
            <a:lvl1pPr marL="180000" indent="-180000" algn="l" rtl="0" fontAlgn="base">
              <a:lnSpc>
                <a:spcPct val="110000"/>
              </a:lnSpc>
              <a:spcBef>
                <a:spcPct val="0"/>
              </a:spcBef>
              <a:spcAft>
                <a:spcPts val="800"/>
              </a:spcAft>
              <a:buClr>
                <a:srgbClr val="005DA0"/>
              </a:buClr>
              <a:buFont typeface="Arial" charset="0"/>
              <a:buChar char="•"/>
              <a:defRPr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a:lvl2pPr marL="360000" indent="-180000" algn="l" rtl="0" fontAlgn="base">
              <a:lnSpc>
                <a:spcPct val="110000"/>
              </a:lnSpc>
              <a:spcBef>
                <a:spcPct val="0"/>
              </a:spcBef>
              <a:spcAft>
                <a:spcPts val="800"/>
              </a:spcAft>
              <a:buClr>
                <a:srgbClr val="005DA0"/>
              </a:buClr>
              <a:buFont typeface="Arial" charset="0"/>
              <a:buChar char="-"/>
              <a:defRPr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2pPr>
            <a:lvl3pPr marL="540000" indent="-180000" algn="l" rtl="0" fontAlgn="base">
              <a:lnSpc>
                <a:spcPct val="110000"/>
              </a:lnSpc>
              <a:spcBef>
                <a:spcPct val="0"/>
              </a:spcBef>
              <a:spcAft>
                <a:spcPts val="800"/>
              </a:spcAft>
              <a:buClr>
                <a:srgbClr val="005DA0"/>
              </a:buClr>
              <a:buFont typeface="Arial" charset="0"/>
              <a:buChar char="·"/>
              <a:defRPr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a:lstStyle>
          <a:p>
            <a:r>
              <a:rPr lang="de-DE" b="0" dirty="0">
                <a:solidFill>
                  <a:srgbClr val="000000"/>
                </a:solidFill>
              </a:rPr>
              <a:t>Zeitrahmen: mindestens 5 Tage, ein längerer Zeitraum ist möglich</a:t>
            </a:r>
          </a:p>
          <a:p>
            <a:r>
              <a:rPr lang="de-DE" b="0" dirty="0">
                <a:solidFill>
                  <a:srgbClr val="000000"/>
                </a:solidFill>
              </a:rPr>
              <a:t>Zielgruppe: verpflichtend für alle Schülerinnen und Schüler</a:t>
            </a:r>
            <a:endParaRPr lang="en-US" b="0" dirty="0">
              <a:solidFill>
                <a:srgbClr val="000000"/>
              </a:solidFill>
            </a:endParaRPr>
          </a:p>
          <a:p>
            <a:r>
              <a:rPr lang="de-DE" b="0" dirty="0">
                <a:solidFill>
                  <a:srgbClr val="000000"/>
                </a:solidFill>
              </a:rPr>
              <a:t>Ziel</a:t>
            </a:r>
            <a:r>
              <a:rPr lang="en-US" b="0" dirty="0">
                <a:solidFill>
                  <a:srgbClr val="000000"/>
                </a:solidFill>
              </a:rPr>
              <a:t>: </a:t>
            </a:r>
            <a:r>
              <a:rPr lang="de-DE" b="0" dirty="0">
                <a:solidFill>
                  <a:srgbClr val="000000"/>
                </a:solidFill>
              </a:rPr>
              <a:t>Sammeln</a:t>
            </a:r>
            <a:r>
              <a:rPr lang="en-US" b="0" dirty="0">
                <a:solidFill>
                  <a:srgbClr val="000000"/>
                </a:solidFill>
              </a:rPr>
              <a:t> von </a:t>
            </a:r>
            <a:r>
              <a:rPr lang="de-DE" b="0" dirty="0">
                <a:solidFill>
                  <a:srgbClr val="000000"/>
                </a:solidFill>
              </a:rPr>
              <a:t>praktischen</a:t>
            </a:r>
            <a:r>
              <a:rPr lang="en-US" b="0" dirty="0">
                <a:solidFill>
                  <a:srgbClr val="000000"/>
                </a:solidFill>
              </a:rPr>
              <a:t> </a:t>
            </a:r>
            <a:r>
              <a:rPr lang="de-DE" b="0" dirty="0">
                <a:solidFill>
                  <a:srgbClr val="000000"/>
                </a:solidFill>
              </a:rPr>
              <a:t>Erfahrungen in Beruf und Studium und ein</a:t>
            </a:r>
          </a:p>
          <a:p>
            <a:r>
              <a:rPr lang="de-DE" b="0" dirty="0">
                <a:solidFill>
                  <a:srgbClr val="000000"/>
                </a:solidFill>
              </a:rPr>
              <a:t>Abgleich der bisherigen Vorstellungen mit der Realität</a:t>
            </a:r>
          </a:p>
          <a:p>
            <a:r>
              <a:rPr lang="de-DE" b="0" dirty="0">
                <a:solidFill>
                  <a:srgbClr val="000000"/>
                </a:solidFill>
              </a:rPr>
              <a:t>Form: eintägige bzw. mehrtägige Veranstaltungen vom Workshop über Schnuppertage bis hin zu einem </a:t>
            </a:r>
            <a:r>
              <a:rPr lang="de-DE" b="0" dirty="0" smtClean="0">
                <a:solidFill>
                  <a:srgbClr val="000000"/>
                </a:solidFill>
              </a:rPr>
              <a:t>Betriebs-, </a:t>
            </a:r>
            <a:r>
              <a:rPr lang="de-DE" b="0" dirty="0">
                <a:solidFill>
                  <a:srgbClr val="000000"/>
                </a:solidFill>
              </a:rPr>
              <a:t>Auslands- oder Hochschulpraktikum</a:t>
            </a:r>
          </a:p>
          <a:p>
            <a:r>
              <a:rPr lang="de-DE" b="0" dirty="0">
                <a:solidFill>
                  <a:srgbClr val="000000"/>
                </a:solidFill>
              </a:rPr>
              <a:t>Zeitpunkt: Nach dem Standardelementen „Standortbestimmung“ und „Entscheidungskompetenz I“, </a:t>
            </a:r>
            <a:br>
              <a:rPr lang="de-DE" b="0" dirty="0">
                <a:solidFill>
                  <a:srgbClr val="000000"/>
                </a:solidFill>
              </a:rPr>
            </a:br>
            <a:r>
              <a:rPr lang="de-DE" b="0" dirty="0">
                <a:solidFill>
                  <a:srgbClr val="000000"/>
                </a:solidFill>
              </a:rPr>
              <a:t>Gesamtschulen und Gymnasien: EF bis Q2</a:t>
            </a:r>
          </a:p>
        </p:txBody>
      </p:sp>
      <p:sp>
        <p:nvSpPr>
          <p:cNvPr id="11" name="Diagonal liegende Ecken des Rechtecks abrunden 9">
            <a:extLst>
              <a:ext uri="{FF2B5EF4-FFF2-40B4-BE49-F238E27FC236}">
                <a16:creationId xmlns:a16="http://schemas.microsoft.com/office/drawing/2014/main" xmlns="" id="{2DECD117-77BA-4913-A9E9-0B6ABD1D5647}"/>
              </a:ext>
            </a:extLst>
          </p:cNvPr>
          <p:cNvSpPr/>
          <p:nvPr/>
        </p:nvSpPr>
        <p:spPr bwMode="auto">
          <a:xfrm>
            <a:off x="465187" y="980728"/>
            <a:ext cx="2016224" cy="311664"/>
          </a:xfrm>
          <a:prstGeom prst="round2DiagRect">
            <a:avLst>
              <a:gd name="adj1" fmla="val 35503"/>
              <a:gd name="adj2" fmla="val 0"/>
            </a:avLst>
          </a:prstGeom>
          <a:solidFill>
            <a:srgbClr val="A3E5FF"/>
          </a:solidFill>
          <a:ln w="12700" cap="rnd" cmpd="sng" algn="ctr">
            <a:solidFill>
              <a:schemeClr val="bg1"/>
            </a:solidFill>
            <a:prstDash val="solid"/>
            <a:round/>
            <a:headEnd/>
            <a:tailEnd/>
          </a:ln>
          <a:effectLst/>
        </p:spPr>
        <p:txBody>
          <a:bodyPr vert="horz" wrap="square" lIns="104753" tIns="0" rIns="104753" bIns="0" numCol="1" anchor="t" anchorCtr="0" compatLnSpc="1">
            <a:prstTxWarp prst="textNoShape">
              <a:avLst/>
            </a:prstTxWarp>
            <a:spAutoFit/>
          </a:bodyPr>
          <a:lstStyle/>
          <a:p>
            <a:pPr algn="l">
              <a:lnSpc>
                <a:spcPct val="110000"/>
              </a:lnSpc>
              <a:spcAft>
                <a:spcPts val="600"/>
              </a:spcAft>
            </a:pP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 </a:t>
            </a:r>
            <a:r>
              <a:rPr lang="de-DE" altLang="de-DE" sz="16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Oberstufe</a:t>
            </a: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a:t>
            </a:r>
          </a:p>
        </p:txBody>
      </p:sp>
      <p:sp>
        <p:nvSpPr>
          <p:cNvPr id="13" name="Textplatzhalter 2">
            <a:extLst>
              <a:ext uri="{FF2B5EF4-FFF2-40B4-BE49-F238E27FC236}">
                <a16:creationId xmlns:a16="http://schemas.microsoft.com/office/drawing/2014/main" xmlns="" id="{B81A3545-A0B1-48D3-9787-488A378CA809}"/>
              </a:ext>
            </a:extLst>
          </p:cNvPr>
          <p:cNvSpPr txBox="1">
            <a:spLocks/>
          </p:cNvSpPr>
          <p:nvPr/>
        </p:nvSpPr>
        <p:spPr>
          <a:xfrm>
            <a:off x="4860032" y="980315"/>
            <a:ext cx="3960000" cy="681095"/>
          </a:xfrm>
          <a:prstGeom prst="rect">
            <a:avLst/>
          </a:prstGeom>
          <a:solidFill>
            <a:srgbClr val="A3E5FF"/>
          </a:solidFill>
          <a:ln w="12700" cap="rnd" cmpd="sng" algn="ctr">
            <a:solidFill>
              <a:schemeClr val="bg1"/>
            </a:solidFill>
            <a:round/>
            <a:headEnd/>
            <a:tailEnd/>
          </a:ln>
          <a:effectLst/>
        </p:spPr>
        <p:txBody>
          <a:bodyPr vert="horz" wrap="square" lIns="34994" tIns="34994" rIns="34994" bIns="34994" numCol="1" anchor="t" anchorCtr="0" compatLnSpc="1">
            <a:prstTxWarp prst="textNoShape">
              <a:avLst/>
            </a:prstTxWarp>
            <a:spAutoFit/>
          </a:bodyPr>
          <a:lstStyle>
            <a:lvl1pPr marL="0"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a:lvl2pPr marL="445105"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2pPr>
            <a:lvl3pPr marL="890143"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3pPr>
            <a:lvl4pPr marL="133537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4pPr>
            <a:lvl5pPr marL="1780065"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5pPr>
            <a:lvl6pPr marL="222490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6pPr>
            <a:lvl7pPr marL="2670029"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7pPr>
            <a:lvl8pPr marL="3115157"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8pPr>
            <a:lvl9pPr marL="3560033"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9pPr>
          </a:lstStyle>
          <a:p>
            <a:pPr marL="0" lvl="4">
              <a:lnSpc>
                <a:spcPct val="110000"/>
              </a:lnSpc>
              <a:spcBef>
                <a:spcPct val="0"/>
              </a:spcBef>
              <a:spcAft>
                <a:spcPts val="800"/>
              </a:spcAft>
              <a:buClr>
                <a:srgbClr val="005DA0"/>
              </a:buClr>
            </a:pPr>
            <a:r>
              <a:rPr lang="de-DE" altLang="de-DE" sz="1400" kern="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Für die </a:t>
            </a:r>
            <a:r>
              <a:rPr lang="de-DE" altLang="de-DE" sz="1400" u="sng" kern="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Schülerinnen und Schüler</a:t>
            </a:r>
            <a:endParaRPr lang="de-DE" altLang="de-DE" sz="1400" b="1" u="sng" kern="0" dirty="0">
              <a:effectLst/>
              <a:latin typeface="Verdana" panose="020B0604030504040204" pitchFamily="34" charset="0"/>
              <a:ea typeface="Verdana" panose="020B0604030504040204" pitchFamily="34" charset="0"/>
              <a:cs typeface="Verdana" panose="020B0604030504040204" pitchFamily="34" charset="0"/>
            </a:endParaRPr>
          </a:p>
          <a:p>
            <a:pPr marL="0" lvl="4">
              <a:lnSpc>
                <a:spcPct val="110000"/>
              </a:lnSpc>
              <a:spcBef>
                <a:spcPct val="0"/>
              </a:spcBef>
              <a:spcAft>
                <a:spcPts val="800"/>
              </a:spcAft>
              <a:buClr>
                <a:srgbClr val="005DA0"/>
              </a:buClr>
            </a:pPr>
            <a:r>
              <a:rPr lang="de-DE" altLang="de-DE" sz="1600" b="1"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Praxistage</a:t>
            </a:r>
          </a:p>
        </p:txBody>
      </p:sp>
      <p:sp>
        <p:nvSpPr>
          <p:cNvPr id="14" name="Rechteck 13"/>
          <p:cNvSpPr/>
          <p:nvPr/>
        </p:nvSpPr>
        <p:spPr>
          <a:xfrm>
            <a:off x="465186" y="5373216"/>
            <a:ext cx="8211267" cy="646331"/>
          </a:xfrm>
          <a:prstGeom prst="rect">
            <a:avLst/>
          </a:prstGeom>
          <a:solidFill>
            <a:srgbClr val="A3E5FF"/>
          </a:solidFill>
        </p:spPr>
        <p:txBody>
          <a:bodyPr wrap="square">
            <a:spAutoFit/>
          </a:bodyPr>
          <a:lstStyle/>
          <a:p>
            <a:pPr>
              <a:spcAft>
                <a:spcPts val="0"/>
              </a:spcAft>
            </a:pPr>
            <a:r>
              <a:rPr lang="de-D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ÄNDERUNG in der Sek. I: </a:t>
            </a: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Verbindliches Schülerbetriebspraktikum von 2-3 Wochen auch an Gymnasien, (Übergangsmöglichkeit für G8: 2-3 wöchiges Praktikum in EF und zusätzlich 5 Tage Praxiselemente Sek. II)</a:t>
            </a:r>
          </a:p>
        </p:txBody>
      </p:sp>
    </p:spTree>
    <p:extLst>
      <p:ext uri="{BB962C8B-B14F-4D97-AF65-F5344CB8AC3E}">
        <p14:creationId xmlns:p14="http://schemas.microsoft.com/office/powerpoint/2010/main" val="64103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58" t="9689" r="22774" b="12987"/>
          <a:stretch/>
        </p:blipFill>
        <p:spPr bwMode="auto">
          <a:xfrm>
            <a:off x="465186" y="2060848"/>
            <a:ext cx="5112568" cy="4206268"/>
          </a:xfrm>
          <a:prstGeom prst="rect">
            <a:avLst/>
          </a:prstGeom>
          <a:noFill/>
          <a:ln w="9525">
            <a:solidFill>
              <a:schemeClr val="tx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Diagonal liegende Ecken des Rechtecks abrunden 9">
            <a:extLst>
              <a:ext uri="{FF2B5EF4-FFF2-40B4-BE49-F238E27FC236}">
                <a16:creationId xmlns:a16="http://schemas.microsoft.com/office/drawing/2014/main" xmlns="" id="{2DECD117-77BA-4913-A9E9-0B6ABD1D5647}"/>
              </a:ext>
            </a:extLst>
          </p:cNvPr>
          <p:cNvSpPr/>
          <p:nvPr/>
        </p:nvSpPr>
        <p:spPr bwMode="auto">
          <a:xfrm>
            <a:off x="465186" y="979200"/>
            <a:ext cx="4682877" cy="338947"/>
          </a:xfrm>
          <a:prstGeom prst="round2DiagRect">
            <a:avLst>
              <a:gd name="adj1" fmla="val 35503"/>
              <a:gd name="adj2" fmla="val 0"/>
            </a:avLst>
          </a:prstGeom>
          <a:solidFill>
            <a:srgbClr val="A3E5FF"/>
          </a:solidFill>
          <a:ln w="12700" cap="rnd" cmpd="sng" algn="ctr">
            <a:solidFill>
              <a:schemeClr val="bg1"/>
            </a:solidFill>
            <a:prstDash val="solid"/>
            <a:round/>
            <a:headEnd/>
            <a:tailEnd/>
          </a:ln>
          <a:effectLst/>
        </p:spPr>
        <p:txBody>
          <a:bodyPr vert="horz" wrap="square" lIns="104753" tIns="0" rIns="104753" bIns="0" numCol="1" anchor="t" anchorCtr="0" compatLnSpc="1">
            <a:prstTxWarp prst="textNoShape">
              <a:avLst/>
            </a:prstTxWarp>
            <a:spAutoFit/>
          </a:bodyPr>
          <a:lstStyle/>
          <a:p>
            <a:pPr algn="l">
              <a:lnSpc>
                <a:spcPct val="110000"/>
              </a:lnSpc>
              <a:spcAft>
                <a:spcPts val="600"/>
              </a:spcAft>
            </a:pP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 </a:t>
            </a:r>
            <a:r>
              <a:rPr lang="de-DE" altLang="de-DE" sz="16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Den passenden Anschluss finden</a:t>
            </a:r>
            <a:r>
              <a:rPr lang="de-DE" altLang="de-DE" sz="1600" dirty="0" smtClean="0">
                <a:solidFill>
                  <a:srgbClr val="E30018"/>
                </a:solidFill>
                <a:effectLst/>
                <a:latin typeface="Verdana" panose="020B0604030504040204" pitchFamily="34" charset="0"/>
                <a:ea typeface="Verdana" panose="020B0604030504040204" pitchFamily="34" charset="0"/>
                <a:cs typeface="Verdana" panose="020B0604030504040204" pitchFamily="34" charset="0"/>
              </a:rPr>
              <a:t>◄</a:t>
            </a:r>
            <a:endPar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Diagonal liegende Ecken des Rechtecks abrunden 9">
            <a:extLst>
              <a:ext uri="{FF2B5EF4-FFF2-40B4-BE49-F238E27FC236}">
                <a16:creationId xmlns:a16="http://schemas.microsoft.com/office/drawing/2014/main" xmlns="" id="{2DECD117-77BA-4913-A9E9-0B6ABD1D5647}"/>
              </a:ext>
            </a:extLst>
          </p:cNvPr>
          <p:cNvSpPr/>
          <p:nvPr/>
        </p:nvSpPr>
        <p:spPr bwMode="auto">
          <a:xfrm>
            <a:off x="465186" y="1508218"/>
            <a:ext cx="5186934" cy="338947"/>
          </a:xfrm>
          <a:prstGeom prst="round2DiagRect">
            <a:avLst>
              <a:gd name="adj1" fmla="val 35503"/>
              <a:gd name="adj2" fmla="val 0"/>
            </a:avLst>
          </a:prstGeom>
          <a:solidFill>
            <a:srgbClr val="A3E5FF"/>
          </a:solidFill>
          <a:ln w="12700" cap="rnd" cmpd="sng" algn="ctr">
            <a:solidFill>
              <a:schemeClr val="bg1"/>
            </a:solidFill>
            <a:prstDash val="solid"/>
            <a:round/>
            <a:headEnd/>
            <a:tailEnd/>
          </a:ln>
          <a:effectLst/>
        </p:spPr>
        <p:txBody>
          <a:bodyPr vert="horz" wrap="square" lIns="104753" tIns="0" rIns="104753" bIns="0" numCol="1" anchor="t" anchorCtr="0" compatLnSpc="1">
            <a:prstTxWarp prst="textNoShape">
              <a:avLst/>
            </a:prstTxWarp>
            <a:spAutoFit/>
          </a:bodyPr>
          <a:lstStyle/>
          <a:p>
            <a:pPr algn="l">
              <a:lnSpc>
                <a:spcPct val="110000"/>
              </a:lnSpc>
              <a:spcAft>
                <a:spcPts val="600"/>
              </a:spcAft>
            </a:pPr>
            <a:r>
              <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rPr>
              <a:t>► </a:t>
            </a:r>
            <a:r>
              <a:rPr lang="de-DE" altLang="de-DE" sz="1600" dirty="0" smtClean="0">
                <a:solidFill>
                  <a:srgbClr val="C00000"/>
                </a:solidFill>
                <a:effectLst/>
                <a:latin typeface="Verdana" panose="020B0604030504040204" pitchFamily="34" charset="0"/>
                <a:ea typeface="Verdana" panose="020B0604030504040204" pitchFamily="34" charset="0"/>
                <a:cs typeface="Verdana" panose="020B0604030504040204" pitchFamily="34" charset="0"/>
              </a:rPr>
              <a:t>NEU ab September: </a:t>
            </a:r>
            <a:r>
              <a:rPr lang="de-DE" altLang="de-DE" sz="1600" b="1" dirty="0" smtClean="0">
                <a:solidFill>
                  <a:srgbClr val="C00000"/>
                </a:solidFill>
                <a:effectLst/>
                <a:latin typeface="Verdana" panose="020B0604030504040204" pitchFamily="34" charset="0"/>
                <a:ea typeface="Verdana" panose="020B0604030504040204" pitchFamily="34" charset="0"/>
                <a:cs typeface="Verdana" panose="020B0604030504040204" pitchFamily="34" charset="0"/>
              </a:rPr>
              <a:t>www.biwenav.de</a:t>
            </a:r>
            <a:r>
              <a:rPr lang="de-DE" altLang="de-DE" sz="1600" dirty="0" smtClean="0">
                <a:solidFill>
                  <a:srgbClr val="E30018"/>
                </a:solidFill>
                <a:effectLst/>
                <a:latin typeface="Verdana" panose="020B0604030504040204" pitchFamily="34" charset="0"/>
                <a:ea typeface="Verdana" panose="020B0604030504040204" pitchFamily="34" charset="0"/>
                <a:cs typeface="Verdana" panose="020B0604030504040204" pitchFamily="34" charset="0"/>
              </a:rPr>
              <a:t>◄</a:t>
            </a:r>
            <a:endParaRPr lang="de-DE" altLang="de-DE" sz="1600" dirty="0">
              <a:solidFill>
                <a:srgbClr val="E30018"/>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Textplatzhalter 2">
            <a:extLst>
              <a:ext uri="{FF2B5EF4-FFF2-40B4-BE49-F238E27FC236}">
                <a16:creationId xmlns:a16="http://schemas.microsoft.com/office/drawing/2014/main" xmlns="" id="{B81A3545-A0B1-48D3-9787-488A378CA809}"/>
              </a:ext>
            </a:extLst>
          </p:cNvPr>
          <p:cNvSpPr txBox="1">
            <a:spLocks/>
          </p:cNvSpPr>
          <p:nvPr/>
        </p:nvSpPr>
        <p:spPr>
          <a:xfrm>
            <a:off x="5790549" y="2049248"/>
            <a:ext cx="2808312" cy="3356699"/>
          </a:xfrm>
          <a:prstGeom prst="rect">
            <a:avLst/>
          </a:prstGeom>
          <a:solidFill>
            <a:srgbClr val="A3E5FF"/>
          </a:solidFill>
          <a:ln w="12700" cap="rnd" cmpd="sng" algn="ctr">
            <a:solidFill>
              <a:schemeClr val="bg1"/>
            </a:solidFill>
            <a:round/>
            <a:headEnd/>
            <a:tailEnd/>
          </a:ln>
          <a:effectLst/>
        </p:spPr>
        <p:txBody>
          <a:bodyPr vert="horz" wrap="square" lIns="34994" tIns="34994" rIns="34994" bIns="34994" numCol="1" anchor="t" anchorCtr="0" compatLnSpc="1">
            <a:prstTxWarp prst="textNoShape">
              <a:avLst/>
            </a:prstTxWarp>
            <a:spAutoFit/>
          </a:bodyPr>
          <a:lstStyle>
            <a:lvl1pPr marL="0"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a:lvl2pPr marL="445105"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2pPr>
            <a:lvl3pPr marL="890143" indent="0" algn="ctr" rtl="0" fontAlgn="base">
              <a:lnSpc>
                <a:spcPct val="110000"/>
              </a:lnSpc>
              <a:spcBef>
                <a:spcPct val="0"/>
              </a:spcBef>
              <a:spcAft>
                <a:spcPts val="800"/>
              </a:spcAft>
              <a:buClr>
                <a:srgbClr val="005DA0"/>
              </a:buClr>
              <a:buFont typeface="Arial" charset="0"/>
              <a:buNone/>
              <a:defRPr lang="de-DE" altLang="de-DE" sz="1400" b="1">
                <a:solidFill>
                  <a:schemeClr val="tx1"/>
                </a:solidFill>
                <a:effectLst/>
                <a:latin typeface="Verdana" panose="020B0604030504040204" pitchFamily="34" charset="0"/>
                <a:ea typeface="Verdana" panose="020B0604030504040204" pitchFamily="34" charset="0"/>
                <a:cs typeface="Verdana" panose="020B0604030504040204" pitchFamily="34" charset="0"/>
              </a:defRPr>
            </a:lvl3pPr>
            <a:lvl4pPr marL="133537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4pPr>
            <a:lvl5pPr marL="1780065"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5pPr>
            <a:lvl6pPr marL="2224901"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6pPr>
            <a:lvl7pPr marL="2670029"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7pPr>
            <a:lvl8pPr marL="3115157"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8pPr>
            <a:lvl9pPr marL="3560033" indent="0" algn="ctr" rtl="0" fontAlgn="base">
              <a:spcBef>
                <a:spcPct val="20000"/>
              </a:spcBef>
              <a:spcAft>
                <a:spcPct val="0"/>
              </a:spcAft>
              <a:buNone/>
              <a:defRPr sz="2000">
                <a:solidFill>
                  <a:schemeClr val="tx1"/>
                </a:solidFill>
                <a:effectLst>
                  <a:outerShdw blurRad="38100" dist="38100" dir="2700000" algn="tl">
                    <a:srgbClr val="C0C0C0"/>
                  </a:outerShdw>
                </a:effectLst>
                <a:latin typeface="+mn-lt"/>
              </a:defRPr>
            </a:lvl9pPr>
          </a:lstStyle>
          <a:p>
            <a:pPr marL="285750" lvl="4" indent="-285750" algn="l">
              <a:lnSpc>
                <a:spcPct val="110000"/>
              </a:lnSpc>
              <a:spcBef>
                <a:spcPct val="0"/>
              </a:spcBef>
              <a:spcAft>
                <a:spcPts val="800"/>
              </a:spcAft>
              <a:buClr>
                <a:srgbClr val="005DA0"/>
              </a:buClr>
              <a:buFont typeface="Arial" panose="020B0604020202020204" pitchFamily="34" charset="0"/>
              <a:buChar char="•"/>
            </a:pPr>
            <a:r>
              <a:rPr lang="de-DE" altLang="de-DE" sz="1400" kern="0" dirty="0" smtClean="0">
                <a:solidFill>
                  <a:schemeClr val="bg2">
                    <a:lumMod val="10000"/>
                  </a:schemeClr>
                </a:solidFill>
                <a:effectLst/>
                <a:latin typeface="Verdana" panose="020B0604030504040204" pitchFamily="34" charset="0"/>
                <a:ea typeface="Verdana" panose="020B0604030504040204" pitchFamily="34" charset="0"/>
                <a:cs typeface="Verdana" panose="020B0604030504040204" pitchFamily="34" charset="0"/>
              </a:rPr>
              <a:t>mit wenigen Klicks zu allen Anschlussmöglichkeiten in Düsseldorf </a:t>
            </a:r>
          </a:p>
          <a:p>
            <a:pPr marL="285750" lvl="4" indent="-285750" algn="l">
              <a:lnSpc>
                <a:spcPct val="110000"/>
              </a:lnSpc>
              <a:spcBef>
                <a:spcPct val="0"/>
              </a:spcBef>
              <a:spcAft>
                <a:spcPts val="800"/>
              </a:spcAft>
              <a:buClr>
                <a:srgbClr val="005DA0"/>
              </a:buClr>
              <a:buFont typeface="Arial" panose="020B0604020202020204" pitchFamily="34" charset="0"/>
              <a:buChar char="•"/>
            </a:pPr>
            <a:r>
              <a:rPr lang="de-DE" altLang="de-DE" sz="1400" kern="0" dirty="0" smtClean="0">
                <a:solidFill>
                  <a:schemeClr val="bg2">
                    <a:lumMod val="10000"/>
                  </a:schemeClr>
                </a:solidFill>
                <a:effectLst/>
                <a:latin typeface="Verdana" panose="020B0604030504040204" pitchFamily="34" charset="0"/>
                <a:ea typeface="Verdana" panose="020B0604030504040204" pitchFamily="34" charset="0"/>
                <a:cs typeface="Verdana" panose="020B0604030504040204" pitchFamily="34" charset="0"/>
              </a:rPr>
              <a:t>alle Anschlüsse auf einen Blick – von dualer Ausbildung, über die verschiedenen Bildungs-gänge am Berufskolleg bis hin zum Studium </a:t>
            </a:r>
          </a:p>
          <a:p>
            <a:pPr marL="285750" lvl="4" indent="-285750" algn="l">
              <a:lnSpc>
                <a:spcPct val="110000"/>
              </a:lnSpc>
              <a:spcBef>
                <a:spcPct val="0"/>
              </a:spcBef>
              <a:spcAft>
                <a:spcPts val="800"/>
              </a:spcAft>
              <a:buClr>
                <a:srgbClr val="005DA0"/>
              </a:buClr>
              <a:buFont typeface="Arial" panose="020B0604020202020204" pitchFamily="34" charset="0"/>
              <a:buChar char="•"/>
            </a:pPr>
            <a:r>
              <a:rPr lang="de-DE" altLang="de-DE" sz="1400" kern="0" dirty="0" smtClean="0">
                <a:solidFill>
                  <a:schemeClr val="bg2">
                    <a:lumMod val="10000"/>
                  </a:schemeClr>
                </a:solidFill>
                <a:effectLst/>
                <a:latin typeface="Verdana" panose="020B0604030504040204" pitchFamily="34" charset="0"/>
                <a:ea typeface="Verdana" panose="020B0604030504040204" pitchFamily="34" charset="0"/>
                <a:cs typeface="Verdana" panose="020B0604030504040204" pitchFamily="34" charset="0"/>
              </a:rPr>
              <a:t>Inkl. zahlreicher Tipps, Orientierungshilfen, informativer Video-Clips u.v.m. </a:t>
            </a:r>
            <a:endParaRPr lang="de-DE" altLang="de-DE" sz="1400" kern="0" dirty="0">
              <a:solidFill>
                <a:schemeClr val="bg2">
                  <a:lumMod val="1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03484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KoKo Corporate Design">
  <a:themeElements>
    <a:clrScheme name="Benutzerdefiniert 1">
      <a:dk1>
        <a:srgbClr val="8CA5D2"/>
      </a:dk1>
      <a:lt1>
        <a:sysClr val="window" lastClr="FFFFFF"/>
      </a:lt1>
      <a:dk2>
        <a:srgbClr val="8DB3E2"/>
      </a:dk2>
      <a:lt2>
        <a:srgbClr val="EEECE1"/>
      </a:lt2>
      <a:accent1>
        <a:srgbClr val="4F81BD"/>
      </a:accent1>
      <a:accent2>
        <a:srgbClr val="FC8004"/>
      </a:accent2>
      <a:accent3>
        <a:srgbClr val="E36C09"/>
      </a:accent3>
      <a:accent4>
        <a:srgbClr val="FAC08F"/>
      </a:accent4>
      <a:accent5>
        <a:srgbClr val="8DB3E2"/>
      </a:accent5>
      <a:accent6>
        <a:srgbClr val="548DD4"/>
      </a:accent6>
      <a:hlink>
        <a:srgbClr val="1D1B10"/>
      </a:hlink>
      <a:folHlink>
        <a:srgbClr val="1D1B10"/>
      </a:folHlink>
    </a:clrScheme>
    <a:fontScheme name="KoKo CoporateDesign">
      <a:majorFont>
        <a:latin typeface="Frutiger LT Std 87 ExtraBlk Cn"/>
        <a:ea typeface=""/>
        <a:cs typeface=""/>
      </a:majorFont>
      <a:minorFont>
        <a:latin typeface="Frutiger LT Std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547</Words>
  <Application>Microsoft Office PowerPoint</Application>
  <PresentationFormat>Bildschirmpräsentation (4:3)</PresentationFormat>
  <Paragraphs>95</Paragraphs>
  <Slides>10</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Arial</vt:lpstr>
      <vt:lpstr>Frutiger LT Std 87 ExtraBlk Cn</vt:lpstr>
      <vt:lpstr>Wingdings</vt:lpstr>
      <vt:lpstr>Frutiger LT Std 45 Light</vt:lpstr>
      <vt:lpstr>Verdana</vt:lpstr>
      <vt:lpstr>Calibri</vt:lpstr>
      <vt:lpstr>KoKo Corporate Design</vt:lpstr>
      <vt:lpstr>Das Landesvorhaben „Kein Abschluss ohne Anschluss – Übergang Schule-Beruf in NRW“ Standardelemente Sek II</vt:lpstr>
      <vt:lpstr>Überblick der Standardelemente der Sek II</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Bäcker</dc:creator>
  <cp:lastModifiedBy>Stedeler-Gabriel, Christiane</cp:lastModifiedBy>
  <cp:revision>478</cp:revision>
  <cp:lastPrinted>2020-08-19T11:50:18Z</cp:lastPrinted>
  <dcterms:created xsi:type="dcterms:W3CDTF">2014-02-05T07:12:10Z</dcterms:created>
  <dcterms:modified xsi:type="dcterms:W3CDTF">2020-08-20T09:23:24Z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1674594</vt:lpwstr>
  </property>
  <property fmtid="{D5CDD505-2E9C-101B-9397-08002B2CF9AE}" pid="3" name="NXPowerLiteSettings">
    <vt:lpwstr>C7000400038000</vt:lpwstr>
  </property>
  <property fmtid="{D5CDD505-2E9C-101B-9397-08002B2CF9AE}" pid="4" name="NXPowerLiteVersion">
    <vt:lpwstr>S9.0.1</vt:lpwstr>
  </property>
</Properties>
</file>